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147308191" r:id="rId2"/>
    <p:sldId id="256" r:id="rId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33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4926B1-FCAF-4FE3-8386-4BD134E150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945F6F-4E8C-46EC-BF71-1D13EF7976E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6778A13-6551-4FA6-A3BF-C704B86F75B7}"/>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5" name="Footer Placeholder 4">
            <a:extLst>
              <a:ext uri="{FF2B5EF4-FFF2-40B4-BE49-F238E27FC236}">
                <a16:creationId xmlns:a16="http://schemas.microsoft.com/office/drawing/2014/main" id="{0CCBA8DD-1856-4292-9722-97575E44EAA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94DC739-D1F3-4E5C-B052-CC2BB8AC6359}"/>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23822634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B22DF9-76A4-48EE-9239-8A5BCF722B1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49C16E0B-6020-401C-96C6-57225EEEEB6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ED66172-CBF7-4970-A446-9ED8FFB3EC81}"/>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5" name="Footer Placeholder 4">
            <a:extLst>
              <a:ext uri="{FF2B5EF4-FFF2-40B4-BE49-F238E27FC236}">
                <a16:creationId xmlns:a16="http://schemas.microsoft.com/office/drawing/2014/main" id="{4F322D58-2A1D-4CD1-8B9A-4E1D0A7C6A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0AABF2F-3358-4519-9934-734251EFEEC1}"/>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2842924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0652D33-3424-4568-B354-85AE857D992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18FFB73-BA9C-45FE-81D4-B298CEA8AE91}"/>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19A32-9BB5-4D6A-80F2-A7B0FE30D727}"/>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5" name="Footer Placeholder 4">
            <a:extLst>
              <a:ext uri="{FF2B5EF4-FFF2-40B4-BE49-F238E27FC236}">
                <a16:creationId xmlns:a16="http://schemas.microsoft.com/office/drawing/2014/main" id="{7CC434E7-D489-4F1B-83AB-8C647EDC71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C3C3DD6-EB5E-4A31-B0B3-970CD3519210}"/>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15953841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014D7-E9A4-461F-B4FF-1FE53012D4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9785D13-9CC5-4442-A36C-CE1730A7035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28C2D1-76C7-4CDF-B8E8-9F6433EA8030}"/>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5" name="Footer Placeholder 4">
            <a:extLst>
              <a:ext uri="{FF2B5EF4-FFF2-40B4-BE49-F238E27FC236}">
                <a16:creationId xmlns:a16="http://schemas.microsoft.com/office/drawing/2014/main" id="{7559E814-7080-49AB-8729-48B30CD648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843A7D-3588-4CF6-8C07-75198A8E8A6D}"/>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9805000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2574E0-F1E8-45E2-9323-06AAA907D24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08E3F56-96EA-4609-8D92-27CBC4FC8E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0D465AA-D56B-4347-A786-D16AAF6D2679}"/>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5" name="Footer Placeholder 4">
            <a:extLst>
              <a:ext uri="{FF2B5EF4-FFF2-40B4-BE49-F238E27FC236}">
                <a16:creationId xmlns:a16="http://schemas.microsoft.com/office/drawing/2014/main" id="{7A25B9A0-8B47-466E-BE21-B794062776D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E60530-C74F-45AD-B2CF-B5E6912B4853}"/>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3746762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1A3345-CA8A-4E51-8242-ABDD7386F38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036C770-6943-4A57-896B-F6033F80FF2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ED43C3-E13A-4202-B949-3FF0D67419C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F325CFB-F66E-414F-8453-C386F7CFC45C}"/>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6" name="Footer Placeholder 5">
            <a:extLst>
              <a:ext uri="{FF2B5EF4-FFF2-40B4-BE49-F238E27FC236}">
                <a16:creationId xmlns:a16="http://schemas.microsoft.com/office/drawing/2014/main" id="{714FEAD0-5693-4B5B-827F-B494F1AA6C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E4B812-36D9-4CFB-BD63-80AC412A5003}"/>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356008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61A98E-68A7-4F7C-8CEB-0D07F40058D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AB98131-6FAC-403B-B10E-DADE1D0448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56EB22-D5C6-478B-913D-30DC91EAA5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A494EA1-5370-4B56-BF95-1E2345511FA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533F608-F3B6-48AE-90C6-4BA03ACFFFD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38B2EAF-926D-4EF5-95BF-633E2F113A91}"/>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8" name="Footer Placeholder 7">
            <a:extLst>
              <a:ext uri="{FF2B5EF4-FFF2-40B4-BE49-F238E27FC236}">
                <a16:creationId xmlns:a16="http://schemas.microsoft.com/office/drawing/2014/main" id="{C58BD9B6-B70C-47DE-81D6-8186F484565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5BF0AF5-143C-4976-AD9E-BB9B65638A23}"/>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37598321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78A0EC-ACCA-4C9F-87D9-6D14A589862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0200B66-C265-46AF-B6C2-7452287E655E}"/>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4" name="Footer Placeholder 3">
            <a:extLst>
              <a:ext uri="{FF2B5EF4-FFF2-40B4-BE49-F238E27FC236}">
                <a16:creationId xmlns:a16="http://schemas.microsoft.com/office/drawing/2014/main" id="{23632529-696B-4CC6-8A96-3AD8BFAFA7D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1A5140B-6766-4E3E-BE04-098F1163ED95}"/>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28253778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CDC7B64-FBA5-4BFE-A637-1E9B28E057CE}"/>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3" name="Footer Placeholder 2">
            <a:extLst>
              <a:ext uri="{FF2B5EF4-FFF2-40B4-BE49-F238E27FC236}">
                <a16:creationId xmlns:a16="http://schemas.microsoft.com/office/drawing/2014/main" id="{6E651387-90A4-4771-8889-1A43EC248F9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1175E929-C372-417F-8D0F-9A5012383B6F}"/>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27571562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53C76C-77AB-4DFC-B3EC-E80E401171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DC1C290-6ACB-4C27-BC92-15EE69B8B46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EE4D10E-99B8-4539-9FFB-D223815005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F5CB0D2-6AB9-4C57-A856-9864350D2E17}"/>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6" name="Footer Placeholder 5">
            <a:extLst>
              <a:ext uri="{FF2B5EF4-FFF2-40B4-BE49-F238E27FC236}">
                <a16:creationId xmlns:a16="http://schemas.microsoft.com/office/drawing/2014/main" id="{0D103D73-8290-433D-9C89-ED21AB176E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57C2C5-C5E9-4447-87F2-C44A4077A13A}"/>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4591837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61E95D-BC55-4D6F-97DE-79A7ADA34E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90E2C61-04DF-4D7E-ADC3-DDDF10D86F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E98D822-BAA3-4DD7-B2DF-A697CE394A4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5856CB0-62A1-4A7A-8427-9E29A28E50AA}"/>
              </a:ext>
            </a:extLst>
          </p:cNvPr>
          <p:cNvSpPr>
            <a:spLocks noGrp="1"/>
          </p:cNvSpPr>
          <p:nvPr>
            <p:ph type="dt" sz="half" idx="10"/>
          </p:nvPr>
        </p:nvSpPr>
        <p:spPr/>
        <p:txBody>
          <a:bodyPr/>
          <a:lstStyle/>
          <a:p>
            <a:fld id="{45DA12D9-340C-49B1-B22D-34681D042655}" type="datetimeFigureOut">
              <a:rPr lang="en-US" smtClean="0"/>
              <a:t>8/12/2025</a:t>
            </a:fld>
            <a:endParaRPr lang="en-US"/>
          </a:p>
        </p:txBody>
      </p:sp>
      <p:sp>
        <p:nvSpPr>
          <p:cNvPr id="6" name="Footer Placeholder 5">
            <a:extLst>
              <a:ext uri="{FF2B5EF4-FFF2-40B4-BE49-F238E27FC236}">
                <a16:creationId xmlns:a16="http://schemas.microsoft.com/office/drawing/2014/main" id="{4B7180EB-67C9-43EF-B1F7-F6C21884E9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CE29248-FFE6-4556-A1EA-CEF58931519E}"/>
              </a:ext>
            </a:extLst>
          </p:cNvPr>
          <p:cNvSpPr>
            <a:spLocks noGrp="1"/>
          </p:cNvSpPr>
          <p:nvPr>
            <p:ph type="sldNum" sz="quarter" idx="12"/>
          </p:nvPr>
        </p:nvSpPr>
        <p:spPr/>
        <p:txBody>
          <a:bodyPr/>
          <a:lstStyle/>
          <a:p>
            <a:fld id="{6D6176FF-F6D6-44ED-BE92-78272286CD09}" type="slidenum">
              <a:rPr lang="en-US" smtClean="0"/>
              <a:t>‹#›</a:t>
            </a:fld>
            <a:endParaRPr lang="en-US"/>
          </a:p>
        </p:txBody>
      </p:sp>
    </p:spTree>
    <p:extLst>
      <p:ext uri="{BB962C8B-B14F-4D97-AF65-F5344CB8AC3E}">
        <p14:creationId xmlns:p14="http://schemas.microsoft.com/office/powerpoint/2010/main" val="6223688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08E1694-E885-43F7-B439-40B7A5090B2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FF244F-F3C4-4DAF-9F72-8E608DD2A35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357142-54DF-48CF-9D60-CFEB97C48D3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DA12D9-340C-49B1-B22D-34681D042655}" type="datetimeFigureOut">
              <a:rPr lang="en-US" smtClean="0"/>
              <a:t>8/12/2025</a:t>
            </a:fld>
            <a:endParaRPr lang="en-US"/>
          </a:p>
        </p:txBody>
      </p:sp>
      <p:sp>
        <p:nvSpPr>
          <p:cNvPr id="5" name="Footer Placeholder 4">
            <a:extLst>
              <a:ext uri="{FF2B5EF4-FFF2-40B4-BE49-F238E27FC236}">
                <a16:creationId xmlns:a16="http://schemas.microsoft.com/office/drawing/2014/main" id="{FDF9525D-0D2C-4CE5-8EDF-43B1387976A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C5B3246C-B2AB-4E55-A7F8-8EEA813AE4C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D6176FF-F6D6-44ED-BE92-78272286CD09}" type="slidenum">
              <a:rPr lang="en-US" smtClean="0"/>
              <a:t>‹#›</a:t>
            </a:fld>
            <a:endParaRPr lang="en-US"/>
          </a:p>
        </p:txBody>
      </p:sp>
    </p:spTree>
    <p:extLst>
      <p:ext uri="{BB962C8B-B14F-4D97-AF65-F5344CB8AC3E}">
        <p14:creationId xmlns:p14="http://schemas.microsoft.com/office/powerpoint/2010/main" val="209716022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image" Target="../media/image6.png"/><Relationship Id="rId11" Type="http://schemas.openxmlformats.org/officeDocument/2006/relationships/image" Target="../media/image11.png"/><Relationship Id="rId5" Type="http://schemas.openxmlformats.org/officeDocument/2006/relationships/image" Target="../media/image5.png"/><Relationship Id="rId10" Type="http://schemas.openxmlformats.org/officeDocument/2006/relationships/image" Target="../media/image10.png"/><Relationship Id="rId4" Type="http://schemas.openxmlformats.org/officeDocument/2006/relationships/image" Target="../media/image4.png"/><Relationship Id="rId9"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97C9DC3-D88B-41C5-A9E6-81D68E14C317}"/>
              </a:ext>
            </a:extLst>
          </p:cNvPr>
          <p:cNvPicPr>
            <a:picLocks noChangeAspect="1"/>
          </p:cNvPicPr>
          <p:nvPr/>
        </p:nvPicPr>
        <p:blipFill>
          <a:blip r:embed="rId2"/>
          <a:stretch>
            <a:fillRect/>
          </a:stretch>
        </p:blipFill>
        <p:spPr>
          <a:xfrm>
            <a:off x="-69011" y="145837"/>
            <a:ext cx="12192000" cy="6394354"/>
          </a:xfrm>
          <a:prstGeom prst="rect">
            <a:avLst/>
          </a:prstGeom>
        </p:spPr>
      </p:pic>
      <p:sp>
        <p:nvSpPr>
          <p:cNvPr id="5" name="TextBox 4">
            <a:extLst>
              <a:ext uri="{FF2B5EF4-FFF2-40B4-BE49-F238E27FC236}">
                <a16:creationId xmlns:a16="http://schemas.microsoft.com/office/drawing/2014/main" id="{37787D11-B43F-4159-939A-427BF8242599}"/>
              </a:ext>
            </a:extLst>
          </p:cNvPr>
          <p:cNvSpPr txBox="1"/>
          <p:nvPr/>
        </p:nvSpPr>
        <p:spPr>
          <a:xfrm>
            <a:off x="5181601" y="162278"/>
            <a:ext cx="845388" cy="369332"/>
          </a:xfrm>
          <a:prstGeom prst="rect">
            <a:avLst/>
          </a:prstGeom>
          <a:noFill/>
        </p:spPr>
        <p:txBody>
          <a:bodyPr wrap="square" rtlCol="0">
            <a:spAutoFit/>
          </a:bodyPr>
          <a:lstStyle/>
          <a:p>
            <a:r>
              <a:rPr lang="en-US" dirty="0"/>
              <a:t>Pricing</a:t>
            </a:r>
          </a:p>
        </p:txBody>
      </p:sp>
      <p:sp>
        <p:nvSpPr>
          <p:cNvPr id="39" name="TextBox 38">
            <a:extLst>
              <a:ext uri="{FF2B5EF4-FFF2-40B4-BE49-F238E27FC236}">
                <a16:creationId xmlns:a16="http://schemas.microsoft.com/office/drawing/2014/main" id="{51007EF2-D3ED-4B65-AF54-DFDF062F9F6B}"/>
              </a:ext>
            </a:extLst>
          </p:cNvPr>
          <p:cNvSpPr txBox="1"/>
          <p:nvPr/>
        </p:nvSpPr>
        <p:spPr>
          <a:xfrm>
            <a:off x="6239778" y="178162"/>
            <a:ext cx="1265206" cy="369332"/>
          </a:xfrm>
          <a:prstGeom prst="rect">
            <a:avLst/>
          </a:prstGeom>
          <a:noFill/>
        </p:spPr>
        <p:txBody>
          <a:bodyPr wrap="square" rtlCol="0">
            <a:spAutoFit/>
          </a:bodyPr>
          <a:lstStyle/>
          <a:p>
            <a:r>
              <a:rPr lang="en-US" dirty="0"/>
              <a:t>Customers</a:t>
            </a:r>
          </a:p>
        </p:txBody>
      </p:sp>
      <p:sp>
        <p:nvSpPr>
          <p:cNvPr id="8" name="Arrow: Left 7">
            <a:extLst>
              <a:ext uri="{FF2B5EF4-FFF2-40B4-BE49-F238E27FC236}">
                <a16:creationId xmlns:a16="http://schemas.microsoft.com/office/drawing/2014/main" id="{65CBB269-4AE6-410C-9482-7D0B89510716}"/>
              </a:ext>
            </a:extLst>
          </p:cNvPr>
          <p:cNvSpPr/>
          <p:nvPr/>
        </p:nvSpPr>
        <p:spPr>
          <a:xfrm>
            <a:off x="7548118" y="-285504"/>
            <a:ext cx="2285996" cy="120662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Need new Links to pages from the Home Page</a:t>
            </a:r>
          </a:p>
        </p:txBody>
      </p:sp>
      <p:sp>
        <p:nvSpPr>
          <p:cNvPr id="10" name="Arrow: Up 9">
            <a:extLst>
              <a:ext uri="{FF2B5EF4-FFF2-40B4-BE49-F238E27FC236}">
                <a16:creationId xmlns:a16="http://schemas.microsoft.com/office/drawing/2014/main" id="{3AD832D8-426B-49F5-A231-CD613CF8E6C4}"/>
              </a:ext>
            </a:extLst>
          </p:cNvPr>
          <p:cNvSpPr/>
          <p:nvPr/>
        </p:nvSpPr>
        <p:spPr>
          <a:xfrm>
            <a:off x="6239778" y="632192"/>
            <a:ext cx="1265206" cy="21023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New page </a:t>
            </a:r>
          </a:p>
          <a:p>
            <a:pPr algn="ctr"/>
            <a:r>
              <a:rPr lang="en-US" sz="1200" dirty="0"/>
              <a:t>https://app.talentscoutassistant.com/customers</a:t>
            </a:r>
          </a:p>
        </p:txBody>
      </p:sp>
      <p:sp>
        <p:nvSpPr>
          <p:cNvPr id="40" name="Arrow: Up 39">
            <a:extLst>
              <a:ext uri="{FF2B5EF4-FFF2-40B4-BE49-F238E27FC236}">
                <a16:creationId xmlns:a16="http://schemas.microsoft.com/office/drawing/2014/main" id="{D923FE58-55C6-48A4-A85B-C141835B4BE7}"/>
              </a:ext>
            </a:extLst>
          </p:cNvPr>
          <p:cNvSpPr/>
          <p:nvPr/>
        </p:nvSpPr>
        <p:spPr>
          <a:xfrm>
            <a:off x="4830793" y="724207"/>
            <a:ext cx="1365851" cy="2102381"/>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Existing page </a:t>
            </a:r>
          </a:p>
          <a:p>
            <a:pPr algn="ctr"/>
            <a:r>
              <a:rPr lang="en-US" sz="1200" dirty="0"/>
              <a:t>https://app.talentscoutassistant.com/subsriptions</a:t>
            </a:r>
          </a:p>
        </p:txBody>
      </p:sp>
    </p:spTree>
    <p:extLst>
      <p:ext uri="{BB962C8B-B14F-4D97-AF65-F5344CB8AC3E}">
        <p14:creationId xmlns:p14="http://schemas.microsoft.com/office/powerpoint/2010/main" val="33798863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FC34B8-BB89-499B-9D90-29F73F7A0FAB}"/>
              </a:ext>
            </a:extLst>
          </p:cNvPr>
          <p:cNvSpPr txBox="1"/>
          <p:nvPr/>
        </p:nvSpPr>
        <p:spPr>
          <a:xfrm>
            <a:off x="1244643" y="1649557"/>
            <a:ext cx="7557206" cy="707886"/>
          </a:xfrm>
          <a:prstGeom prst="rect">
            <a:avLst/>
          </a:prstGeom>
          <a:noFill/>
        </p:spPr>
        <p:txBody>
          <a:bodyPr wrap="square" rtlCol="0">
            <a:spAutoFit/>
          </a:bodyPr>
          <a:lstStyle/>
          <a:p>
            <a:r>
              <a:rPr lang="en-US" sz="2000" b="1" dirty="0"/>
              <a:t>Our customers rely on us to find the best candidate-to-position fit, faster and easier. </a:t>
            </a:r>
          </a:p>
        </p:txBody>
      </p:sp>
      <p:sp>
        <p:nvSpPr>
          <p:cNvPr id="6" name="TextBox 5">
            <a:extLst>
              <a:ext uri="{FF2B5EF4-FFF2-40B4-BE49-F238E27FC236}">
                <a16:creationId xmlns:a16="http://schemas.microsoft.com/office/drawing/2014/main" id="{81BA156C-2734-4FCB-B1BD-2FD00D98ABD2}"/>
              </a:ext>
            </a:extLst>
          </p:cNvPr>
          <p:cNvSpPr txBox="1"/>
          <p:nvPr/>
        </p:nvSpPr>
        <p:spPr>
          <a:xfrm>
            <a:off x="1087584" y="4277206"/>
            <a:ext cx="1819564" cy="369332"/>
          </a:xfrm>
          <a:prstGeom prst="rect">
            <a:avLst/>
          </a:prstGeom>
          <a:noFill/>
        </p:spPr>
        <p:txBody>
          <a:bodyPr wrap="square" rtlCol="0">
            <a:spAutoFit/>
          </a:bodyPr>
          <a:lstStyle/>
          <a:p>
            <a:r>
              <a:rPr lang="en-US" dirty="0"/>
              <a:t>HR Professionals</a:t>
            </a:r>
          </a:p>
        </p:txBody>
      </p:sp>
      <p:grpSp>
        <p:nvGrpSpPr>
          <p:cNvPr id="64" name="Group 63">
            <a:extLst>
              <a:ext uri="{FF2B5EF4-FFF2-40B4-BE49-F238E27FC236}">
                <a16:creationId xmlns:a16="http://schemas.microsoft.com/office/drawing/2014/main" id="{9B57E8A6-0524-4FBC-ADDB-49B667B074D7}"/>
              </a:ext>
            </a:extLst>
          </p:cNvPr>
          <p:cNvGrpSpPr/>
          <p:nvPr/>
        </p:nvGrpSpPr>
        <p:grpSpPr>
          <a:xfrm>
            <a:off x="7712744" y="4755223"/>
            <a:ext cx="2118987" cy="2117983"/>
            <a:chOff x="7756976" y="4243970"/>
            <a:chExt cx="2118987" cy="2117983"/>
          </a:xfrm>
        </p:grpSpPr>
        <p:grpSp>
          <p:nvGrpSpPr>
            <p:cNvPr id="31" name="Group 30">
              <a:extLst>
                <a:ext uri="{FF2B5EF4-FFF2-40B4-BE49-F238E27FC236}">
                  <a16:creationId xmlns:a16="http://schemas.microsoft.com/office/drawing/2014/main" id="{D3CE1FAE-DCAF-4E66-8FC1-6D26C7E90957}"/>
                </a:ext>
              </a:extLst>
            </p:cNvPr>
            <p:cNvGrpSpPr/>
            <p:nvPr/>
          </p:nvGrpSpPr>
          <p:grpSpPr>
            <a:xfrm>
              <a:off x="7756976" y="4243970"/>
              <a:ext cx="2118987" cy="2117983"/>
              <a:chOff x="6494430" y="686799"/>
              <a:chExt cx="2542784" cy="2541580"/>
            </a:xfrm>
          </p:grpSpPr>
          <p:pic>
            <p:nvPicPr>
              <p:cNvPr id="32" name="Picture 31" descr="Natural History Museum of L.A. County (@NHMLA) / X">
                <a:extLst>
                  <a:ext uri="{FF2B5EF4-FFF2-40B4-BE49-F238E27FC236}">
                    <a16:creationId xmlns:a16="http://schemas.microsoft.com/office/drawing/2014/main" id="{FE931878-DBDB-4C80-B8AD-522AD0494A0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195" t="18254" r="7014" b="15911"/>
              <a:stretch/>
            </p:blipFill>
            <p:spPr bwMode="auto">
              <a:xfrm>
                <a:off x="7157962" y="957844"/>
                <a:ext cx="1224038" cy="917919"/>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33" name="Rounded Rectangle 13">
                <a:extLst>
                  <a:ext uri="{FF2B5EF4-FFF2-40B4-BE49-F238E27FC236}">
                    <a16:creationId xmlns:a16="http://schemas.microsoft.com/office/drawing/2014/main" id="{090ED6D6-0F8F-4DBC-B20D-81877F8933D7}"/>
                  </a:ext>
                </a:extLst>
              </p:cNvPr>
              <p:cNvSpPr/>
              <p:nvPr/>
            </p:nvSpPr>
            <p:spPr>
              <a:xfrm>
                <a:off x="6494430" y="686799"/>
                <a:ext cx="2542784" cy="2541580"/>
              </a:xfrm>
              <a:prstGeom prst="roundRect">
                <a:avLst/>
              </a:prstGeom>
              <a:noFill/>
              <a:ln w="63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grpSp>
        <p:sp>
          <p:nvSpPr>
            <p:cNvPr id="34" name="TextBox 33">
              <a:extLst>
                <a:ext uri="{FF2B5EF4-FFF2-40B4-BE49-F238E27FC236}">
                  <a16:creationId xmlns:a16="http://schemas.microsoft.com/office/drawing/2014/main" id="{D8C406ED-C6BE-4215-A1B0-851FDCC1D5EF}"/>
                </a:ext>
              </a:extLst>
            </p:cNvPr>
            <p:cNvSpPr txBox="1"/>
            <p:nvPr/>
          </p:nvSpPr>
          <p:spPr>
            <a:xfrm>
              <a:off x="7821181" y="5311860"/>
              <a:ext cx="2001761" cy="1015663"/>
            </a:xfrm>
            <a:prstGeom prst="rect">
              <a:avLst/>
            </a:prstGeom>
            <a:noFill/>
          </p:spPr>
          <p:txBody>
            <a:bodyPr wrap="square">
              <a:spAutoFit/>
            </a:bodyPr>
            <a:lstStyle/>
            <a:p>
              <a:pPr algn="ctr">
                <a:buClr>
                  <a:srgbClr val="000000"/>
                </a:buClr>
                <a:buSzPts val="5700"/>
              </a:pPr>
              <a:r>
                <a:rPr lang="en-US" sz="750" dirty="0">
                  <a:latin typeface="Heebo Light" pitchFamily="34" charset="0"/>
                  <a:cs typeface="Heebo Light" pitchFamily="34" charset="-120"/>
                </a:rPr>
                <a:t>Talent Scout saved my Sunday. As a hiring manager, I take the initiative to review all applicants myself, especially when hiring technical talent. Talent Scout is a simple, effective tool that streamlines the evaluation process and provides the insights I need to quickly identify and dive deeper into the top candidates.</a:t>
              </a:r>
            </a:p>
          </p:txBody>
        </p:sp>
      </p:grpSp>
      <p:grpSp>
        <p:nvGrpSpPr>
          <p:cNvPr id="61" name="Group 60">
            <a:extLst>
              <a:ext uri="{FF2B5EF4-FFF2-40B4-BE49-F238E27FC236}">
                <a16:creationId xmlns:a16="http://schemas.microsoft.com/office/drawing/2014/main" id="{187817B3-793E-4E31-A3B3-20FB4D661F8D}"/>
              </a:ext>
            </a:extLst>
          </p:cNvPr>
          <p:cNvGrpSpPr/>
          <p:nvPr/>
        </p:nvGrpSpPr>
        <p:grpSpPr>
          <a:xfrm>
            <a:off x="4525696" y="4652982"/>
            <a:ext cx="2118987" cy="2117983"/>
            <a:chOff x="4525696" y="4184132"/>
            <a:chExt cx="2118987" cy="2117983"/>
          </a:xfrm>
        </p:grpSpPr>
        <p:grpSp>
          <p:nvGrpSpPr>
            <p:cNvPr id="25" name="Group 24">
              <a:extLst>
                <a:ext uri="{FF2B5EF4-FFF2-40B4-BE49-F238E27FC236}">
                  <a16:creationId xmlns:a16="http://schemas.microsoft.com/office/drawing/2014/main" id="{E0B7D02D-3D8C-4A6C-AC25-649ED95D2945}"/>
                </a:ext>
              </a:extLst>
            </p:cNvPr>
            <p:cNvGrpSpPr/>
            <p:nvPr/>
          </p:nvGrpSpPr>
          <p:grpSpPr>
            <a:xfrm>
              <a:off x="4525696" y="4184132"/>
              <a:ext cx="2118987" cy="2117983"/>
              <a:chOff x="9272347" y="686799"/>
              <a:chExt cx="2542784" cy="2541580"/>
            </a:xfrm>
          </p:grpSpPr>
          <p:sp>
            <p:nvSpPr>
              <p:cNvPr id="26" name="Rounded Rectangle 5">
                <a:extLst>
                  <a:ext uri="{FF2B5EF4-FFF2-40B4-BE49-F238E27FC236}">
                    <a16:creationId xmlns:a16="http://schemas.microsoft.com/office/drawing/2014/main" id="{7F4EF141-5680-4D9E-8287-E5A948617665}"/>
                  </a:ext>
                </a:extLst>
              </p:cNvPr>
              <p:cNvSpPr/>
              <p:nvPr/>
            </p:nvSpPr>
            <p:spPr>
              <a:xfrm>
                <a:off x="9272347" y="686799"/>
                <a:ext cx="2542784" cy="2541580"/>
              </a:xfrm>
              <a:prstGeom prst="roundRect">
                <a:avLst/>
              </a:prstGeom>
              <a:noFill/>
              <a:ln w="63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pic>
            <p:nvPicPr>
              <p:cNvPr id="27" name="Picture 4">
                <a:extLst>
                  <a:ext uri="{FF2B5EF4-FFF2-40B4-BE49-F238E27FC236}">
                    <a16:creationId xmlns:a16="http://schemas.microsoft.com/office/drawing/2014/main" id="{A383F059-548B-4B58-AFE9-CE27DDA0A0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243" b="16244"/>
              <a:stretch/>
            </p:blipFill>
            <p:spPr bwMode="auto">
              <a:xfrm>
                <a:off x="9743825" y="941483"/>
                <a:ext cx="1599827" cy="1016106"/>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sp>
          <p:nvSpPr>
            <p:cNvPr id="35" name="TextBox 34">
              <a:extLst>
                <a:ext uri="{FF2B5EF4-FFF2-40B4-BE49-F238E27FC236}">
                  <a16:creationId xmlns:a16="http://schemas.microsoft.com/office/drawing/2014/main" id="{E504649C-CF7F-4A77-91BC-317649EEB7E0}"/>
                </a:ext>
              </a:extLst>
            </p:cNvPr>
            <p:cNvSpPr txBox="1"/>
            <p:nvPr/>
          </p:nvSpPr>
          <p:spPr>
            <a:xfrm>
              <a:off x="4635764" y="5338472"/>
              <a:ext cx="1763428" cy="900246"/>
            </a:xfrm>
            <a:prstGeom prst="rect">
              <a:avLst/>
            </a:prstGeom>
            <a:noFill/>
          </p:spPr>
          <p:txBody>
            <a:bodyPr wrap="square">
              <a:spAutoFit/>
            </a:bodyPr>
            <a:lstStyle/>
            <a:p>
              <a:pPr algn="ctr">
                <a:buClr>
                  <a:srgbClr val="000000"/>
                </a:buClr>
                <a:buSzPts val="5700"/>
              </a:pPr>
              <a:r>
                <a:rPr lang="en-US" sz="750" dirty="0">
                  <a:latin typeface="Heebo Light" pitchFamily="34" charset="0"/>
                  <a:cs typeface="Heebo Light" pitchFamily="34" charset="-120"/>
                </a:rPr>
                <a:t>Finding the right people is overwhelming at every level. Having a tool that anyone on the team can use anytime and with minimal training has empowered us to collaborate and confidently choose top talent together.</a:t>
              </a:r>
            </a:p>
          </p:txBody>
        </p:sp>
      </p:grpSp>
      <p:grpSp>
        <p:nvGrpSpPr>
          <p:cNvPr id="62" name="Group 61">
            <a:extLst>
              <a:ext uri="{FF2B5EF4-FFF2-40B4-BE49-F238E27FC236}">
                <a16:creationId xmlns:a16="http://schemas.microsoft.com/office/drawing/2014/main" id="{B7294404-205A-44CA-AE9A-84C4ECEE765E}"/>
              </a:ext>
            </a:extLst>
          </p:cNvPr>
          <p:cNvGrpSpPr/>
          <p:nvPr/>
        </p:nvGrpSpPr>
        <p:grpSpPr>
          <a:xfrm>
            <a:off x="2795119" y="4652982"/>
            <a:ext cx="2118987" cy="2117983"/>
            <a:chOff x="2795119" y="3842107"/>
            <a:chExt cx="2118987" cy="2117983"/>
          </a:xfrm>
        </p:grpSpPr>
        <p:grpSp>
          <p:nvGrpSpPr>
            <p:cNvPr id="28" name="Group 27">
              <a:extLst>
                <a:ext uri="{FF2B5EF4-FFF2-40B4-BE49-F238E27FC236}">
                  <a16:creationId xmlns:a16="http://schemas.microsoft.com/office/drawing/2014/main" id="{CC6099DF-3122-4432-BACC-E08506AB125B}"/>
                </a:ext>
              </a:extLst>
            </p:cNvPr>
            <p:cNvGrpSpPr/>
            <p:nvPr/>
          </p:nvGrpSpPr>
          <p:grpSpPr>
            <a:xfrm>
              <a:off x="2795119" y="3842107"/>
              <a:ext cx="2118987" cy="2117983"/>
              <a:chOff x="3344451" y="608020"/>
              <a:chExt cx="2542784" cy="2541580"/>
            </a:xfrm>
          </p:grpSpPr>
          <p:sp>
            <p:nvSpPr>
              <p:cNvPr id="29" name="Rounded Rectangle 9">
                <a:extLst>
                  <a:ext uri="{FF2B5EF4-FFF2-40B4-BE49-F238E27FC236}">
                    <a16:creationId xmlns:a16="http://schemas.microsoft.com/office/drawing/2014/main" id="{ECBB9D6A-318E-4666-B895-C0D06C98C8C1}"/>
                  </a:ext>
                </a:extLst>
              </p:cNvPr>
              <p:cNvSpPr/>
              <p:nvPr/>
            </p:nvSpPr>
            <p:spPr>
              <a:xfrm>
                <a:off x="3344451" y="608020"/>
                <a:ext cx="2542784" cy="2541580"/>
              </a:xfrm>
              <a:prstGeom prst="roundRect">
                <a:avLst/>
              </a:prstGeom>
              <a:noFill/>
              <a:ln w="63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pic>
            <p:nvPicPr>
              <p:cNvPr id="30" name="Picture 8">
                <a:extLst>
                  <a:ext uri="{FF2B5EF4-FFF2-40B4-BE49-F238E27FC236}">
                    <a16:creationId xmlns:a16="http://schemas.microsoft.com/office/drawing/2014/main" id="{CCAB7235-6E7C-496B-9D9A-950C216AB4A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79898" y="876565"/>
                <a:ext cx="664522" cy="1002230"/>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grpSp>
        <p:sp>
          <p:nvSpPr>
            <p:cNvPr id="36" name="TextBox 35">
              <a:extLst>
                <a:ext uri="{FF2B5EF4-FFF2-40B4-BE49-F238E27FC236}">
                  <a16:creationId xmlns:a16="http://schemas.microsoft.com/office/drawing/2014/main" id="{0EB30427-2AD9-4AB6-BF87-D4D11654C55D}"/>
                </a:ext>
              </a:extLst>
            </p:cNvPr>
            <p:cNvSpPr txBox="1"/>
            <p:nvPr/>
          </p:nvSpPr>
          <p:spPr>
            <a:xfrm>
              <a:off x="2886804" y="4972529"/>
              <a:ext cx="1935998" cy="900246"/>
            </a:xfrm>
            <a:prstGeom prst="rect">
              <a:avLst/>
            </a:prstGeom>
            <a:noFill/>
          </p:spPr>
          <p:txBody>
            <a:bodyPr wrap="square">
              <a:spAutoFit/>
            </a:bodyPr>
            <a:lstStyle/>
            <a:p>
              <a:pPr algn="ctr">
                <a:buClr>
                  <a:srgbClr val="000000"/>
                </a:buClr>
                <a:buSzPts val="5700"/>
              </a:pPr>
              <a:r>
                <a:rPr lang="en-US" sz="750" dirty="0">
                  <a:latin typeface="Heebo Light" pitchFamily="34" charset="0"/>
                  <a:cs typeface="Heebo Light" pitchFamily="34" charset="-120"/>
                </a:rPr>
                <a:t>Clients in the consulting world are extremely rigorous. Finding the right balance of experience and technical skill, especially for hybrid SAP roles, is always a challenge. Talent Scout helps me quickly surface the nuanced details that often go unnoticed on a résumé.</a:t>
              </a:r>
            </a:p>
          </p:txBody>
        </p:sp>
      </p:grpSp>
      <p:grpSp>
        <p:nvGrpSpPr>
          <p:cNvPr id="63" name="Group 62">
            <a:extLst>
              <a:ext uri="{FF2B5EF4-FFF2-40B4-BE49-F238E27FC236}">
                <a16:creationId xmlns:a16="http://schemas.microsoft.com/office/drawing/2014/main" id="{E0D5B64C-D4E8-421F-B613-3A2486C39CC2}"/>
              </a:ext>
            </a:extLst>
          </p:cNvPr>
          <p:cNvGrpSpPr/>
          <p:nvPr/>
        </p:nvGrpSpPr>
        <p:grpSpPr>
          <a:xfrm>
            <a:off x="711748" y="4652982"/>
            <a:ext cx="2118987" cy="2117984"/>
            <a:chOff x="711748" y="4144077"/>
            <a:chExt cx="2118987" cy="2117984"/>
          </a:xfrm>
        </p:grpSpPr>
        <p:grpSp>
          <p:nvGrpSpPr>
            <p:cNvPr id="22" name="Group 21">
              <a:extLst>
                <a:ext uri="{FF2B5EF4-FFF2-40B4-BE49-F238E27FC236}">
                  <a16:creationId xmlns:a16="http://schemas.microsoft.com/office/drawing/2014/main" id="{E20F74CC-AD1F-496D-8C70-C68787D7883B}"/>
                </a:ext>
              </a:extLst>
            </p:cNvPr>
            <p:cNvGrpSpPr/>
            <p:nvPr/>
          </p:nvGrpSpPr>
          <p:grpSpPr>
            <a:xfrm>
              <a:off x="711748" y="4144077"/>
              <a:ext cx="2118987" cy="2117984"/>
              <a:chOff x="132979" y="608019"/>
              <a:chExt cx="2542784" cy="2541581"/>
            </a:xfrm>
          </p:grpSpPr>
          <p:pic>
            <p:nvPicPr>
              <p:cNvPr id="23" name="Picture 6" descr="Bolivisión | Logopedia | Fandom">
                <a:extLst>
                  <a:ext uri="{FF2B5EF4-FFF2-40B4-BE49-F238E27FC236}">
                    <a16:creationId xmlns:a16="http://schemas.microsoft.com/office/drawing/2014/main" id="{C0360ABB-9382-4C80-8A3A-74E510A6676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28418" y="843208"/>
                <a:ext cx="1041074" cy="927343"/>
              </a:xfrm>
              <a:prstGeom prst="rect">
                <a:avLst/>
              </a:prstGeom>
              <a:noFill/>
              <a:ln>
                <a:solidFill>
                  <a:schemeClr val="bg1"/>
                </a:solidFill>
              </a:ln>
              <a:extLst>
                <a:ext uri="{909E8E84-426E-40DD-AFC4-6F175D3DCCD1}">
                  <a14:hiddenFill xmlns:a14="http://schemas.microsoft.com/office/drawing/2010/main">
                    <a:solidFill>
                      <a:srgbClr val="FFFFFF"/>
                    </a:solidFill>
                  </a14:hiddenFill>
                </a:ext>
              </a:extLst>
            </p:spPr>
          </p:pic>
          <p:sp>
            <p:nvSpPr>
              <p:cNvPr id="24" name="Rounded Rectangle 3">
                <a:extLst>
                  <a:ext uri="{FF2B5EF4-FFF2-40B4-BE49-F238E27FC236}">
                    <a16:creationId xmlns:a16="http://schemas.microsoft.com/office/drawing/2014/main" id="{2FF308C4-F860-40FB-9AD7-0D5DEEB7D369}"/>
                  </a:ext>
                </a:extLst>
              </p:cNvPr>
              <p:cNvSpPr/>
              <p:nvPr/>
            </p:nvSpPr>
            <p:spPr>
              <a:xfrm>
                <a:off x="132979" y="608019"/>
                <a:ext cx="2542784" cy="2541581"/>
              </a:xfrm>
              <a:prstGeom prst="roundRect">
                <a:avLst/>
              </a:prstGeom>
              <a:noFill/>
              <a:ln w="63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grpSp>
        <p:sp>
          <p:nvSpPr>
            <p:cNvPr id="37" name="TextBox 36">
              <a:extLst>
                <a:ext uri="{FF2B5EF4-FFF2-40B4-BE49-F238E27FC236}">
                  <a16:creationId xmlns:a16="http://schemas.microsoft.com/office/drawing/2014/main" id="{30EA8AB5-CE83-4140-8D53-86CA19F7AF2E}"/>
                </a:ext>
              </a:extLst>
            </p:cNvPr>
            <p:cNvSpPr txBox="1"/>
            <p:nvPr/>
          </p:nvSpPr>
          <p:spPr>
            <a:xfrm>
              <a:off x="837344" y="5220134"/>
              <a:ext cx="1948250" cy="1015663"/>
            </a:xfrm>
            <a:prstGeom prst="rect">
              <a:avLst/>
            </a:prstGeom>
            <a:noFill/>
          </p:spPr>
          <p:txBody>
            <a:bodyPr wrap="square">
              <a:spAutoFit/>
            </a:bodyPr>
            <a:lstStyle/>
            <a:p>
              <a:pPr algn="ctr">
                <a:buClr>
                  <a:srgbClr val="000000"/>
                </a:buClr>
                <a:buSzPts val="5700"/>
              </a:pPr>
              <a:r>
                <a:rPr lang="en-US" sz="750" dirty="0">
                  <a:latin typeface="Heebo Light" pitchFamily="34" charset="0"/>
                  <a:cs typeface="Heebo Light" pitchFamily="34" charset="-120"/>
                </a:rPr>
                <a:t>I love Talent Scout. It’s simple and effective. It has helped us review hundreds of unstructured résumés for graduate entry roles. It saves time, ensures we don’t overlook strong candidates, and removes bias from the process. It also provides traceability to demonstrate that diversity and equality were properly considered.</a:t>
              </a:r>
            </a:p>
          </p:txBody>
        </p:sp>
      </p:grpSp>
      <p:sp>
        <p:nvSpPr>
          <p:cNvPr id="38" name="TextBox 37">
            <a:extLst>
              <a:ext uri="{FF2B5EF4-FFF2-40B4-BE49-F238E27FC236}">
                <a16:creationId xmlns:a16="http://schemas.microsoft.com/office/drawing/2014/main" id="{D79294A2-875B-4241-A16A-19BBD7148254}"/>
              </a:ext>
            </a:extLst>
          </p:cNvPr>
          <p:cNvSpPr txBox="1"/>
          <p:nvPr/>
        </p:nvSpPr>
        <p:spPr>
          <a:xfrm>
            <a:off x="8127535" y="4277206"/>
            <a:ext cx="1819564" cy="369332"/>
          </a:xfrm>
          <a:prstGeom prst="rect">
            <a:avLst/>
          </a:prstGeom>
          <a:noFill/>
        </p:spPr>
        <p:txBody>
          <a:bodyPr wrap="square" rtlCol="0">
            <a:spAutoFit/>
          </a:bodyPr>
          <a:lstStyle/>
          <a:p>
            <a:r>
              <a:rPr lang="en-US" dirty="0"/>
              <a:t>Hiring Managers</a:t>
            </a:r>
          </a:p>
        </p:txBody>
      </p:sp>
      <p:sp>
        <p:nvSpPr>
          <p:cNvPr id="43" name="Rounded Rectangle 13">
            <a:extLst>
              <a:ext uri="{FF2B5EF4-FFF2-40B4-BE49-F238E27FC236}">
                <a16:creationId xmlns:a16="http://schemas.microsoft.com/office/drawing/2014/main" id="{351A7AAC-3146-436E-A253-D6E320BA8275}"/>
              </a:ext>
            </a:extLst>
          </p:cNvPr>
          <p:cNvSpPr/>
          <p:nvPr/>
        </p:nvSpPr>
        <p:spPr>
          <a:xfrm>
            <a:off x="9882894" y="4206000"/>
            <a:ext cx="2118987" cy="2117983"/>
          </a:xfrm>
          <a:prstGeom prst="roundRect">
            <a:avLst/>
          </a:prstGeom>
          <a:noFill/>
          <a:ln w="635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grpSp>
        <p:nvGrpSpPr>
          <p:cNvPr id="65" name="Group 64">
            <a:extLst>
              <a:ext uri="{FF2B5EF4-FFF2-40B4-BE49-F238E27FC236}">
                <a16:creationId xmlns:a16="http://schemas.microsoft.com/office/drawing/2014/main" id="{D442B31E-7695-4E16-AD7C-8B157421EB5C}"/>
              </a:ext>
            </a:extLst>
          </p:cNvPr>
          <p:cNvGrpSpPr/>
          <p:nvPr/>
        </p:nvGrpSpPr>
        <p:grpSpPr>
          <a:xfrm>
            <a:off x="9902867" y="4755223"/>
            <a:ext cx="2001761" cy="2044597"/>
            <a:chOff x="9947099" y="4352092"/>
            <a:chExt cx="2001761" cy="2044597"/>
          </a:xfrm>
        </p:grpSpPr>
        <p:sp>
          <p:nvSpPr>
            <p:cNvPr id="44" name="TextBox 43">
              <a:extLst>
                <a:ext uri="{FF2B5EF4-FFF2-40B4-BE49-F238E27FC236}">
                  <a16:creationId xmlns:a16="http://schemas.microsoft.com/office/drawing/2014/main" id="{998DFD17-644B-416E-B0FB-BD6F2034F4E6}"/>
                </a:ext>
              </a:extLst>
            </p:cNvPr>
            <p:cNvSpPr txBox="1"/>
            <p:nvPr/>
          </p:nvSpPr>
          <p:spPr>
            <a:xfrm>
              <a:off x="9947099" y="5150194"/>
              <a:ext cx="2001761" cy="1246495"/>
            </a:xfrm>
            <a:prstGeom prst="rect">
              <a:avLst/>
            </a:prstGeom>
            <a:noFill/>
          </p:spPr>
          <p:txBody>
            <a:bodyPr wrap="square">
              <a:spAutoFit/>
            </a:bodyPr>
            <a:lstStyle/>
            <a:p>
              <a:pPr algn="ctr">
                <a:buClr>
                  <a:srgbClr val="000000"/>
                </a:buClr>
                <a:buSzPts val="5700"/>
              </a:pPr>
              <a:r>
                <a:rPr lang="en-US" sz="750" dirty="0">
                  <a:latin typeface="Heebo Light" pitchFamily="34" charset="0"/>
                  <a:cs typeface="Heebo Light" pitchFamily="34" charset="-120"/>
                </a:rPr>
                <a:t>Talent Scout's AI resume screening tool made it incredibly easy for us to upload job descriptions and resumes, providing clear assessment and matching scores. We were extremely impressed with the data-driven insights, which streamlined our hiring process. The outcome was fantastic, as the tool directly led us to make some of our best hires to date.</a:t>
              </a:r>
            </a:p>
            <a:p>
              <a:pPr algn="ctr">
                <a:buClr>
                  <a:srgbClr val="000000"/>
                </a:buClr>
                <a:buSzPts val="5700"/>
              </a:pPr>
              <a:endParaRPr lang="en-US" sz="750" dirty="0">
                <a:latin typeface="Heebo Light" pitchFamily="34" charset="0"/>
                <a:cs typeface="Heebo Light" pitchFamily="34" charset="-120"/>
              </a:endParaRPr>
            </a:p>
          </p:txBody>
        </p:sp>
        <p:pic>
          <p:nvPicPr>
            <p:cNvPr id="46" name="Picture 45">
              <a:extLst>
                <a:ext uri="{FF2B5EF4-FFF2-40B4-BE49-F238E27FC236}">
                  <a16:creationId xmlns:a16="http://schemas.microsoft.com/office/drawing/2014/main" id="{D944E2FE-DFFD-47B4-A1DB-A1EDB8D7FCF8}"/>
                </a:ext>
              </a:extLst>
            </p:cNvPr>
            <p:cNvPicPr>
              <a:picLocks noChangeAspect="1"/>
            </p:cNvPicPr>
            <p:nvPr/>
          </p:nvPicPr>
          <p:blipFill>
            <a:blip r:embed="rId6"/>
            <a:stretch>
              <a:fillRect/>
            </a:stretch>
          </p:blipFill>
          <p:spPr>
            <a:xfrm>
              <a:off x="10339305" y="4352092"/>
              <a:ext cx="1056955" cy="702223"/>
            </a:xfrm>
            <a:prstGeom prst="rect">
              <a:avLst/>
            </a:prstGeom>
          </p:spPr>
        </p:pic>
      </p:grpSp>
      <p:sp>
        <p:nvSpPr>
          <p:cNvPr id="47" name="TextBox 46">
            <a:extLst>
              <a:ext uri="{FF2B5EF4-FFF2-40B4-BE49-F238E27FC236}">
                <a16:creationId xmlns:a16="http://schemas.microsoft.com/office/drawing/2014/main" id="{DDF17BE6-16A3-4802-A57A-281C0F7534A1}"/>
              </a:ext>
            </a:extLst>
          </p:cNvPr>
          <p:cNvSpPr txBox="1"/>
          <p:nvPr/>
        </p:nvSpPr>
        <p:spPr>
          <a:xfrm>
            <a:off x="906995" y="180393"/>
            <a:ext cx="9253704" cy="369332"/>
          </a:xfrm>
          <a:prstGeom prst="rect">
            <a:avLst/>
          </a:prstGeom>
          <a:noFill/>
        </p:spPr>
        <p:txBody>
          <a:bodyPr wrap="square" rtlCol="0">
            <a:spAutoFit/>
          </a:bodyPr>
          <a:lstStyle/>
          <a:p>
            <a:r>
              <a:rPr lang="en-US" dirty="0"/>
              <a:t>“Customer” page – </a:t>
            </a:r>
            <a:r>
              <a:rPr lang="en-US" dirty="0" err="1"/>
              <a:t>url</a:t>
            </a:r>
            <a:r>
              <a:rPr lang="en-US" dirty="0"/>
              <a:t> https://app.talentscoutassistant.com/customers</a:t>
            </a:r>
          </a:p>
        </p:txBody>
      </p:sp>
      <p:pic>
        <p:nvPicPr>
          <p:cNvPr id="52" name="Picture 51">
            <a:extLst>
              <a:ext uri="{FF2B5EF4-FFF2-40B4-BE49-F238E27FC236}">
                <a16:creationId xmlns:a16="http://schemas.microsoft.com/office/drawing/2014/main" id="{28E79F9A-7449-4474-9D6E-8EA7612E2976}"/>
              </a:ext>
            </a:extLst>
          </p:cNvPr>
          <p:cNvPicPr>
            <a:picLocks noChangeAspect="1"/>
          </p:cNvPicPr>
          <p:nvPr/>
        </p:nvPicPr>
        <p:blipFill>
          <a:blip r:embed="rId7"/>
          <a:stretch>
            <a:fillRect/>
          </a:stretch>
        </p:blipFill>
        <p:spPr>
          <a:xfrm>
            <a:off x="22083" y="14852"/>
            <a:ext cx="12192000" cy="1489753"/>
          </a:xfrm>
          <a:prstGeom prst="rect">
            <a:avLst/>
          </a:prstGeom>
        </p:spPr>
      </p:pic>
      <p:sp>
        <p:nvSpPr>
          <p:cNvPr id="53" name="TextBox 52">
            <a:extLst>
              <a:ext uri="{FF2B5EF4-FFF2-40B4-BE49-F238E27FC236}">
                <a16:creationId xmlns:a16="http://schemas.microsoft.com/office/drawing/2014/main" id="{8EA2254F-1775-4A96-BBE5-77D24DF4BC6D}"/>
              </a:ext>
            </a:extLst>
          </p:cNvPr>
          <p:cNvSpPr txBox="1"/>
          <p:nvPr/>
        </p:nvSpPr>
        <p:spPr>
          <a:xfrm>
            <a:off x="1295225" y="2351386"/>
            <a:ext cx="7899357" cy="923330"/>
          </a:xfrm>
          <a:prstGeom prst="rect">
            <a:avLst/>
          </a:prstGeom>
          <a:noFill/>
        </p:spPr>
        <p:txBody>
          <a:bodyPr wrap="square" rtlCol="0">
            <a:spAutoFit/>
          </a:bodyPr>
          <a:lstStyle/>
          <a:p>
            <a:r>
              <a:rPr lang="en-US" dirty="0"/>
              <a:t>Discover how HR Professionals and Hiring Managers are using Talent Scout and leveraging AI to screen and evaluate candidates based on key skills, requirements and psychographic assessments.  </a:t>
            </a:r>
          </a:p>
        </p:txBody>
      </p:sp>
      <p:sp>
        <p:nvSpPr>
          <p:cNvPr id="54" name="Arrow: Left 53">
            <a:extLst>
              <a:ext uri="{FF2B5EF4-FFF2-40B4-BE49-F238E27FC236}">
                <a16:creationId xmlns:a16="http://schemas.microsoft.com/office/drawing/2014/main" id="{7FAD1EF1-D805-4246-8527-0298E4A4A5EC}"/>
              </a:ext>
            </a:extLst>
          </p:cNvPr>
          <p:cNvSpPr/>
          <p:nvPr/>
        </p:nvSpPr>
        <p:spPr>
          <a:xfrm>
            <a:off x="9186341" y="1331733"/>
            <a:ext cx="2983576" cy="10638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Same font style from Home Page main call-out</a:t>
            </a:r>
          </a:p>
        </p:txBody>
      </p:sp>
      <p:pic>
        <p:nvPicPr>
          <p:cNvPr id="56" name="Picture 55">
            <a:extLst>
              <a:ext uri="{FF2B5EF4-FFF2-40B4-BE49-F238E27FC236}">
                <a16:creationId xmlns:a16="http://schemas.microsoft.com/office/drawing/2014/main" id="{B6FCB300-910F-42D1-9451-C4DA1A9FEA0D}"/>
              </a:ext>
            </a:extLst>
          </p:cNvPr>
          <p:cNvPicPr>
            <a:picLocks noChangeAspect="1"/>
          </p:cNvPicPr>
          <p:nvPr/>
        </p:nvPicPr>
        <p:blipFill>
          <a:blip r:embed="rId8"/>
          <a:stretch>
            <a:fillRect/>
          </a:stretch>
        </p:blipFill>
        <p:spPr>
          <a:xfrm>
            <a:off x="10680344" y="2121956"/>
            <a:ext cx="2234954" cy="214384"/>
          </a:xfrm>
          <a:prstGeom prst="rect">
            <a:avLst/>
          </a:prstGeom>
        </p:spPr>
      </p:pic>
      <p:pic>
        <p:nvPicPr>
          <p:cNvPr id="58" name="Picture 57">
            <a:extLst>
              <a:ext uri="{FF2B5EF4-FFF2-40B4-BE49-F238E27FC236}">
                <a16:creationId xmlns:a16="http://schemas.microsoft.com/office/drawing/2014/main" id="{0BD4BB7B-4380-48BC-9CCF-7DF7A3D3E287}"/>
              </a:ext>
            </a:extLst>
          </p:cNvPr>
          <p:cNvPicPr>
            <a:picLocks noChangeAspect="1"/>
          </p:cNvPicPr>
          <p:nvPr/>
        </p:nvPicPr>
        <p:blipFill>
          <a:blip r:embed="rId9"/>
          <a:stretch>
            <a:fillRect/>
          </a:stretch>
        </p:blipFill>
        <p:spPr>
          <a:xfrm>
            <a:off x="10391338" y="2961163"/>
            <a:ext cx="2276793" cy="314369"/>
          </a:xfrm>
          <a:prstGeom prst="rect">
            <a:avLst/>
          </a:prstGeom>
        </p:spPr>
      </p:pic>
      <p:sp>
        <p:nvSpPr>
          <p:cNvPr id="59" name="Arrow: Left 58">
            <a:extLst>
              <a:ext uri="{FF2B5EF4-FFF2-40B4-BE49-F238E27FC236}">
                <a16:creationId xmlns:a16="http://schemas.microsoft.com/office/drawing/2014/main" id="{5355CD15-911E-4642-AAB9-2C7B4328EE25}"/>
              </a:ext>
            </a:extLst>
          </p:cNvPr>
          <p:cNvSpPr/>
          <p:nvPr/>
        </p:nvSpPr>
        <p:spPr>
          <a:xfrm>
            <a:off x="9612144" y="2178660"/>
            <a:ext cx="2983576" cy="10638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Same font style from Home Page secondary</a:t>
            </a:r>
          </a:p>
        </p:txBody>
      </p:sp>
      <p:sp>
        <p:nvSpPr>
          <p:cNvPr id="66" name="Arrow: Left 65">
            <a:extLst>
              <a:ext uri="{FF2B5EF4-FFF2-40B4-BE49-F238E27FC236}">
                <a16:creationId xmlns:a16="http://schemas.microsoft.com/office/drawing/2014/main" id="{4C4AF601-904A-4A88-ADE5-72FB2E31668A}"/>
              </a:ext>
            </a:extLst>
          </p:cNvPr>
          <p:cNvSpPr/>
          <p:nvPr/>
        </p:nvSpPr>
        <p:spPr>
          <a:xfrm>
            <a:off x="2894312" y="3881470"/>
            <a:ext cx="2983576" cy="10638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Same font style from Home Page box headings</a:t>
            </a:r>
          </a:p>
        </p:txBody>
      </p:sp>
      <p:sp>
        <p:nvSpPr>
          <p:cNvPr id="67" name="Arrow: Left 66">
            <a:extLst>
              <a:ext uri="{FF2B5EF4-FFF2-40B4-BE49-F238E27FC236}">
                <a16:creationId xmlns:a16="http://schemas.microsoft.com/office/drawing/2014/main" id="{DFF51198-D63F-4655-8C69-BBC0A6AB49ED}"/>
              </a:ext>
            </a:extLst>
          </p:cNvPr>
          <p:cNvSpPr/>
          <p:nvPr/>
        </p:nvSpPr>
        <p:spPr>
          <a:xfrm>
            <a:off x="9704811" y="5632806"/>
            <a:ext cx="2983576" cy="10638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 you put these in a separate carousel?</a:t>
            </a:r>
          </a:p>
        </p:txBody>
      </p:sp>
      <p:sp>
        <p:nvSpPr>
          <p:cNvPr id="68" name="Arrow: Left 67">
            <a:extLst>
              <a:ext uri="{FF2B5EF4-FFF2-40B4-BE49-F238E27FC236}">
                <a16:creationId xmlns:a16="http://schemas.microsoft.com/office/drawing/2014/main" id="{DC2CFE47-4756-449E-B028-66808DE901EA}"/>
              </a:ext>
            </a:extLst>
          </p:cNvPr>
          <p:cNvSpPr/>
          <p:nvPr/>
        </p:nvSpPr>
        <p:spPr>
          <a:xfrm>
            <a:off x="4163992" y="5711961"/>
            <a:ext cx="2983576" cy="10638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Can you put these in a carousel?</a:t>
            </a:r>
          </a:p>
        </p:txBody>
      </p:sp>
      <p:pic>
        <p:nvPicPr>
          <p:cNvPr id="70" name="Picture 69">
            <a:extLst>
              <a:ext uri="{FF2B5EF4-FFF2-40B4-BE49-F238E27FC236}">
                <a16:creationId xmlns:a16="http://schemas.microsoft.com/office/drawing/2014/main" id="{24C8DCA8-A1CF-4F4A-99EC-79A8F7E2C56F}"/>
              </a:ext>
            </a:extLst>
          </p:cNvPr>
          <p:cNvPicPr>
            <a:picLocks noChangeAspect="1"/>
          </p:cNvPicPr>
          <p:nvPr/>
        </p:nvPicPr>
        <p:blipFill>
          <a:blip r:embed="rId10"/>
          <a:stretch>
            <a:fillRect/>
          </a:stretch>
        </p:blipFill>
        <p:spPr>
          <a:xfrm>
            <a:off x="5167343" y="4461872"/>
            <a:ext cx="1619476" cy="371527"/>
          </a:xfrm>
          <a:prstGeom prst="rect">
            <a:avLst/>
          </a:prstGeom>
        </p:spPr>
      </p:pic>
      <p:sp>
        <p:nvSpPr>
          <p:cNvPr id="71" name="Arrow: Left 70">
            <a:extLst>
              <a:ext uri="{FF2B5EF4-FFF2-40B4-BE49-F238E27FC236}">
                <a16:creationId xmlns:a16="http://schemas.microsoft.com/office/drawing/2014/main" id="{1CE69B45-422F-4738-A2C8-758B55D54B52}"/>
              </a:ext>
            </a:extLst>
          </p:cNvPr>
          <p:cNvSpPr/>
          <p:nvPr/>
        </p:nvSpPr>
        <p:spPr>
          <a:xfrm>
            <a:off x="9396881" y="3997277"/>
            <a:ext cx="2983576" cy="10638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Same font style from Home Page box headings</a:t>
            </a:r>
          </a:p>
        </p:txBody>
      </p:sp>
      <p:pic>
        <p:nvPicPr>
          <p:cNvPr id="72" name="Picture 71">
            <a:extLst>
              <a:ext uri="{FF2B5EF4-FFF2-40B4-BE49-F238E27FC236}">
                <a16:creationId xmlns:a16="http://schemas.microsoft.com/office/drawing/2014/main" id="{A21EF9C7-A121-4CBC-943B-C98363D2DCAF}"/>
              </a:ext>
            </a:extLst>
          </p:cNvPr>
          <p:cNvPicPr>
            <a:picLocks noChangeAspect="1"/>
          </p:cNvPicPr>
          <p:nvPr/>
        </p:nvPicPr>
        <p:blipFill>
          <a:blip r:embed="rId10"/>
          <a:stretch>
            <a:fillRect/>
          </a:stretch>
        </p:blipFill>
        <p:spPr>
          <a:xfrm>
            <a:off x="11669912" y="4517299"/>
            <a:ext cx="1619476" cy="371527"/>
          </a:xfrm>
          <a:prstGeom prst="rect">
            <a:avLst/>
          </a:prstGeom>
        </p:spPr>
      </p:pic>
      <p:sp>
        <p:nvSpPr>
          <p:cNvPr id="73" name="Rectangle 72">
            <a:extLst>
              <a:ext uri="{FF2B5EF4-FFF2-40B4-BE49-F238E27FC236}">
                <a16:creationId xmlns:a16="http://schemas.microsoft.com/office/drawing/2014/main" id="{B60FA6EF-0284-4CED-AE05-F1FC35F3419B}"/>
              </a:ext>
            </a:extLst>
          </p:cNvPr>
          <p:cNvSpPr/>
          <p:nvPr/>
        </p:nvSpPr>
        <p:spPr>
          <a:xfrm>
            <a:off x="-120770" y="0"/>
            <a:ext cx="1777042" cy="73228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New Page</a:t>
            </a:r>
          </a:p>
          <a:p>
            <a:pPr algn="ctr"/>
            <a:r>
              <a:rPr lang="en-US" sz="1200" dirty="0"/>
              <a:t>https://app.talentscoutassistant.com/customers</a:t>
            </a:r>
          </a:p>
        </p:txBody>
      </p:sp>
      <p:pic>
        <p:nvPicPr>
          <p:cNvPr id="75" name="Picture 74">
            <a:extLst>
              <a:ext uri="{FF2B5EF4-FFF2-40B4-BE49-F238E27FC236}">
                <a16:creationId xmlns:a16="http://schemas.microsoft.com/office/drawing/2014/main" id="{102470FB-8AF6-4E2B-B577-3DF39722A7C5}"/>
              </a:ext>
            </a:extLst>
          </p:cNvPr>
          <p:cNvPicPr>
            <a:picLocks noChangeAspect="1"/>
          </p:cNvPicPr>
          <p:nvPr/>
        </p:nvPicPr>
        <p:blipFill>
          <a:blip r:embed="rId11"/>
          <a:stretch>
            <a:fillRect/>
          </a:stretch>
        </p:blipFill>
        <p:spPr>
          <a:xfrm>
            <a:off x="1374614" y="3183923"/>
            <a:ext cx="6770488" cy="1026211"/>
          </a:xfrm>
          <a:prstGeom prst="rect">
            <a:avLst/>
          </a:prstGeom>
        </p:spPr>
      </p:pic>
      <p:sp>
        <p:nvSpPr>
          <p:cNvPr id="76" name="Arrow: Left 75">
            <a:extLst>
              <a:ext uri="{FF2B5EF4-FFF2-40B4-BE49-F238E27FC236}">
                <a16:creationId xmlns:a16="http://schemas.microsoft.com/office/drawing/2014/main" id="{ABF2C62C-8CF3-4F41-9B56-39A9C06D160A}"/>
              </a:ext>
            </a:extLst>
          </p:cNvPr>
          <p:cNvSpPr/>
          <p:nvPr/>
        </p:nvSpPr>
        <p:spPr>
          <a:xfrm>
            <a:off x="8145102" y="3208939"/>
            <a:ext cx="2983576" cy="1063859"/>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Move these to here from the existing Pricing page</a:t>
            </a:r>
          </a:p>
        </p:txBody>
      </p:sp>
    </p:spTree>
    <p:extLst>
      <p:ext uri="{BB962C8B-B14F-4D97-AF65-F5344CB8AC3E}">
        <p14:creationId xmlns:p14="http://schemas.microsoft.com/office/powerpoint/2010/main" val="21334284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11367</TotalTime>
  <Words>424</Words>
  <Application>Microsoft Office PowerPoint</Application>
  <PresentationFormat>Widescreen</PresentationFormat>
  <Paragraphs>26</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Heebo Light</vt:lpstr>
      <vt:lpstr>Office Theme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Tracy Clodfelter</dc:creator>
  <cp:lastModifiedBy>Tracy Clodfelter</cp:lastModifiedBy>
  <cp:revision>1</cp:revision>
  <dcterms:created xsi:type="dcterms:W3CDTF">2025-08-13T00:29:35Z</dcterms:created>
  <dcterms:modified xsi:type="dcterms:W3CDTF">2025-08-20T21:56:36Z</dcterms:modified>
</cp:coreProperties>
</file>