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08c58a78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208c58a784_0_1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fb08ae83bc_3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fb08ae83bc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fb08ae83bc_3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fb08ae83bc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fb08ae83bc_3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fb08ae83bc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08c58a78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208c58a784_0_1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08c58a784_0_1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08c58a78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b08ae83b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b08ae83b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b08ae83b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b08ae83b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b08ae83bc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fb08ae83bc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b08ae83bc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b08ae83bc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08c58a78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208c58a784_0_1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08c58a784_0_2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08c58a78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2900190"/>
            <a:ext cx="9144000" cy="224340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0" y="0"/>
            <a:ext cx="9144000" cy="290040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0" y="1200150"/>
            <a:ext cx="9144000" cy="38289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1473795" y="3789409"/>
            <a:ext cx="5637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440"/>
              </a:spcBef>
              <a:spcAft>
                <a:spcPts val="0"/>
              </a:spcAft>
              <a:buSzPts val="2860"/>
              <a:buNone/>
              <a:defRPr sz="2200">
                <a:solidFill>
                  <a:schemeClr val="dk2"/>
                </a:solidFill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360"/>
              </a:spcBef>
              <a:spcAft>
                <a:spcPts val="0"/>
              </a:spcAft>
              <a:buSzPts val="234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320"/>
              </a:spcBef>
              <a:spcAft>
                <a:spcPts val="0"/>
              </a:spcAft>
              <a:buSzPts val="208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300"/>
              </a:spcBef>
              <a:spcAft>
                <a:spcPts val="300"/>
              </a:spcAft>
              <a:buSzPts val="18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0" type="dt"/>
          </p:nvPr>
        </p:nvSpPr>
        <p:spPr>
          <a:xfrm>
            <a:off x="6172200" y="4629150"/>
            <a:ext cx="251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457199" y="4629150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3810000" y="4629150"/>
            <a:ext cx="182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9" name="Google Shape;69;p14"/>
          <p:cNvSpPr txBox="1"/>
          <p:nvPr>
            <p:ph type="ctrTitle"/>
          </p:nvPr>
        </p:nvSpPr>
        <p:spPr>
          <a:xfrm>
            <a:off x="817581" y="2349217"/>
            <a:ext cx="7175400" cy="1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912"/>
              <a:buChar char="*"/>
              <a:defRPr sz="5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0" type="dt"/>
          </p:nvPr>
        </p:nvSpPr>
        <p:spPr>
          <a:xfrm>
            <a:off x="6172200" y="4629150"/>
            <a:ext cx="251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57199" y="4629150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3810000" y="4629150"/>
            <a:ext cx="182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1793289" y="3279126"/>
            <a:ext cx="65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143000" y="548640"/>
            <a:ext cx="6400800" cy="26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rtl="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2900190"/>
            <a:ext cx="9144000" cy="224340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0" y="0"/>
            <a:ext cx="9144000" cy="290040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0" y="1200150"/>
            <a:ext cx="9144000" cy="38289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2033195" y="1629486"/>
            <a:ext cx="5966700" cy="18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888"/>
              <a:buChar char="*"/>
              <a:defRPr b="1" sz="46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2022438" y="3455633"/>
            <a:ext cx="59706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r">
              <a:spcBef>
                <a:spcPts val="40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300"/>
              </a:spcBef>
              <a:spcAft>
                <a:spcPts val="30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0" type="dt"/>
          </p:nvPr>
        </p:nvSpPr>
        <p:spPr>
          <a:xfrm>
            <a:off x="6172200" y="4629150"/>
            <a:ext cx="251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1" type="ftr"/>
          </p:nvPr>
        </p:nvSpPr>
        <p:spPr>
          <a:xfrm>
            <a:off x="457199" y="4629150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3810000" y="4629150"/>
            <a:ext cx="182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0" type="dt"/>
          </p:nvPr>
        </p:nvSpPr>
        <p:spPr>
          <a:xfrm>
            <a:off x="6172200" y="4629150"/>
            <a:ext cx="251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457199" y="4629150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3810000" y="4629150"/>
            <a:ext cx="182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1793289" y="3279126"/>
            <a:ext cx="65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1142999" y="548639"/>
            <a:ext cx="3346800" cy="26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rtl="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645152" y="548640"/>
            <a:ext cx="3346800" cy="26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rtl="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143000" y="548640"/>
            <a:ext cx="334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480"/>
              </a:spcBef>
              <a:spcAft>
                <a:spcPts val="0"/>
              </a:spcAft>
              <a:buSzPts val="3120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300"/>
              </a:spcAft>
              <a:buSzPts val="2080"/>
              <a:buNone/>
              <a:defRPr b="1" sz="16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1156447" y="1050245"/>
            <a:ext cx="3346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indent="-377190" lvl="1" marL="9144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indent="-360680" lvl="2" marL="1371600" rtl="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indent="-360680" lvl="3" marL="1828800" rtl="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60679" lvl="4" marL="2286000" rtl="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indent="-360679" lvl="5" marL="2743200" rtl="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indent="-360679" lvl="6" marL="3200400" rtl="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indent="-360679" lvl="7" marL="3657600" rtl="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indent="-360679" lvl="8" marL="4114800" rtl="0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/>
        </p:txBody>
      </p:sp>
      <p:sp>
        <p:nvSpPr>
          <p:cNvPr id="96" name="Google Shape;96;p18"/>
          <p:cNvSpPr txBox="1"/>
          <p:nvPr>
            <p:ph idx="3" type="body"/>
          </p:nvPr>
        </p:nvSpPr>
        <p:spPr>
          <a:xfrm>
            <a:off x="4647302" y="548640"/>
            <a:ext cx="334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480"/>
              </a:spcBef>
              <a:spcAft>
                <a:spcPts val="0"/>
              </a:spcAft>
              <a:buSzPts val="3120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300"/>
              </a:spcAft>
              <a:buSzPts val="2080"/>
              <a:buNone/>
              <a:defRPr b="1" sz="1600"/>
            </a:lvl9pPr>
          </a:lstStyle>
          <a:p/>
        </p:txBody>
      </p:sp>
      <p:sp>
        <p:nvSpPr>
          <p:cNvPr id="97" name="Google Shape;97;p18"/>
          <p:cNvSpPr txBox="1"/>
          <p:nvPr>
            <p:ph idx="4" type="body"/>
          </p:nvPr>
        </p:nvSpPr>
        <p:spPr>
          <a:xfrm>
            <a:off x="4645025" y="1049274"/>
            <a:ext cx="3346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indent="-377190" lvl="1" marL="9144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indent="-360680" lvl="2" marL="1371600" rtl="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indent="-360680" lvl="3" marL="1828800" rtl="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60679" lvl="4" marL="2286000" rtl="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indent="-360679" lvl="5" marL="2743200" rtl="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indent="-360679" lvl="6" marL="3200400" rtl="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indent="-360679" lvl="7" marL="3657600" rtl="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indent="-360679" lvl="8" marL="4114800" rtl="0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/>
        </p:txBody>
      </p:sp>
      <p:sp>
        <p:nvSpPr>
          <p:cNvPr id="98" name="Google Shape;98;p18"/>
          <p:cNvSpPr txBox="1"/>
          <p:nvPr>
            <p:ph idx="10" type="dt"/>
          </p:nvPr>
        </p:nvSpPr>
        <p:spPr>
          <a:xfrm>
            <a:off x="6172200" y="4629150"/>
            <a:ext cx="251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1" type="ftr"/>
          </p:nvPr>
        </p:nvSpPr>
        <p:spPr>
          <a:xfrm>
            <a:off x="457199" y="4629150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3810000" y="4629150"/>
            <a:ext cx="182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1793289" y="3279126"/>
            <a:ext cx="65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1793289" y="3279126"/>
            <a:ext cx="65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0" type="dt"/>
          </p:nvPr>
        </p:nvSpPr>
        <p:spPr>
          <a:xfrm>
            <a:off x="6172200" y="4629150"/>
            <a:ext cx="251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1" type="ftr"/>
          </p:nvPr>
        </p:nvSpPr>
        <p:spPr>
          <a:xfrm>
            <a:off x="457199" y="4629150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3810000" y="4629150"/>
            <a:ext cx="182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6172200" y="4629150"/>
            <a:ext cx="251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457199" y="4629150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3810000" y="4629150"/>
            <a:ext cx="182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839095" y="1657350"/>
            <a:ext cx="36360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84"/>
              <a:buChar char="*"/>
              <a:defRPr b="1" sz="2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593515" y="548640"/>
            <a:ext cx="4017000" cy="3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0210" lvl="0" marL="457200" rtl="0" algn="l">
              <a:spcBef>
                <a:spcPts val="440"/>
              </a:spcBef>
              <a:spcAft>
                <a:spcPts val="0"/>
              </a:spcAft>
              <a:buSzPts val="2860"/>
              <a:buChar char="*"/>
              <a:defRPr sz="2200"/>
            </a:lvl1pPr>
            <a:lvl2pPr indent="-393700" lvl="1" marL="914400" rtl="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2pPr>
            <a:lvl3pPr indent="-377189" lvl="2" marL="13716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3pPr>
            <a:lvl4pPr indent="-360680" lvl="3" marL="1828800" rtl="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44170" lvl="4" marL="2286000" rtl="0" algn="l">
              <a:spcBef>
                <a:spcPts val="300"/>
              </a:spcBef>
              <a:spcAft>
                <a:spcPts val="0"/>
              </a:spcAft>
              <a:buSzPts val="1820"/>
              <a:buChar char="*"/>
              <a:defRPr sz="1400"/>
            </a:lvl5pPr>
            <a:lvl6pPr indent="-393700" lvl="5" marL="2743200" rtl="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6pPr>
            <a:lvl7pPr indent="-393700" lvl="6" marL="3200400" rtl="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7pPr>
            <a:lvl8pPr indent="-393700" lvl="7" marL="3657600" rtl="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8pPr>
            <a:lvl9pPr indent="-393700" lvl="8" marL="4114800" rtl="0" algn="l">
              <a:spcBef>
                <a:spcPts val="400"/>
              </a:spcBef>
              <a:spcAft>
                <a:spcPts val="300"/>
              </a:spcAft>
              <a:buSzPts val="2600"/>
              <a:buChar char="*"/>
              <a:defRPr sz="20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1075765" y="2623352"/>
            <a:ext cx="3388800" cy="16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SzPts val="1820"/>
              <a:buNone/>
              <a:defRPr sz="1400"/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rtl="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rtl="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rtl="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rtl="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/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6172200" y="4629150"/>
            <a:ext cx="251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457199" y="4629150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3810000" y="4629150"/>
            <a:ext cx="182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>
            <a:off x="0" y="2900190"/>
            <a:ext cx="9144000" cy="224340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" name="Google Shape;120;p22"/>
          <p:cNvSpPr/>
          <p:nvPr/>
        </p:nvSpPr>
        <p:spPr>
          <a:xfrm>
            <a:off x="0" y="0"/>
            <a:ext cx="9144000" cy="290040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0" y="1200150"/>
            <a:ext cx="9144000" cy="38289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22"/>
          <p:cNvSpPr/>
          <p:nvPr>
            <p:ph idx="2" type="pic"/>
          </p:nvPr>
        </p:nvSpPr>
        <p:spPr>
          <a:xfrm>
            <a:off x="4475175" y="857250"/>
            <a:ext cx="4114800" cy="2345700"/>
          </a:xfrm>
          <a:prstGeom prst="roundRect">
            <a:avLst>
              <a:gd fmla="val 4230" name="adj"/>
            </a:avLst>
          </a:prstGeom>
          <a:solidFill>
            <a:srgbClr val="8BC9F7"/>
          </a:solidFill>
          <a:ln>
            <a:noFill/>
          </a:ln>
          <a:effectLst>
            <a:reflection blurRad="0" dir="0" dist="0" endA="300" endPos="28000" fadeDir="5400012" kx="0" rotWithShape="0" algn="bl" stA="23000" stPos="0" sy="-100000" ky="0"/>
          </a:effectLst>
        </p:spPr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877887" y="757865"/>
            <a:ext cx="3694200" cy="162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360680" lvl="0" marL="457200" rtl="0" algn="l">
              <a:spcBef>
                <a:spcPts val="320"/>
              </a:spcBef>
              <a:spcAft>
                <a:spcPts val="0"/>
              </a:spcAft>
              <a:buSzPts val="2080"/>
              <a:buFont typeface="Georgia"/>
              <a:buChar char="*"/>
              <a:defRPr sz="1600"/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rtl="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rtl="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rtl="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rtl="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/>
        </p:txBody>
      </p:sp>
      <p:sp>
        <p:nvSpPr>
          <p:cNvPr id="125" name="Google Shape;125;p22"/>
          <p:cNvSpPr txBox="1"/>
          <p:nvPr>
            <p:ph idx="10" type="dt"/>
          </p:nvPr>
        </p:nvSpPr>
        <p:spPr>
          <a:xfrm>
            <a:off x="6172200" y="4629150"/>
            <a:ext cx="251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1" type="ftr"/>
          </p:nvPr>
        </p:nvSpPr>
        <p:spPr>
          <a:xfrm>
            <a:off x="457199" y="4629150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3810000" y="4629150"/>
            <a:ext cx="182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727268" y="3348316"/>
            <a:ext cx="638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 b="1" sz="4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1793289" y="3279126"/>
            <a:ext cx="65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 rot="5400000">
            <a:off x="3802350" y="-1348711"/>
            <a:ext cx="26061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rtl="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0" type="dt"/>
          </p:nvPr>
        </p:nvSpPr>
        <p:spPr>
          <a:xfrm>
            <a:off x="6172200" y="4629150"/>
            <a:ext cx="251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1" type="ftr"/>
          </p:nvPr>
        </p:nvSpPr>
        <p:spPr>
          <a:xfrm>
            <a:off x="457199" y="4629150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3810000" y="4629150"/>
            <a:ext cx="182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 rot="5400000">
            <a:off x="218058" y="1218088"/>
            <a:ext cx="3928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 rot="5400000">
            <a:off x="3903150" y="-30511"/>
            <a:ext cx="3671100" cy="48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rtl="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rtl="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0" type="dt"/>
          </p:nvPr>
        </p:nvSpPr>
        <p:spPr>
          <a:xfrm>
            <a:off x="6172200" y="4629150"/>
            <a:ext cx="251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1" type="ftr"/>
          </p:nvPr>
        </p:nvSpPr>
        <p:spPr>
          <a:xfrm>
            <a:off x="457199" y="4629150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3810000" y="4629150"/>
            <a:ext cx="182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9D4FE"/>
            </a:gs>
            <a:gs pos="60000">
              <a:srgbClr val="FFFFFF"/>
            </a:gs>
            <a:gs pos="100000">
              <a:srgbClr val="54BD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3829050"/>
            <a:ext cx="9144000" cy="131460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9144000" cy="382890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0" y="1200150"/>
            <a:ext cx="9144000" cy="3828900"/>
          </a:xfrm>
          <a:prstGeom prst="ellipse">
            <a:avLst/>
          </a:prstGeom>
          <a:gradFill>
            <a:gsLst>
              <a:gs pos="0">
                <a:schemeClr val="lt1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1793289" y="3279126"/>
            <a:ext cx="65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5888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1143000" y="549195"/>
            <a:ext cx="6400800" cy="26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021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C3260C"/>
              </a:buClr>
              <a:buSzPts val="286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937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7718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2340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6068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C3260C"/>
              </a:buClr>
              <a:buSzPts val="2080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417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417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417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417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4170" lvl="8" marL="4114800" marR="0" rtl="0" algn="l">
              <a:spcBef>
                <a:spcPts val="300"/>
              </a:spcBef>
              <a:spcAft>
                <a:spcPts val="30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6172200" y="4629150"/>
            <a:ext cx="251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457199" y="4629150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3810000" y="4629150"/>
            <a:ext cx="182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3.jp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/>
        </p:nvSpPr>
        <p:spPr>
          <a:xfrm>
            <a:off x="137375" y="465200"/>
            <a:ext cx="8867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Seminário </a:t>
            </a:r>
            <a:r>
              <a:rPr lang="pt-BR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b="0" i="0" lang="pt-BR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pt-BR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Explanação: contextualização e visão computacional do trabalho</a:t>
            </a:r>
            <a:endParaRPr b="0" i="0" sz="3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1110900" y="4017550"/>
            <a:ext cx="596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Lucas Daniel dos Santos            RA: 11063416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Paulo Henrique Eiji Hayashida   RA: 11104714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Victor Giovanetti Monteiro        RA: 11201722116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https://images.tcdn.com.br/img/img_prod/573283/comedouro_automatico_com_reservatorio_de_racao_bistro_pet_flex_para_caes_e_gatos_534988_1_20180926121532.jpg" id="147" name="Google Shape;14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8073" y="1878836"/>
            <a:ext cx="2437827" cy="18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0900" y="1810097"/>
            <a:ext cx="2162049" cy="1868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528750" y="212481"/>
            <a:ext cx="80865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456575" y="1069875"/>
            <a:ext cx="8575800" cy="43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7719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40"/>
              <a:buChar char="●"/>
            </a:pPr>
            <a:r>
              <a:rPr lang="pt-BR"/>
              <a:t>Utilização de máscara para detecção da ração (cor marrom)</a:t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275" y="2419350"/>
            <a:ext cx="2347475" cy="234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3875" y="2419350"/>
            <a:ext cx="2288924" cy="234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 rotWithShape="1">
          <a:blip r:embed="rId5">
            <a:alphaModFix/>
          </a:blip>
          <a:srcRect b="0" l="-19059" r="33089" t="0"/>
          <a:stretch/>
        </p:blipFill>
        <p:spPr>
          <a:xfrm>
            <a:off x="50900" y="1672275"/>
            <a:ext cx="7726849" cy="5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528750" y="517281"/>
            <a:ext cx="80865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553500" y="1692769"/>
            <a:ext cx="8086500" cy="260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7719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40"/>
              <a:buChar char="●"/>
            </a:pPr>
            <a:r>
              <a:rPr lang="pt-BR"/>
              <a:t>Após alterações na ideia inicial, que seria calcular a área por média de pixels, conseguimos atingir o objetivo da mesma maneira e com a vantagem de tornar mais viáveis outras funcionalidades, como observação ao vivo.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528750" y="517281"/>
            <a:ext cx="80865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/>
              <a:t>Considerações Futuras e Melhorias</a:t>
            </a:r>
            <a:endParaRPr sz="3300"/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553500" y="1692769"/>
            <a:ext cx="8086500" cy="260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7719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40"/>
              <a:buChar char="●"/>
            </a:pPr>
            <a:r>
              <a:rPr lang="pt-BR"/>
              <a:t>Implementação de uma interface gráfica para interação mais amigável com o usuário</a:t>
            </a:r>
            <a:endParaRPr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0"/>
              <a:buChar char="●"/>
            </a:pPr>
            <a:r>
              <a:rPr lang="pt-BR"/>
              <a:t>Configurar uma função de alarme, associando o sistema ao smartphone para enviar um aviso ou um aviso sonoro</a:t>
            </a:r>
            <a:endParaRPr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0"/>
              <a:buChar char="●"/>
            </a:pPr>
            <a:r>
              <a:rPr lang="pt-BR"/>
              <a:t>Inclusão de novas máscaras de cores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/>
        </p:nvSpPr>
        <p:spPr>
          <a:xfrm>
            <a:off x="1543762" y="264766"/>
            <a:ext cx="5970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 de Abastecimento Ágil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1900078" y="1246953"/>
            <a:ext cx="6272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Nosso projeto tem como base a noção de que no mundo atual, em que tudo tem que ser o mais ágil e eficiente possível, tanto para empresas quanto dentro de nossas casas.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 isso em mente e baseado em entrevistas de pessoas ao nosso redor, tivemos a ideia de um sistema que analisa e identifica quando o volume de um item ou material está baixo em seu determinado local de estoque.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Escopo do projeto: pote de ração para animais.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880232" y="1575287"/>
            <a:ext cx="767400" cy="2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880233" y="2941724"/>
            <a:ext cx="767400" cy="2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880233" y="4025795"/>
            <a:ext cx="767400" cy="2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idx="1" type="subTitle"/>
          </p:nvPr>
        </p:nvSpPr>
        <p:spPr>
          <a:xfrm>
            <a:off x="152400" y="4224788"/>
            <a:ext cx="8496300" cy="66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spcBef>
                <a:spcPts val="440"/>
              </a:spcBef>
              <a:spcAft>
                <a:spcPts val="300"/>
              </a:spcAft>
              <a:buNone/>
            </a:pPr>
            <a:r>
              <a:rPr lang="pt-BR"/>
              <a:t>Pote de ração cheio(lado esquerdo) e necessitando de reabastecimento(lado direito)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1857025" y="277019"/>
            <a:ext cx="51840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Cenário de aplicação</a:t>
            </a:r>
            <a:endParaRPr b="1" sz="40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50" y="1146949"/>
            <a:ext cx="3900576" cy="292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325" y="1146774"/>
            <a:ext cx="3900576" cy="29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1104464" y="755501"/>
            <a:ext cx="6512400" cy="8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Bibliotecas Python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4075" y="2303025"/>
            <a:ext cx="8355900" cy="153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719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340"/>
              <a:buChar char="➢"/>
            </a:pPr>
            <a:r>
              <a:rPr lang="pt-BR"/>
              <a:t>Biblioteca Principal OpenCV</a:t>
            </a:r>
            <a:endParaRPr/>
          </a:p>
          <a:p>
            <a:pPr indent="-3771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0"/>
              <a:buChar char="➢"/>
            </a:pPr>
            <a:r>
              <a:rPr lang="pt-BR"/>
              <a:t>Principais funções: HoughCircles, cvtColor, findContours</a:t>
            </a:r>
            <a:endParaRPr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0"/>
              <a:buChar char="➢"/>
            </a:pPr>
            <a:r>
              <a:rPr lang="pt-BR"/>
              <a:t>Conversão de sistema de cores e identificação de objetos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1142989" y="277126"/>
            <a:ext cx="6512400" cy="8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cv2.HoughCircles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1198800" y="1445790"/>
            <a:ext cx="6400800" cy="260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	Utiliza a transformada de Hough para encontrar círculos na imagem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595" y="2336325"/>
            <a:ext cx="3474819" cy="26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175" y="2123175"/>
            <a:ext cx="2288924" cy="23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 txBox="1"/>
          <p:nvPr>
            <p:ph type="title"/>
          </p:nvPr>
        </p:nvSpPr>
        <p:spPr>
          <a:xfrm>
            <a:off x="1087189" y="242626"/>
            <a:ext cx="6512400" cy="8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cv2.cvtColor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1143000" y="1268690"/>
            <a:ext cx="6400800" cy="260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300"/>
              </a:spcAft>
              <a:buNone/>
            </a:pPr>
            <a:r>
              <a:rPr lang="pt-BR"/>
              <a:t>	Converte um sistema de cores para outro. Ex: RGB para HSV</a:t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875" y="2123175"/>
            <a:ext cx="2288924" cy="23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1087189" y="328901"/>
            <a:ext cx="6512400" cy="8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cv2.findContours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1143000" y="1376765"/>
            <a:ext cx="6400800" cy="260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300"/>
              </a:spcAft>
              <a:buNone/>
            </a:pPr>
            <a:r>
              <a:rPr lang="pt-BR"/>
              <a:t>	Encontra contornos através de imagens binárias, pode então desenhar ou calcular a área</a:t>
            </a: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352" y="2260300"/>
            <a:ext cx="2606100" cy="26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/>
        </p:nvSpPr>
        <p:spPr>
          <a:xfrm>
            <a:off x="1522987" y="216291"/>
            <a:ext cx="597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Demonstração Prática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519" y="1318042"/>
            <a:ext cx="1699761" cy="1441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500" y="1318050"/>
            <a:ext cx="1699750" cy="144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/>
          <p:cNvSpPr txBox="1"/>
          <p:nvPr>
            <p:ph idx="4294967295" type="subTitle"/>
          </p:nvPr>
        </p:nvSpPr>
        <p:spPr>
          <a:xfrm>
            <a:off x="1259150" y="829300"/>
            <a:ext cx="2854800" cy="56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440"/>
              </a:spcBef>
              <a:spcAft>
                <a:spcPts val="300"/>
              </a:spcAft>
              <a:buNone/>
            </a:pPr>
            <a:r>
              <a:rPr lang="pt-BR" sz="1700"/>
              <a:t>Imagem pote cheio</a:t>
            </a:r>
            <a:endParaRPr sz="1700"/>
          </a:p>
        </p:txBody>
      </p:sp>
      <p:sp>
        <p:nvSpPr>
          <p:cNvPr id="202" name="Google Shape;202;p32"/>
          <p:cNvSpPr txBox="1"/>
          <p:nvPr>
            <p:ph idx="4294967295" type="subTitle"/>
          </p:nvPr>
        </p:nvSpPr>
        <p:spPr>
          <a:xfrm>
            <a:off x="4677509" y="829300"/>
            <a:ext cx="2854800" cy="56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440"/>
              </a:spcBef>
              <a:spcAft>
                <a:spcPts val="300"/>
              </a:spcAft>
              <a:buNone/>
            </a:pPr>
            <a:r>
              <a:rPr lang="pt-BR" sz="1700"/>
              <a:t>Máscara </a:t>
            </a:r>
            <a:r>
              <a:rPr lang="pt-BR" sz="1700"/>
              <a:t>pote cheio</a:t>
            </a:r>
            <a:endParaRPr sz="1700"/>
          </a:p>
        </p:txBody>
      </p:sp>
      <p:sp>
        <p:nvSpPr>
          <p:cNvPr id="203" name="Google Shape;203;p32"/>
          <p:cNvSpPr/>
          <p:nvPr/>
        </p:nvSpPr>
        <p:spPr>
          <a:xfrm>
            <a:off x="3893354" y="1874311"/>
            <a:ext cx="1044300" cy="44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32"/>
          <p:cNvSpPr txBox="1"/>
          <p:nvPr>
            <p:ph idx="4294967295" type="subTitle"/>
          </p:nvPr>
        </p:nvSpPr>
        <p:spPr>
          <a:xfrm>
            <a:off x="3500280" y="1414724"/>
            <a:ext cx="1577700" cy="56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440"/>
              </a:spcBef>
              <a:spcAft>
                <a:spcPts val="300"/>
              </a:spcAft>
              <a:buNone/>
            </a:pPr>
            <a:r>
              <a:rPr lang="pt-BR" sz="1700"/>
              <a:t>Detecção de bordas</a:t>
            </a:r>
            <a:endParaRPr sz="1700"/>
          </a:p>
        </p:txBody>
      </p:sp>
      <p:sp>
        <p:nvSpPr>
          <p:cNvPr id="205" name="Google Shape;205;p32"/>
          <p:cNvSpPr txBox="1"/>
          <p:nvPr>
            <p:ph idx="4294967295" type="subTitle"/>
          </p:nvPr>
        </p:nvSpPr>
        <p:spPr>
          <a:xfrm>
            <a:off x="1259150" y="2806300"/>
            <a:ext cx="2854800" cy="56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440"/>
              </a:spcBef>
              <a:spcAft>
                <a:spcPts val="300"/>
              </a:spcAft>
              <a:buNone/>
            </a:pPr>
            <a:r>
              <a:rPr lang="pt-BR" sz="1700"/>
              <a:t>Imagem pote com espaço</a:t>
            </a:r>
            <a:endParaRPr sz="1700"/>
          </a:p>
        </p:txBody>
      </p:sp>
      <p:sp>
        <p:nvSpPr>
          <p:cNvPr id="206" name="Google Shape;206;p32"/>
          <p:cNvSpPr txBox="1"/>
          <p:nvPr>
            <p:ph idx="4294967295" type="subTitle"/>
          </p:nvPr>
        </p:nvSpPr>
        <p:spPr>
          <a:xfrm>
            <a:off x="4677509" y="2806300"/>
            <a:ext cx="2854800" cy="56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440"/>
              </a:spcBef>
              <a:spcAft>
                <a:spcPts val="300"/>
              </a:spcAft>
              <a:buNone/>
            </a:pPr>
            <a:r>
              <a:rPr lang="pt-BR" sz="1700"/>
              <a:t>Máscara pote com espaço</a:t>
            </a:r>
            <a:endParaRPr sz="1700"/>
          </a:p>
        </p:txBody>
      </p:sp>
      <p:sp>
        <p:nvSpPr>
          <p:cNvPr id="207" name="Google Shape;207;p32"/>
          <p:cNvSpPr/>
          <p:nvPr/>
        </p:nvSpPr>
        <p:spPr>
          <a:xfrm>
            <a:off x="3893354" y="3851311"/>
            <a:ext cx="1044300" cy="44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32"/>
          <p:cNvSpPr txBox="1"/>
          <p:nvPr>
            <p:ph idx="4294967295" type="subTitle"/>
          </p:nvPr>
        </p:nvSpPr>
        <p:spPr>
          <a:xfrm>
            <a:off x="3500280" y="3391724"/>
            <a:ext cx="1577700" cy="56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440"/>
              </a:spcBef>
              <a:spcAft>
                <a:spcPts val="300"/>
              </a:spcAft>
              <a:buNone/>
            </a:pPr>
            <a:r>
              <a:rPr lang="pt-BR" sz="1700"/>
              <a:t>Detecção de bordas</a:t>
            </a:r>
            <a:endParaRPr sz="1700"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0525" y="3295050"/>
            <a:ext cx="1699750" cy="144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6500" y="3295050"/>
            <a:ext cx="1699750" cy="14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528750" y="517281"/>
            <a:ext cx="80865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553500" y="1692769"/>
            <a:ext cx="8086500" cy="260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343757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6363"/>
              <a:buChar char="●"/>
            </a:pPr>
            <a:r>
              <a:rPr lang="pt-BR"/>
              <a:t>O sistema inicia com a leitura de uma imagem, que pode estar armazenada em um banco de dados ou ser capturada pela webcam;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3757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6363"/>
              <a:buChar char="●"/>
            </a:pPr>
            <a:r>
              <a:rPr lang="pt-BR"/>
              <a:t>Em seguida, a imagem é processada, as bordas do conteúdo do pote são demarcadas e a imagem é transformada para uma máscara que separa o pote e o conteúdo dele em duas cores; 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3757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6363"/>
              <a:buChar char="●"/>
            </a:pPr>
            <a:r>
              <a:rPr lang="pt-BR"/>
              <a:t>Por fim, é contabilizada a área relacionada a cor do conteúdo do pote, ela é comparada com a área do pote cheio e uma resposta é enviada no prompt mostrando a porcentagem de ocupação e se é necessário abastecer o pote.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tegração">
  <a:themeElements>
    <a:clrScheme name="Integração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