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49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1" r:id="rId10"/>
    <p:sldId id="362" r:id="rId11"/>
    <p:sldId id="363" r:id="rId12"/>
  </p:sldIdLst>
  <p:sldSz cx="9144000" cy="6858000" type="screen4x3"/>
  <p:notesSz cx="7099300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>
          <p15:clr>
            <a:srgbClr val="A4A3A4"/>
          </p15:clr>
        </p15:guide>
        <p15:guide id="2" pos="38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996600"/>
    <a:srgbClr val="CC6600"/>
    <a:srgbClr val="006600"/>
    <a:srgbClr val="CC0066"/>
    <a:srgbClr val="CC3300"/>
    <a:srgbClr val="FF00FF"/>
    <a:srgbClr val="009900"/>
    <a:srgbClr val="6600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3" autoAdjust="0"/>
    <p:restoredTop sz="94660"/>
  </p:normalViewPr>
  <p:slideViewPr>
    <p:cSldViewPr>
      <p:cViewPr varScale="1">
        <p:scale>
          <a:sx n="88" d="100"/>
          <a:sy n="88" d="100"/>
        </p:scale>
        <p:origin x="1517" y="62"/>
      </p:cViewPr>
      <p:guideLst>
        <p:guide orient="horz" pos="890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/>
            </a:lvl1pPr>
          </a:lstStyle>
          <a:p>
            <a:pPr>
              <a:defRPr/>
            </a:pPr>
            <a:endParaRPr lang="en-GB" altLang="pt-PT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753D7916-CBFD-4488-8487-D194215143C7}" type="slidenum">
              <a:rPr lang="en-GB" altLang="pt-PT"/>
              <a:pPr>
                <a:defRPr/>
              </a:pPr>
              <a:t>‹#›</a:t>
            </a:fld>
            <a:endParaRPr lang="en-GB" altLang="pt-P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 noProof="0"/>
              <a:t>Click to edit Master text styles</a:t>
            </a:r>
          </a:p>
          <a:p>
            <a:pPr lvl="1"/>
            <a:r>
              <a:rPr lang="pt-PT" altLang="pt-PT" noProof="0"/>
              <a:t>Second level</a:t>
            </a:r>
          </a:p>
          <a:p>
            <a:pPr lvl="2"/>
            <a:r>
              <a:rPr lang="pt-PT" altLang="pt-PT" noProof="0"/>
              <a:t>Third level</a:t>
            </a:r>
          </a:p>
          <a:p>
            <a:pPr lvl="3"/>
            <a:r>
              <a:rPr lang="pt-PT" altLang="pt-PT" noProof="0"/>
              <a:t>Fourth level</a:t>
            </a:r>
          </a:p>
          <a:p>
            <a:pPr lvl="4"/>
            <a:r>
              <a:rPr lang="pt-PT" altLang="pt-PT" noProof="0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fld id="{506805D1-E110-4D46-A284-5F0AC4E732E6}" type="slidenum">
              <a:rPr lang="pt-PT" altLang="pt-PT"/>
              <a:pPr>
                <a:defRPr/>
              </a:pPr>
              <a:t>‹#›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 userDrawn="1"/>
        </p:nvSpPr>
        <p:spPr bwMode="auto">
          <a:xfrm>
            <a:off x="539750" y="1484313"/>
            <a:ext cx="8097838" cy="37782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539750" y="5481638"/>
            <a:ext cx="8097838" cy="53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pt-PT" altLang="pt-PT" sz="2000" b="0">
                <a:latin typeface="Arial" panose="020B0604020202020204" pitchFamily="34" charset="0"/>
              </a:rPr>
              <a:t>Bernardo Cunha, José Luís Azevedo, Arnaldo Oliveira</a:t>
            </a:r>
          </a:p>
        </p:txBody>
      </p:sp>
      <p:sp>
        <p:nvSpPr>
          <p:cNvPr id="101384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9750" y="765175"/>
            <a:ext cx="8097838" cy="53975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b="1"/>
            </a:lvl1pPr>
          </a:lstStyle>
          <a:p>
            <a:pPr lvl="0"/>
            <a:r>
              <a:rPr lang="pt-PT" altLang="pt-PT" noProof="0"/>
              <a:t>Click to edit Master title style</a:t>
            </a:r>
          </a:p>
        </p:txBody>
      </p:sp>
      <p:sp>
        <p:nvSpPr>
          <p:cNvPr id="101387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11188" y="1616075"/>
            <a:ext cx="7993062" cy="35274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pt-PT" altLang="pt-PT" noProof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P2 - </a:t>
            </a:r>
            <a:fld id="{644FDFE3-5512-4D3D-A6C8-8680C5D998A9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133925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  <p:extLst>
      <p:ext uri="{BB962C8B-B14F-4D97-AF65-F5344CB8AC3E}">
        <p14:creationId xmlns:p14="http://schemas.microsoft.com/office/powerpoint/2010/main" val="255924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 userDrawn="1"/>
        </p:nvSpPr>
        <p:spPr bwMode="auto">
          <a:xfrm>
            <a:off x="539750" y="1052513"/>
            <a:ext cx="8097838" cy="51927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en-US" altLang="pt-PT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25538"/>
            <a:ext cx="7993062" cy="506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text styles</a:t>
            </a:r>
          </a:p>
          <a:p>
            <a:pPr lvl="1"/>
            <a:r>
              <a:rPr lang="pt-PT" altLang="pt-PT"/>
              <a:t>Second level</a:t>
            </a:r>
          </a:p>
          <a:p>
            <a:pPr lvl="2"/>
            <a:r>
              <a:rPr lang="pt-PT" altLang="pt-PT"/>
              <a:t>Third level</a:t>
            </a:r>
          </a:p>
          <a:p>
            <a:pPr lvl="3"/>
            <a:r>
              <a:rPr lang="pt-PT" altLang="pt-PT"/>
              <a:t>Fourth level</a:t>
            </a:r>
          </a:p>
          <a:p>
            <a:pPr lvl="4"/>
            <a:r>
              <a:rPr lang="pt-PT" altLang="pt-PT"/>
              <a:t>Fifth level</a:t>
            </a:r>
          </a:p>
        </p:txBody>
      </p:sp>
      <p:sp>
        <p:nvSpPr>
          <p:cNvPr id="1028" name="Rectangle 23"/>
          <p:cNvSpPr>
            <a:spLocks noGrp="1" noChangeArrowheads="1"/>
          </p:cNvSpPr>
          <p:nvPr>
            <p:ph type="title"/>
          </p:nvPr>
        </p:nvSpPr>
        <p:spPr bwMode="auto">
          <a:xfrm>
            <a:off x="539750" y="260350"/>
            <a:ext cx="8097838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Click to edit Master title style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39750" y="6264275"/>
            <a:ext cx="215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3575" y="626427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050" name="Rectangle 2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03988" y="626427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3300CC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pt-PT" altLang="pt-PT" dirty="0"/>
              <a:t>Aula P2 - </a:t>
            </a:r>
            <a:fld id="{7CD94D6C-333A-48B7-951E-114FD3D793A8}" type="slidenum">
              <a:rPr lang="pt-PT" altLang="pt-PT" smtClean="0"/>
              <a:pPr>
                <a:defRPr/>
              </a:pPr>
              <a:t>‹#›</a:t>
            </a:fld>
            <a:endParaRPr lang="pt-PT" altLang="pt-P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69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00C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3300CC"/>
          </a:solidFill>
          <a:latin typeface="Arial" panose="020B0604020202020204" pitchFamily="34" charset="0"/>
        </a:defRPr>
      </a:lvl9pPr>
    </p:titleStyle>
    <p:bodyStyle>
      <a:lvl1pPr marL="180975" indent="-1809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1809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01700" indent="-180975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62063" indent="-180975" algn="l" rtl="0" eaLnBrk="0" fontAlgn="base" hangingPunct="0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168275" algn="l" rtl="0" eaLnBrk="0" fontAlgn="base" hangingPunct="0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altLang="pt-PT" dirty="0"/>
              <a:t>Aula prática 2</a:t>
            </a:r>
          </a:p>
        </p:txBody>
      </p:sp>
      <p:sp>
        <p:nvSpPr>
          <p:cNvPr id="5123" name="Subtitle 7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Lógica </a:t>
            </a:r>
            <a:r>
              <a:rPr lang="pt-PT" altLang="pt-PT" sz="2400" dirty="0" err="1"/>
              <a:t>bitwise</a:t>
            </a:r>
            <a:r>
              <a:rPr lang="pt-PT" altLang="pt-PT" sz="2400" dirty="0"/>
              <a:t> e operações com máscaras. Instruções lógicas. </a:t>
            </a:r>
          </a:p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Deslocamento (</a:t>
            </a:r>
            <a:r>
              <a:rPr lang="pt-PT" altLang="pt-PT" sz="2400" dirty="0" err="1"/>
              <a:t>shift</a:t>
            </a:r>
            <a:r>
              <a:rPr lang="pt-PT" altLang="pt-PT" sz="2400" dirty="0"/>
              <a:t>) lógico e aritmético. Instruções de deslocamento. </a:t>
            </a:r>
          </a:p>
          <a:p>
            <a:pPr marL="182563" indent="-182563" eaLnBrk="1" hangingPunct="1">
              <a:buFontTx/>
              <a:buChar char="•"/>
            </a:pPr>
            <a:r>
              <a:rPr lang="pt-PT" altLang="pt-PT" sz="2400" dirty="0"/>
              <a:t>Diretivas do assembler do MARS.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12714-07D1-455F-A4D1-9ABC6DF6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644FDFE3-5512-4D3D-A6C8-8680C5D998A9}" type="slidenum">
              <a:rPr lang="pt-PT" altLang="pt-PT" smtClean="0"/>
              <a:pPr>
                <a:defRPr/>
              </a:pPr>
              <a:t>1</a:t>
            </a:fld>
            <a:endParaRPr lang="pt-PT" altLang="pt-P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0CE816-7B05-4017-84FF-AAFD7EDE8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Algumas diretivas para o Assembler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196752"/>
            <a:ext cx="792125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#Exemplo:</a:t>
            </a:r>
          </a:p>
          <a:p>
            <a:r>
              <a:rPr lang="pt-PT" sz="2000" dirty="0">
                <a:latin typeface="+mj-lt"/>
              </a:rPr>
              <a:t> 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.data</a:t>
            </a:r>
            <a:r>
              <a:rPr lang="pt-PT" sz="2000" dirty="0">
                <a:latin typeface="+mj-lt"/>
              </a:rPr>
              <a:t> </a:t>
            </a:r>
          </a:p>
          <a:p>
            <a:r>
              <a:rPr lang="pt-PT" sz="2000" dirty="0">
                <a:solidFill>
                  <a:srgbClr val="0000CC"/>
                </a:solidFill>
                <a:latin typeface="+mj-lt"/>
              </a:rPr>
              <a:t>str1:</a:t>
            </a:r>
            <a:r>
              <a:rPr lang="pt-PT" sz="2000" dirty="0">
                <a:latin typeface="+mj-lt"/>
              </a:rPr>
              <a:t> 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asciiz</a:t>
            </a:r>
            <a:r>
              <a:rPr lang="pt-PT" sz="2000" dirty="0">
                <a:latin typeface="+mj-lt"/>
              </a:rPr>
              <a:t> "Introduza 2 </a:t>
            </a:r>
            <a:r>
              <a:rPr lang="pt-PT" sz="2000" dirty="0" err="1">
                <a:latin typeface="+mj-lt"/>
              </a:rPr>
              <a:t>numeros</a:t>
            </a:r>
            <a:r>
              <a:rPr lang="pt-PT" sz="2000" dirty="0">
                <a:latin typeface="+mj-lt"/>
              </a:rPr>
              <a:t>\n" </a:t>
            </a:r>
          </a:p>
          <a:p>
            <a:r>
              <a:rPr lang="pt-PT" sz="2000" dirty="0">
                <a:latin typeface="+mj-lt"/>
              </a:rPr>
              <a:t>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eqv</a:t>
            </a:r>
            <a:r>
              <a:rPr lang="pt-PT" sz="2000" dirty="0">
                <a:latin typeface="+mj-lt"/>
              </a:rPr>
              <a:t> print_string,4</a:t>
            </a:r>
          </a:p>
          <a:p>
            <a:r>
              <a:rPr lang="pt-PT" sz="2000" dirty="0">
                <a:latin typeface="+mj-lt"/>
              </a:rPr>
              <a:t>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text</a:t>
            </a:r>
            <a:endParaRPr lang="pt-PT" sz="2000" dirty="0">
              <a:solidFill>
                <a:srgbClr val="7030A0"/>
              </a:solidFill>
              <a:latin typeface="+mj-lt"/>
            </a:endParaRPr>
          </a:p>
          <a:p>
            <a:r>
              <a:rPr lang="pt-PT" sz="2000" dirty="0">
                <a:latin typeface="+mj-lt"/>
              </a:rPr>
              <a:t> 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globl</a:t>
            </a:r>
            <a:r>
              <a:rPr lang="pt-PT" sz="2000" dirty="0">
                <a:latin typeface="+mj-lt"/>
              </a:rPr>
              <a:t> </a:t>
            </a:r>
            <a:r>
              <a:rPr lang="pt-PT" sz="2000" dirty="0" err="1">
                <a:latin typeface="+mj-lt"/>
              </a:rPr>
              <a:t>main</a:t>
            </a:r>
            <a:endParaRPr lang="pt-PT" sz="2000" dirty="0">
              <a:latin typeface="+mj-lt"/>
            </a:endParaRPr>
          </a:p>
          <a:p>
            <a:r>
              <a:rPr lang="pt-PT" sz="2000" dirty="0" err="1">
                <a:solidFill>
                  <a:srgbClr val="0000CC"/>
                </a:solidFill>
                <a:latin typeface="+mj-lt"/>
              </a:rPr>
              <a:t>main</a:t>
            </a:r>
            <a:r>
              <a:rPr lang="pt-PT" sz="2000" dirty="0">
                <a:solidFill>
                  <a:srgbClr val="0000CC"/>
                </a:solidFill>
                <a:latin typeface="+mj-lt"/>
              </a:rPr>
              <a:t>:</a:t>
            </a:r>
            <a:r>
              <a:rPr lang="pt-PT" sz="2000" dirty="0">
                <a:latin typeface="+mj-lt"/>
              </a:rPr>
              <a:t>	…</a:t>
            </a:r>
          </a:p>
          <a:p>
            <a:endParaRPr lang="pt-PT" sz="2000" dirty="0">
              <a:latin typeface="+mj-lt"/>
            </a:endParaRPr>
          </a:p>
          <a:p>
            <a:r>
              <a:rPr lang="pt-PT" sz="2000" dirty="0">
                <a:latin typeface="+mj-lt"/>
              </a:rPr>
              <a:t>Diretivas são ordens dadas ao Assembler durante o processo de conversão do programa </a:t>
            </a:r>
            <a:r>
              <a:rPr lang="pt-PT" sz="2000" dirty="0" err="1">
                <a:latin typeface="+mj-lt"/>
              </a:rPr>
              <a:t>assembly</a:t>
            </a:r>
            <a:r>
              <a:rPr lang="pt-PT" sz="2000" dirty="0">
                <a:latin typeface="+mj-lt"/>
              </a:rPr>
              <a:t> para código máquina.</a:t>
            </a:r>
          </a:p>
          <a:p>
            <a:r>
              <a:rPr lang="pt-PT" sz="2000" dirty="0">
                <a:latin typeface="+mj-lt"/>
              </a:rPr>
              <a:t>No MIPS, são nomes reservados começados por um ‘.’</a:t>
            </a:r>
          </a:p>
          <a:p>
            <a:r>
              <a:rPr lang="pt-PT" sz="2000" u="sng" dirty="0">
                <a:latin typeface="+mj-lt"/>
              </a:rPr>
              <a:t>não correspondem a instruções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FCF8C92-A86E-4FC3-9355-6FAAE3FCC7F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03716185-71AF-4D2E-9BE2-B22969F9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25F108DD-7A0F-41C0-B686-39D669E1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10</a:t>
            </a:fld>
            <a:endParaRPr lang="pt-PT" altLang="pt-PT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07342D-5806-458E-A4FA-2EE9C3C7D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1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Algumas diretivas para o Assembler (significado)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052736"/>
            <a:ext cx="809783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.data</a:t>
            </a:r>
          </a:p>
          <a:p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Informa o Assembler que as linhas subsequentes contêm informação relativa ao segmento de dados</a:t>
            </a:r>
            <a:r>
              <a:rPr lang="pt-PT" sz="20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PT" sz="800" dirty="0">
              <a:latin typeface="+mj-lt"/>
            </a:endParaRPr>
          </a:p>
          <a:p>
            <a:r>
              <a:rPr lang="pt-PT" sz="2000" dirty="0">
                <a:solidFill>
                  <a:srgbClr val="0000CC"/>
                </a:solidFill>
                <a:latin typeface="+mj-lt"/>
              </a:rPr>
              <a:t>str1:</a:t>
            </a:r>
            <a:r>
              <a:rPr lang="pt-PT" sz="2000" dirty="0">
                <a:latin typeface="+mj-lt"/>
              </a:rPr>
              <a:t> 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asciiz</a:t>
            </a:r>
            <a:r>
              <a:rPr lang="pt-PT" sz="2000" dirty="0">
                <a:latin typeface="+mj-lt"/>
              </a:rPr>
              <a:t> "Introduza 2 </a:t>
            </a:r>
            <a:r>
              <a:rPr lang="pt-PT" sz="2000" dirty="0" err="1">
                <a:latin typeface="+mj-lt"/>
              </a:rPr>
              <a:t>numeros</a:t>
            </a:r>
            <a:r>
              <a:rPr lang="pt-PT" sz="2000" dirty="0">
                <a:latin typeface="+mj-lt"/>
              </a:rPr>
              <a:t>\n" </a:t>
            </a:r>
          </a:p>
          <a:p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Diz ao Assembler que, a partir do endereço correspondentes a “str1:” deverá inicializar o número de bytes necessários com o código ASCII da </a:t>
            </a:r>
            <a:r>
              <a:rPr lang="pt-PT" sz="1800" b="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string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que está entre aspas. Essa </a:t>
            </a:r>
            <a:r>
              <a:rPr lang="pt-PT" sz="1800" b="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string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deverá terminar com o carácter </a:t>
            </a:r>
            <a:r>
              <a:rPr lang="pt-PT" sz="1800" b="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null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(‘\0’).</a:t>
            </a:r>
            <a:r>
              <a:rPr lang="pt-PT" sz="18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</a:p>
          <a:p>
            <a:endParaRPr lang="pt-PT" sz="800" dirty="0">
              <a:latin typeface="+mj-lt"/>
            </a:endParaRPr>
          </a:p>
          <a:p>
            <a:r>
              <a:rPr lang="pt-PT" sz="2000" dirty="0">
                <a:latin typeface="+mj-lt"/>
              </a:rPr>
              <a:t>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eqv</a:t>
            </a:r>
            <a:r>
              <a:rPr lang="pt-PT" sz="2000" dirty="0">
                <a:latin typeface="+mj-lt"/>
              </a:rPr>
              <a:t> print_string,4</a:t>
            </a:r>
          </a:p>
          <a:p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Diz ao Assembler que, sempre que encontrar a  expressão “</a:t>
            </a:r>
            <a:r>
              <a:rPr lang="pt-PT" sz="1800" b="0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print_string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”, deverá substituí-la pela constante 4. </a:t>
            </a:r>
          </a:p>
          <a:p>
            <a:endParaRPr lang="pt-PT" sz="800" dirty="0">
              <a:latin typeface="+mj-lt"/>
            </a:endParaRPr>
          </a:p>
          <a:p>
            <a:r>
              <a:rPr lang="pt-PT" sz="2000" dirty="0">
                <a:latin typeface="+mj-lt"/>
              </a:rPr>
              <a:t>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text</a:t>
            </a:r>
            <a:endParaRPr lang="pt-PT" sz="2000" dirty="0">
              <a:solidFill>
                <a:srgbClr val="7030A0"/>
              </a:solidFill>
              <a:latin typeface="+mj-lt"/>
            </a:endParaRPr>
          </a:p>
          <a:p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Informa o Assembler que as linhas subsequentes contêm informação relativa ao segmento de texto (instruções)</a:t>
            </a:r>
          </a:p>
          <a:p>
            <a:endParaRPr lang="pt-PT" sz="800" b="0" dirty="0">
              <a:solidFill>
                <a:srgbClr val="0000CC"/>
              </a:solidFill>
              <a:latin typeface="+mj-lt"/>
            </a:endParaRPr>
          </a:p>
          <a:p>
            <a:r>
              <a:rPr lang="pt-PT" sz="2000" dirty="0">
                <a:latin typeface="+mj-lt"/>
              </a:rPr>
              <a:t> 	</a:t>
            </a:r>
            <a:r>
              <a:rPr lang="pt-PT" sz="2000" dirty="0">
                <a:solidFill>
                  <a:srgbClr val="7030A0"/>
                </a:solidFill>
                <a:latin typeface="+mj-lt"/>
              </a:rPr>
              <a:t>.</a:t>
            </a:r>
            <a:r>
              <a:rPr lang="pt-PT" sz="2000" dirty="0" err="1">
                <a:solidFill>
                  <a:srgbClr val="7030A0"/>
                </a:solidFill>
                <a:latin typeface="+mj-lt"/>
              </a:rPr>
              <a:t>globl</a:t>
            </a:r>
            <a:r>
              <a:rPr lang="pt-PT" sz="2000" dirty="0">
                <a:latin typeface="+mj-lt"/>
              </a:rPr>
              <a:t> </a:t>
            </a:r>
            <a:r>
              <a:rPr lang="pt-PT" sz="2000" dirty="0" err="1">
                <a:latin typeface="+mj-lt"/>
              </a:rPr>
              <a:t>main</a:t>
            </a:r>
            <a:endParaRPr lang="pt-PT" sz="2000" dirty="0">
              <a:latin typeface="+mj-lt"/>
            </a:endParaRPr>
          </a:p>
          <a:p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Informa o Assembler que “</a:t>
            </a:r>
            <a:r>
              <a:rPr lang="pt-PT" sz="1800" b="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main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:” é um </a:t>
            </a:r>
            <a:r>
              <a:rPr lang="pt-PT" sz="1800" b="0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label</a:t>
            </a:r>
            <a:r>
              <a:rPr lang="pt-PT" sz="1800" b="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global (visível a partir de outro código)</a:t>
            </a:r>
            <a:endParaRPr lang="pt-PT" sz="20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2D0D0-C86F-40BC-A189-C31B80E598D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E382B-EEE7-42B0-A642-F147BE70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12A2D0D-B038-457A-9F2E-859669C4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11</a:t>
            </a:fld>
            <a:endParaRPr lang="pt-PT" altLang="pt-P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F5831-6111-4E1D-8C81-6AF59B5D0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6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Lógica </a:t>
            </a:r>
            <a:r>
              <a:rPr lang="pt-PT" altLang="pt-PT" dirty="0" err="1"/>
              <a:t>bitwise</a:t>
            </a:r>
            <a:r>
              <a:rPr lang="pt-PT" altLang="pt-PT" dirty="0"/>
              <a:t> e operações com máscaras.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728132"/>
            <a:ext cx="8097838" cy="4464706"/>
          </a:xfrm>
        </p:spPr>
        <p:txBody>
          <a:bodyPr/>
          <a:lstStyle/>
          <a:p>
            <a:pPr marL="0" indent="0">
              <a:buNone/>
            </a:pPr>
            <a:r>
              <a:rPr lang="pt-PT" altLang="pt-PT" sz="2000" dirty="0">
                <a:solidFill>
                  <a:srgbClr val="CC0066"/>
                </a:solidFill>
              </a:rPr>
              <a:t># entre registos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and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$Rsrc2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&amp;</a:t>
            </a:r>
            <a:r>
              <a:rPr lang="pt-PT" altLang="pt-PT" sz="2000" dirty="0"/>
              <a:t> Rsrc2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or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$Rsrc2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|</a:t>
            </a:r>
            <a:r>
              <a:rPr lang="pt-PT" altLang="pt-PT" sz="2000" dirty="0"/>
              <a:t> Rsrc2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nor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$Rsrc2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</a:t>
            </a:r>
            <a:r>
              <a:rPr lang="pt-PT" altLang="pt-PT" sz="2000" b="1" dirty="0">
                <a:solidFill>
                  <a:srgbClr val="FF0000"/>
                </a:solidFill>
              </a:rPr>
              <a:t>~</a:t>
            </a:r>
            <a:r>
              <a:rPr lang="pt-PT" altLang="pt-PT" sz="2000" dirty="0"/>
              <a:t>($Rsrc1 </a:t>
            </a:r>
            <a:r>
              <a:rPr lang="pt-PT" altLang="pt-PT" sz="2000" b="1" dirty="0">
                <a:solidFill>
                  <a:srgbClr val="FF0000"/>
                </a:solidFill>
              </a:rPr>
              <a:t>|</a:t>
            </a:r>
            <a:r>
              <a:rPr lang="pt-PT" altLang="pt-PT" sz="2000" dirty="0"/>
              <a:t> Rsrc2)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xor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$Rsrc2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^</a:t>
            </a:r>
            <a:r>
              <a:rPr lang="pt-PT" altLang="pt-PT" sz="2000" dirty="0"/>
              <a:t> Rsrc2</a:t>
            </a:r>
          </a:p>
          <a:p>
            <a:pPr marL="0" indent="0">
              <a:buNone/>
            </a:pPr>
            <a:endParaRPr lang="pt-PT" altLang="pt-PT" dirty="0"/>
          </a:p>
          <a:p>
            <a:pPr marL="0" indent="0">
              <a:buNone/>
            </a:pPr>
            <a:r>
              <a:rPr lang="pt-PT" altLang="pt-PT" sz="2000" dirty="0">
                <a:solidFill>
                  <a:srgbClr val="CC0066"/>
                </a:solidFill>
              </a:rPr>
              <a:t># entre 1 registo e uma constante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andi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&amp;</a:t>
            </a:r>
            <a:r>
              <a:rPr lang="pt-PT" altLang="pt-PT" sz="2000" dirty="0"/>
              <a:t> </a:t>
            </a:r>
            <a:r>
              <a:rPr lang="pt-PT" altLang="pt-PT" sz="2000" dirty="0" err="1"/>
              <a:t>imm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ori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|</a:t>
            </a:r>
            <a:r>
              <a:rPr lang="pt-PT" altLang="pt-PT" sz="2000" dirty="0"/>
              <a:t> </a:t>
            </a:r>
            <a:r>
              <a:rPr lang="pt-PT" altLang="pt-PT" sz="2000" dirty="0" err="1"/>
              <a:t>imm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xori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^</a:t>
            </a:r>
            <a:r>
              <a:rPr lang="pt-PT" altLang="pt-PT" sz="2000" dirty="0"/>
              <a:t> </a:t>
            </a:r>
            <a:r>
              <a:rPr lang="pt-PT" altLang="pt-PT" sz="2000" dirty="0" err="1"/>
              <a:t>imm</a:t>
            </a:r>
            <a:endParaRPr lang="pt-PT" altLang="pt-PT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2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D29DA-1389-4B7C-814C-8C453E5A91C9}"/>
              </a:ext>
            </a:extLst>
          </p:cNvPr>
          <p:cNvSpPr txBox="1"/>
          <p:nvPr/>
        </p:nvSpPr>
        <p:spPr>
          <a:xfrm>
            <a:off x="611188" y="119675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Instrução </a:t>
            </a:r>
            <a:r>
              <a:rPr lang="pt-PT" sz="2000" dirty="0" err="1">
                <a:latin typeface="+mj-lt"/>
              </a:rPr>
              <a:t>Assembly</a:t>
            </a:r>
            <a:r>
              <a:rPr lang="pt-PT" sz="2000" dirty="0">
                <a:latin typeface="+mj-lt"/>
              </a:rPr>
              <a:t>			Operação em 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Lógica </a:t>
            </a:r>
            <a:r>
              <a:rPr lang="pt-PT" altLang="pt-PT" dirty="0" err="1"/>
              <a:t>bitwise</a:t>
            </a:r>
            <a:r>
              <a:rPr lang="pt-PT" altLang="pt-PT" dirty="0"/>
              <a:t> e operações com máscaras.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596862"/>
            <a:ext cx="7993062" cy="4595976"/>
          </a:xfrm>
        </p:spPr>
        <p:txBody>
          <a:bodyPr/>
          <a:lstStyle/>
          <a:p>
            <a:pPr marL="0" indent="0">
              <a:buNone/>
            </a:pPr>
            <a:r>
              <a:rPr lang="pt-PT" altLang="pt-PT" sz="2000" dirty="0"/>
              <a:t>			# c/ $t1 = 0xC00F3719 e $t2=0x8FC345FF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and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$t2</a:t>
            </a: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0011 0111 0001 1001	 (0xC00F3719)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&amp; 1000 1111 1100 0011 0100 0101 1111 1111  (0x8FC345FF)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1000 0000 0000 0011 0000 0101 0001 1001  (0x80030519)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or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$t2</a:t>
            </a: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0011 0111 0001 1001	 (0xC00F3719)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1000 1111 1100 0011 0100 0101 1111 1111  (0x8FC345FF)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1111 1100 1111 0111 0111 1111 1111  (0xCFCF77FF)</a:t>
            </a:r>
            <a:endParaRPr lang="pt-PT" altLang="pt-PT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xor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$t2</a:t>
            </a: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0011 0111 0001 1001	 (0xC00F3719)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^ 1000 1111 1100 0011 0100 0101 1111 1111  (0x8FC345FF)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0100 1111 1100 1100 0111 0010 1110 0110  (0x4FCC72E6)</a:t>
            </a:r>
            <a:endParaRPr lang="pt-PT" altLang="pt-PT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7204F7-A657-4E29-8903-79FCB60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3</a:t>
            </a:fld>
            <a:endParaRPr lang="pt-PT" altLang="pt-P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9B0DEC-3512-4778-A22E-0449D3D3A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4D29DA-1389-4B7C-814C-8C453E5A91C9}"/>
              </a:ext>
            </a:extLst>
          </p:cNvPr>
          <p:cNvSpPr txBox="1"/>
          <p:nvPr/>
        </p:nvSpPr>
        <p:spPr>
          <a:xfrm>
            <a:off x="611188" y="119675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Exemplos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E87D1-3EC8-4B1E-8027-7568A53CD62E}"/>
              </a:ext>
            </a:extLst>
          </p:cNvPr>
          <p:cNvGrpSpPr/>
          <p:nvPr/>
        </p:nvGrpSpPr>
        <p:grpSpPr>
          <a:xfrm>
            <a:off x="998270" y="2492896"/>
            <a:ext cx="5112841" cy="333752"/>
            <a:chOff x="998270" y="2492896"/>
            <a:chExt cx="5112841" cy="3337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A71B29-5EE2-4CE1-A76C-F762012FE109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EBE878-E844-4B10-860D-9BB04424247A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207DFC-AF09-48C4-B4E5-638541BCF979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C2198D-F183-4161-A34D-86B37B7F4C75}"/>
              </a:ext>
            </a:extLst>
          </p:cNvPr>
          <p:cNvGrpSpPr/>
          <p:nvPr/>
        </p:nvGrpSpPr>
        <p:grpSpPr>
          <a:xfrm>
            <a:off x="988378" y="3976122"/>
            <a:ext cx="5112841" cy="333752"/>
            <a:chOff x="998270" y="2492896"/>
            <a:chExt cx="5112841" cy="3337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61C183-BDA1-4649-B57A-84C9178C5399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561530-C78D-4AAC-8B93-121445A45049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CD1CD4-4D90-4E03-B60D-0756F2C1B2F0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4F5DC-94D1-43B6-BF6B-4694ED8E30D3}"/>
              </a:ext>
            </a:extLst>
          </p:cNvPr>
          <p:cNvGrpSpPr/>
          <p:nvPr/>
        </p:nvGrpSpPr>
        <p:grpSpPr>
          <a:xfrm>
            <a:off x="988378" y="5433060"/>
            <a:ext cx="5112841" cy="333752"/>
            <a:chOff x="998270" y="2492896"/>
            <a:chExt cx="5112841" cy="33375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8B3C13B-6762-46D0-83DB-30207A4B4576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8248620-C531-41C7-90E8-67D049A9F515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A295A7-A888-4201-B7C3-1DEDBC6A945B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6719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Operações com máscaras.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596862"/>
            <a:ext cx="7993062" cy="4595976"/>
          </a:xfrm>
        </p:spPr>
        <p:txBody>
          <a:bodyPr/>
          <a:lstStyle/>
          <a:p>
            <a:pPr marL="0" indent="0">
              <a:buNone/>
            </a:pPr>
            <a:r>
              <a:rPr lang="pt-PT" altLang="pt-PT" sz="2000" dirty="0"/>
              <a:t>				# c/ $t1 = 0xC00F3719</a:t>
            </a: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andi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0x00000200	# 0x00000200 máscara a aplicar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0011 0111 0001 1001	 (0xC00F3719)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&amp; 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0000 0000 0000 0000 0000 00</a:t>
            </a:r>
            <a:r>
              <a:rPr lang="pt-PT" altLang="pt-PT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0 0000 0000</a:t>
            </a: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(0x00000200)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0000 0000 0000 0000 0000 0010 0000 0000  (0x00000200) !=0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ori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0x0000FFFF	# 0x0000FFFF máscara a aplicar</a:t>
            </a:r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0011 0111 0001 1001	 (0xC00F3719)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| 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0000 0000 0000 1111 1111 1111 1111  (0x0000FFFF)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1100 0000 0000 1111 1111 1111 1111 1111  (0xC00FFFFF)</a:t>
            </a:r>
            <a:endParaRPr lang="pt-PT" altLang="pt-PT" sz="1600" dirty="0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D29DA-1389-4B7C-814C-8C453E5A91C9}"/>
              </a:ext>
            </a:extLst>
          </p:cNvPr>
          <p:cNvSpPr txBox="1"/>
          <p:nvPr/>
        </p:nvSpPr>
        <p:spPr>
          <a:xfrm>
            <a:off x="611188" y="119675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Exemplo: verificar se o bit de índice 9 é zero ou != 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E87D1-3EC8-4B1E-8027-7568A53CD62E}"/>
              </a:ext>
            </a:extLst>
          </p:cNvPr>
          <p:cNvGrpSpPr/>
          <p:nvPr/>
        </p:nvGrpSpPr>
        <p:grpSpPr>
          <a:xfrm>
            <a:off x="998270" y="3234368"/>
            <a:ext cx="5112841" cy="333752"/>
            <a:chOff x="998270" y="2492896"/>
            <a:chExt cx="5112841" cy="3337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A71B29-5EE2-4CE1-A76C-F762012FE109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EBE878-E844-4B10-860D-9BB04424247A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207DFC-AF09-48C4-B4E5-638541BCF979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C2198D-F183-4161-A34D-86B37B7F4C75}"/>
              </a:ext>
            </a:extLst>
          </p:cNvPr>
          <p:cNvGrpSpPr/>
          <p:nvPr/>
        </p:nvGrpSpPr>
        <p:grpSpPr>
          <a:xfrm>
            <a:off x="988378" y="5441449"/>
            <a:ext cx="5112841" cy="333752"/>
            <a:chOff x="998270" y="2492896"/>
            <a:chExt cx="5112841" cy="33375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61C183-BDA1-4649-B57A-84C9178C5399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F561530-C78D-4AAC-8B93-121445A45049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CD1CD4-4D90-4E03-B60D-0756F2C1B2F0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E6C28A1-8896-4883-AEB5-28F1A4B8B4EE}"/>
              </a:ext>
            </a:extLst>
          </p:cNvPr>
          <p:cNvSpPr txBox="1"/>
          <p:nvPr/>
        </p:nvSpPr>
        <p:spPr>
          <a:xfrm>
            <a:off x="2915816" y="2721092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 dirty="0">
                <a:solidFill>
                  <a:srgbClr val="FF0000"/>
                </a:solidFill>
                <a:latin typeface="+mj-lt"/>
              </a:rPr>
              <a:t>Bit  índice 9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7BEC83-0C0E-41EE-A32B-3791675F868F}"/>
              </a:ext>
            </a:extLst>
          </p:cNvPr>
          <p:cNvGrpSpPr/>
          <p:nvPr/>
        </p:nvGrpSpPr>
        <p:grpSpPr>
          <a:xfrm>
            <a:off x="4283968" y="2890369"/>
            <a:ext cx="386710" cy="173695"/>
            <a:chOff x="4283968" y="2535225"/>
            <a:chExt cx="432048" cy="17369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381EB3E-5BE8-484D-ABCA-48C264147411}"/>
                </a:ext>
              </a:extLst>
            </p:cNvPr>
            <p:cNvCxnSpPr/>
            <p:nvPr/>
          </p:nvCxnSpPr>
          <p:spPr bwMode="auto">
            <a:xfrm>
              <a:off x="4283968" y="2535225"/>
              <a:ext cx="432048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53354DF-1D7E-4A3F-BF16-E43D3AC221BA}"/>
                </a:ext>
              </a:extLst>
            </p:cNvPr>
            <p:cNvCxnSpPr/>
            <p:nvPr/>
          </p:nvCxnSpPr>
          <p:spPr bwMode="auto">
            <a:xfrm>
              <a:off x="4716016" y="2535225"/>
              <a:ext cx="0" cy="17369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10E4A34-541D-4530-8DC9-5E270ADE7D6B}"/>
              </a:ext>
            </a:extLst>
          </p:cNvPr>
          <p:cNvSpPr txBox="1"/>
          <p:nvPr/>
        </p:nvSpPr>
        <p:spPr>
          <a:xfrm>
            <a:off x="611560" y="403700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Exemplo: forçar a 1 os 16 bits menos significativos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D83B8FC5-31BE-4A00-8749-394969311D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BE8B22B5-1F76-464D-8410-C8A6D136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31" name="Slide Number Placeholder 1">
            <a:extLst>
              <a:ext uri="{FF2B5EF4-FFF2-40B4-BE49-F238E27FC236}">
                <a16:creationId xmlns:a16="http://schemas.microsoft.com/office/drawing/2014/main" id="{5A9AF32A-8119-4E2A-B407-5E8E19F2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4</a:t>
            </a:fld>
            <a:endParaRPr lang="pt-PT" altLang="pt-PT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98F536-1C92-47D7-8F7B-368D442FD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1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Operações com máscaras.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11188" y="1596862"/>
            <a:ext cx="7993062" cy="4595976"/>
          </a:xfrm>
        </p:spPr>
        <p:txBody>
          <a:bodyPr/>
          <a:lstStyle/>
          <a:p>
            <a:pPr marL="0" indent="0">
              <a:buNone/>
            </a:pPr>
            <a:r>
              <a:rPr lang="pt-PT" altLang="pt-PT" sz="2000" dirty="0"/>
              <a:t>				# c/ $t1 = 0xAAAAAAAA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xori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0xFFFFFFFF	# 0xFFFFFFFF máscara a aplicar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6600"/>
              </a:solidFill>
            </a:endParaRPr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1010 1010 1010 1010 1010 1010 1010 1010	 (0xAAAAAAAA)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^ 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1111 1111 1111 1111 1111 1111 1111 1111 </a:t>
            </a:r>
            <a:r>
              <a:rPr lang="pt-PT" altLang="pt-PT" sz="16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16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(0xFFFFFFFF)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PT" altLang="pt-PT" sz="16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0101 0101 0101 0101 0101 0101 0101 0101  (0x55555555)</a:t>
            </a: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D29DA-1389-4B7C-814C-8C453E5A91C9}"/>
              </a:ext>
            </a:extLst>
          </p:cNvPr>
          <p:cNvSpPr txBox="1"/>
          <p:nvPr/>
        </p:nvSpPr>
        <p:spPr>
          <a:xfrm>
            <a:off x="611188" y="119675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Exemplo: obter o complemento para 1 de um registo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F7E87D1-3EC8-4B1E-8027-7568A53CD62E}"/>
              </a:ext>
            </a:extLst>
          </p:cNvPr>
          <p:cNvGrpSpPr/>
          <p:nvPr/>
        </p:nvGrpSpPr>
        <p:grpSpPr>
          <a:xfrm>
            <a:off x="998270" y="3627964"/>
            <a:ext cx="5112841" cy="333752"/>
            <a:chOff x="998270" y="2492896"/>
            <a:chExt cx="5112841" cy="3337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AA71B29-5EE2-4CE1-A76C-F762012FE109}"/>
                </a:ext>
              </a:extLst>
            </p:cNvPr>
            <p:cNvCxnSpPr/>
            <p:nvPr/>
          </p:nvCxnSpPr>
          <p:spPr bwMode="auto">
            <a:xfrm>
              <a:off x="998270" y="2780928"/>
              <a:ext cx="5112841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EBE878-E844-4B10-860D-9BB04424247A}"/>
                </a:ext>
              </a:extLst>
            </p:cNvPr>
            <p:cNvCxnSpPr/>
            <p:nvPr/>
          </p:nvCxnSpPr>
          <p:spPr bwMode="auto">
            <a:xfrm>
              <a:off x="6016243" y="2492896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207DFC-AF09-48C4-B4E5-638541BCF979}"/>
                </a:ext>
              </a:extLst>
            </p:cNvPr>
            <p:cNvCxnSpPr/>
            <p:nvPr/>
          </p:nvCxnSpPr>
          <p:spPr bwMode="auto">
            <a:xfrm>
              <a:off x="6016243" y="2735590"/>
              <a:ext cx="0" cy="9105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19A0211D-4385-480A-805F-DE7DB0FF09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93D7F2DE-34A5-4D39-A0CB-989EE29D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2" name="Slide Number Placeholder 1">
            <a:extLst>
              <a:ext uri="{FF2B5EF4-FFF2-40B4-BE49-F238E27FC236}">
                <a16:creationId xmlns:a16="http://schemas.microsoft.com/office/drawing/2014/main" id="{B3A457C1-E9E1-4EA8-BC52-A252D5A7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5</a:t>
            </a:fld>
            <a:endParaRPr lang="pt-PT" altLang="pt-PT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DBC8889-90C1-4C40-81B3-E2AFA6FEF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5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Deslocamento (</a:t>
            </a:r>
            <a:r>
              <a:rPr lang="pt-PT" altLang="pt-PT" dirty="0" err="1"/>
              <a:t>shift</a:t>
            </a:r>
            <a:r>
              <a:rPr lang="pt-PT" altLang="pt-PT" dirty="0"/>
              <a:t>) lógico e aritmético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47B1CB-9C4D-4C0D-9EB5-C290442E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28132"/>
            <a:ext cx="7993062" cy="4464706"/>
          </a:xfrm>
        </p:spPr>
        <p:txBody>
          <a:bodyPr/>
          <a:lstStyle/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sll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&lt;&lt;</a:t>
            </a:r>
            <a:r>
              <a:rPr lang="pt-PT" altLang="pt-PT" sz="2000" dirty="0"/>
              <a:t> </a:t>
            </a:r>
            <a:r>
              <a:rPr lang="pt-PT" altLang="pt-PT" sz="2000" dirty="0" err="1"/>
              <a:t>imm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srl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 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&gt;&gt;</a:t>
            </a:r>
            <a:r>
              <a:rPr lang="pt-PT" altLang="pt-PT" sz="2000" dirty="0"/>
              <a:t> </a:t>
            </a:r>
            <a:r>
              <a:rPr lang="pt-PT" altLang="pt-PT" sz="2000" dirty="0" err="1"/>
              <a:t>imm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sra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</a:t>
            </a:r>
            <a:r>
              <a:rPr lang="pt-PT" altLang="pt-PT" sz="2000" dirty="0" err="1">
                <a:solidFill>
                  <a:srgbClr val="CC3300"/>
                </a:solidFill>
              </a:rPr>
              <a:t>Rdest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$Rsrc1, </a:t>
            </a:r>
            <a:r>
              <a:rPr lang="pt-PT" altLang="pt-PT" sz="2000" dirty="0" err="1"/>
              <a:t>imm</a:t>
            </a:r>
            <a:r>
              <a:rPr lang="pt-PT" altLang="pt-PT" sz="2000" dirty="0"/>
              <a:t> 		# $</a:t>
            </a:r>
            <a:r>
              <a:rPr lang="pt-PT" altLang="pt-PT" sz="2000" dirty="0" err="1"/>
              <a:t>Rdest</a:t>
            </a:r>
            <a:r>
              <a:rPr lang="pt-PT" altLang="pt-PT" sz="2000" dirty="0"/>
              <a:t> = $Rsrc1 </a:t>
            </a:r>
            <a:r>
              <a:rPr lang="pt-PT" altLang="pt-PT" sz="2000" b="1" dirty="0">
                <a:solidFill>
                  <a:srgbClr val="FF0000"/>
                </a:solidFill>
              </a:rPr>
              <a:t>\ </a:t>
            </a:r>
            <a:r>
              <a:rPr lang="pt-PT" altLang="pt-PT" sz="2000" b="1" dirty="0"/>
              <a:t>2</a:t>
            </a:r>
            <a:r>
              <a:rPr lang="pt-PT" altLang="pt-PT" sz="2000" b="1" baseline="30000" dirty="0"/>
              <a:t>imm</a:t>
            </a:r>
            <a:endParaRPr lang="pt-PT" altLang="pt-PT" sz="2000" baseline="30000" dirty="0"/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buNone/>
            </a:pP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sll</a:t>
            </a:r>
            <a:r>
              <a:rPr lang="pt-PT" altLang="pt-PT" sz="2000" dirty="0"/>
              <a:t>	</a:t>
            </a:r>
            <a:r>
              <a:rPr lang="pt-PT" altLang="pt-PT" sz="2000" dirty="0" err="1">
                <a:solidFill>
                  <a:srgbClr val="0000CC"/>
                </a:solidFill>
              </a:rPr>
              <a:t>S</a:t>
            </a:r>
            <a:r>
              <a:rPr lang="pt-PT" altLang="pt-PT" sz="2000" dirty="0" err="1">
                <a:solidFill>
                  <a:srgbClr val="CC3300"/>
                </a:solidFill>
              </a:rPr>
              <a:t>hif</a:t>
            </a:r>
            <a:r>
              <a:rPr lang="pt-PT" altLang="pt-PT" sz="2000" dirty="0">
                <a:solidFill>
                  <a:srgbClr val="CC3300"/>
                </a:solidFill>
              </a:rPr>
              <a:t> </a:t>
            </a:r>
            <a:r>
              <a:rPr lang="pt-PT" altLang="pt-PT" sz="2000" dirty="0" err="1">
                <a:solidFill>
                  <a:srgbClr val="0000CC"/>
                </a:solidFill>
              </a:rPr>
              <a:t>L</a:t>
            </a:r>
            <a:r>
              <a:rPr lang="pt-PT" altLang="pt-PT" sz="2000" dirty="0" err="1">
                <a:solidFill>
                  <a:srgbClr val="CC3300"/>
                </a:solidFill>
              </a:rPr>
              <a:t>eft</a:t>
            </a:r>
            <a:r>
              <a:rPr lang="pt-PT" altLang="pt-PT" sz="2000" dirty="0">
                <a:solidFill>
                  <a:srgbClr val="CC3300"/>
                </a:solidFill>
              </a:rPr>
              <a:t> </a:t>
            </a:r>
            <a:r>
              <a:rPr lang="pt-PT" altLang="pt-PT" sz="2000" dirty="0">
                <a:solidFill>
                  <a:srgbClr val="0000CC"/>
                </a:solidFill>
              </a:rPr>
              <a:t>L</a:t>
            </a:r>
            <a:r>
              <a:rPr lang="pt-PT" altLang="pt-PT" sz="2000" dirty="0">
                <a:solidFill>
                  <a:srgbClr val="CC3300"/>
                </a:solidFill>
              </a:rPr>
              <a:t>ogical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srl</a:t>
            </a:r>
            <a:r>
              <a:rPr lang="pt-PT" altLang="pt-PT" sz="2000" dirty="0"/>
              <a:t>	</a:t>
            </a:r>
            <a:r>
              <a:rPr lang="pt-PT" altLang="pt-PT" sz="2000" dirty="0" err="1">
                <a:solidFill>
                  <a:srgbClr val="0000CC"/>
                </a:solidFill>
              </a:rPr>
              <a:t>S</a:t>
            </a:r>
            <a:r>
              <a:rPr lang="pt-PT" altLang="pt-PT" sz="2000" dirty="0" err="1">
                <a:solidFill>
                  <a:srgbClr val="CC3300"/>
                </a:solidFill>
              </a:rPr>
              <a:t>hif</a:t>
            </a:r>
            <a:r>
              <a:rPr lang="pt-PT" altLang="pt-PT" sz="2000" dirty="0">
                <a:solidFill>
                  <a:srgbClr val="CC3300"/>
                </a:solidFill>
              </a:rPr>
              <a:t> </a:t>
            </a:r>
            <a:r>
              <a:rPr lang="pt-PT" altLang="pt-PT" sz="2000" dirty="0" err="1">
                <a:solidFill>
                  <a:srgbClr val="0000CC"/>
                </a:solidFill>
              </a:rPr>
              <a:t>R</a:t>
            </a:r>
            <a:r>
              <a:rPr lang="pt-PT" altLang="pt-PT" sz="2000" dirty="0" err="1">
                <a:solidFill>
                  <a:srgbClr val="CC3300"/>
                </a:solidFill>
              </a:rPr>
              <a:t>ight</a:t>
            </a:r>
            <a:r>
              <a:rPr lang="pt-PT" altLang="pt-PT" sz="2000" dirty="0">
                <a:solidFill>
                  <a:srgbClr val="CC3300"/>
                </a:solidFill>
              </a:rPr>
              <a:t> </a:t>
            </a:r>
            <a:r>
              <a:rPr lang="pt-PT" altLang="pt-PT" sz="2000" dirty="0">
                <a:solidFill>
                  <a:srgbClr val="0000CC"/>
                </a:solidFill>
              </a:rPr>
              <a:t>L</a:t>
            </a:r>
            <a:r>
              <a:rPr lang="pt-PT" altLang="pt-PT" sz="2000" dirty="0">
                <a:solidFill>
                  <a:srgbClr val="CC3300"/>
                </a:solidFill>
              </a:rPr>
              <a:t>ogical</a:t>
            </a:r>
            <a:endParaRPr lang="pt-PT" altLang="pt-PT" sz="2000" dirty="0"/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sra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0000CC"/>
                </a:solidFill>
              </a:rPr>
              <a:t>S</a:t>
            </a:r>
            <a:r>
              <a:rPr lang="pt-PT" altLang="pt-PT" sz="2000" dirty="0">
                <a:solidFill>
                  <a:srgbClr val="CC3300"/>
                </a:solidFill>
              </a:rPr>
              <a:t>hift </a:t>
            </a:r>
            <a:r>
              <a:rPr lang="pt-PT" altLang="pt-PT" sz="2000" dirty="0" err="1">
                <a:solidFill>
                  <a:srgbClr val="0000CC"/>
                </a:solidFill>
              </a:rPr>
              <a:t>R</a:t>
            </a:r>
            <a:r>
              <a:rPr lang="pt-PT" altLang="pt-PT" sz="2000" dirty="0" err="1">
                <a:solidFill>
                  <a:srgbClr val="CC3300"/>
                </a:solidFill>
              </a:rPr>
              <a:t>ight</a:t>
            </a:r>
            <a:r>
              <a:rPr lang="pt-PT" altLang="pt-PT" sz="2000" dirty="0">
                <a:solidFill>
                  <a:srgbClr val="CC3300"/>
                </a:solidFill>
              </a:rPr>
              <a:t> </a:t>
            </a:r>
            <a:r>
              <a:rPr lang="pt-PT" altLang="pt-PT" sz="2000" dirty="0" err="1">
                <a:solidFill>
                  <a:srgbClr val="0000CC"/>
                </a:solidFill>
              </a:rPr>
              <a:t>A</a:t>
            </a:r>
            <a:r>
              <a:rPr lang="pt-PT" altLang="pt-PT" sz="2000" dirty="0" err="1">
                <a:solidFill>
                  <a:srgbClr val="CC3300"/>
                </a:solidFill>
              </a:rPr>
              <a:t>rithmetic</a:t>
            </a:r>
            <a:endParaRPr lang="pt-PT" altLang="pt-PT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196752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Instrução </a:t>
            </a:r>
            <a:r>
              <a:rPr lang="pt-PT" sz="2000" dirty="0" err="1">
                <a:latin typeface="+mj-lt"/>
              </a:rPr>
              <a:t>Assembly</a:t>
            </a:r>
            <a:r>
              <a:rPr lang="pt-PT" sz="2000" dirty="0">
                <a:latin typeface="+mj-lt"/>
              </a:rPr>
              <a:t>			Operação em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D82EB-B74D-43F3-A3A9-C65CE3C3F5BA}"/>
              </a:ext>
            </a:extLst>
          </p:cNvPr>
          <p:cNvSpPr txBox="1"/>
          <p:nvPr/>
        </p:nvSpPr>
        <p:spPr>
          <a:xfrm>
            <a:off x="611560" y="3429000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Significado das mnemónicas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7A8D5F-7FDA-4AB7-BF27-49DF317B257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1C59CD50-E522-467B-8418-188D389D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305B2DB2-DCDA-43A2-BDC0-1EFA4DA64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6</a:t>
            </a:fld>
            <a:endParaRPr lang="pt-PT" altLang="pt-PT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5B4707-A150-4279-979C-F658080A5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Deslocamento (</a:t>
            </a:r>
            <a:r>
              <a:rPr lang="pt-PT" altLang="pt-PT" dirty="0" err="1"/>
              <a:t>shift</a:t>
            </a:r>
            <a:r>
              <a:rPr lang="pt-PT" altLang="pt-PT" dirty="0"/>
              <a:t>) lógico e aritmético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47B1CB-9C4D-4C0D-9EB5-C290442E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28132"/>
            <a:ext cx="7993062" cy="4464706"/>
          </a:xfrm>
        </p:spPr>
        <p:txBody>
          <a:bodyPr/>
          <a:lstStyle/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sll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</a:t>
            </a:r>
            <a:r>
              <a:rPr lang="pt-PT" altLang="pt-PT" sz="2000" dirty="0"/>
              <a:t>3		# c/ $t1 = 0x04002319</a:t>
            </a: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006600"/>
                </a:solidFill>
              </a:rPr>
              <a:t>$t1 = </a:t>
            </a:r>
            <a:r>
              <a:rPr lang="pt-PT" altLang="pt-PT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0000 0100 0000 0000 0010 0011 0001 1001</a:t>
            </a: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CC3300"/>
                </a:solidFill>
              </a:rPr>
              <a:t>$t0 = </a:t>
            </a:r>
            <a:r>
              <a:rPr lang="pt-PT" altLang="pt-PT" sz="18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0010 0000 0000 0001 0001 1000 1100 1000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196752"/>
            <a:ext cx="7921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Operações realizadas pelas instruções</a:t>
            </a:r>
          </a:p>
          <a:p>
            <a:endParaRPr lang="pt-PT" sz="2000" dirty="0">
              <a:latin typeface="+mj-lt"/>
            </a:endParaRPr>
          </a:p>
          <a:p>
            <a:r>
              <a:rPr lang="pt-PT" sz="2000" dirty="0">
                <a:latin typeface="+mj-lt"/>
              </a:rPr>
              <a:t>Exemplo: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D82EB-B74D-43F3-A3A9-C65CE3C3F5BA}"/>
              </a:ext>
            </a:extLst>
          </p:cNvPr>
          <p:cNvSpPr txBox="1"/>
          <p:nvPr/>
        </p:nvSpPr>
        <p:spPr>
          <a:xfrm>
            <a:off x="611560" y="3429000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Após a execução: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C8D71-DAB7-467C-A8AC-5CB5E9914F7F}"/>
              </a:ext>
            </a:extLst>
          </p:cNvPr>
          <p:cNvSpPr txBox="1"/>
          <p:nvPr/>
        </p:nvSpPr>
        <p:spPr>
          <a:xfrm>
            <a:off x="642040" y="4097878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0000 0100 0000 0000 0010 0011 0001 1001</a:t>
            </a:r>
            <a:endParaRPr lang="pt-PT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2EFD-8AA9-494F-8668-612EC716BF68}"/>
              </a:ext>
            </a:extLst>
          </p:cNvPr>
          <p:cNvSpPr txBox="1"/>
          <p:nvPr/>
        </p:nvSpPr>
        <p:spPr>
          <a:xfrm>
            <a:off x="642040" y="4096122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0000 1000 0000 0000 0100 0110 0011 001?</a:t>
            </a:r>
            <a:endParaRPr lang="pt-PT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7BCBE-1D4C-47A6-812C-E5C1BA0BCDAA}"/>
              </a:ext>
            </a:extLst>
          </p:cNvPr>
          <p:cNvSpPr txBox="1"/>
          <p:nvPr/>
        </p:nvSpPr>
        <p:spPr>
          <a:xfrm>
            <a:off x="642040" y="4096122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0001 0000 0000 0000 1000 1100 0110 01??</a:t>
            </a:r>
            <a:endParaRPr lang="pt-PT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34C32-F018-45A4-93D1-4B47B4A2B6F1}"/>
              </a:ext>
            </a:extLst>
          </p:cNvPr>
          <p:cNvSpPr txBox="1"/>
          <p:nvPr/>
        </p:nvSpPr>
        <p:spPr>
          <a:xfrm>
            <a:off x="642040" y="4096340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0010 0000 0000 0001 0001 1000 1100 1???</a:t>
            </a:r>
            <a:endParaRPr lang="pt-PT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C534-26E5-426F-AAFF-84D38A572467}"/>
              </a:ext>
            </a:extLst>
          </p:cNvPr>
          <p:cNvSpPr txBox="1"/>
          <p:nvPr/>
        </p:nvSpPr>
        <p:spPr>
          <a:xfrm>
            <a:off x="562412" y="4063672"/>
            <a:ext cx="6526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0" dirty="0">
                <a:solidFill>
                  <a:srgbClr val="CC6600"/>
                </a:solidFill>
                <a:latin typeface="+mj-lt"/>
                <a:cs typeface="Courier New" panose="02070309020205020404" pitchFamily="49" charset="0"/>
              </a:rPr>
              <a:t>$t0</a:t>
            </a:r>
            <a:r>
              <a:rPr lang="pt-PT" altLang="pt-PT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0010 0000 0000 0001 0001 1000 1100 1</a:t>
            </a:r>
            <a:r>
              <a:rPr lang="pt-PT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endParaRPr lang="pt-PT" sz="18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9EF0E-D9A5-498E-AE32-0FEA61E32C2C}"/>
              </a:ext>
            </a:extLst>
          </p:cNvPr>
          <p:cNvGrpSpPr/>
          <p:nvPr/>
        </p:nvGrpSpPr>
        <p:grpSpPr>
          <a:xfrm>
            <a:off x="5707360" y="3156590"/>
            <a:ext cx="1096888" cy="1019091"/>
            <a:chOff x="5707360" y="3156590"/>
            <a:chExt cx="1096888" cy="1019091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2602B1E-648F-4FD8-881A-D0252AA99DC8}"/>
                </a:ext>
              </a:extLst>
            </p:cNvPr>
            <p:cNvCxnSpPr/>
            <p:nvPr/>
          </p:nvCxnSpPr>
          <p:spPr bwMode="auto">
            <a:xfrm flipH="1">
              <a:off x="6391250" y="3160018"/>
              <a:ext cx="412998" cy="10156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0E6E0-CF1A-4565-9C3C-F71EB4081139}"/>
                </a:ext>
              </a:extLst>
            </p:cNvPr>
            <p:cNvCxnSpPr/>
            <p:nvPr/>
          </p:nvCxnSpPr>
          <p:spPr bwMode="auto">
            <a:xfrm flipH="1">
              <a:off x="5707360" y="3156590"/>
              <a:ext cx="412998" cy="10156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DED0BE9D-1634-47DB-AF96-4192E4C181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5D901EAD-F496-4223-8EBA-DB1C4CFB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19" name="Slide Number Placeholder 1">
            <a:extLst>
              <a:ext uri="{FF2B5EF4-FFF2-40B4-BE49-F238E27FC236}">
                <a16:creationId xmlns:a16="http://schemas.microsoft.com/office/drawing/2014/main" id="{92849840-A752-442B-AA4D-2B7C427AF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7</a:t>
            </a:fld>
            <a:endParaRPr lang="pt-PT" altLang="pt-PT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C957C5-0459-47B8-8BC4-7E197667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  <p:bldP spid="15" grpId="0" uiExpand="1"/>
      <p:bldP spid="2" grpId="0" uiExpand="1" animBg="1"/>
      <p:bldP spid="7" grpId="0" uiExpand="1" animBg="1"/>
      <p:bldP spid="8" grpId="0" uiExpand="1" animBg="1"/>
      <p:bldP spid="9" grpId="0" uiExpand="1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Deslocamento (</a:t>
            </a:r>
            <a:r>
              <a:rPr lang="pt-PT" altLang="pt-PT" dirty="0" err="1"/>
              <a:t>shift</a:t>
            </a:r>
            <a:r>
              <a:rPr lang="pt-PT" altLang="pt-PT" dirty="0"/>
              <a:t>) lógico e aritmético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47B1CB-9C4D-4C0D-9EB5-C290442E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28132"/>
            <a:ext cx="7993062" cy="4464706"/>
          </a:xfrm>
        </p:spPr>
        <p:txBody>
          <a:bodyPr/>
          <a:lstStyle/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srl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</a:t>
            </a:r>
            <a:r>
              <a:rPr lang="pt-PT" altLang="pt-PT" sz="2000" dirty="0"/>
              <a:t>3		# c/ $t1 = 0x84002319</a:t>
            </a: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006600"/>
                </a:solidFill>
              </a:rPr>
              <a:t>$t1 = </a:t>
            </a:r>
            <a:r>
              <a:rPr lang="pt-PT" altLang="pt-PT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1000 0100 0000 0000 0010 0011 0001 1001</a:t>
            </a: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CC3300"/>
                </a:solidFill>
              </a:rPr>
              <a:t>$t0 = </a:t>
            </a:r>
            <a:r>
              <a:rPr lang="pt-PT" altLang="pt-PT" sz="18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0010 0000 0000 0001 0001 1000 1100 1000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196752"/>
            <a:ext cx="7921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Operações realizadas pelas instruções</a:t>
            </a:r>
          </a:p>
          <a:p>
            <a:endParaRPr lang="pt-PT" sz="2000" dirty="0">
              <a:latin typeface="+mj-lt"/>
            </a:endParaRPr>
          </a:p>
          <a:p>
            <a:r>
              <a:rPr lang="pt-PT" sz="2000" dirty="0">
                <a:latin typeface="+mj-lt"/>
              </a:rPr>
              <a:t>Exemplo: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D82EB-B74D-43F3-A3A9-C65CE3C3F5BA}"/>
              </a:ext>
            </a:extLst>
          </p:cNvPr>
          <p:cNvSpPr txBox="1"/>
          <p:nvPr/>
        </p:nvSpPr>
        <p:spPr>
          <a:xfrm>
            <a:off x="611560" y="3429000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Após a execução: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C8D71-DAB7-467C-A8AC-5CB5E9914F7F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1000 0100 0000 0000 0010 0011 0001 1001</a:t>
            </a:r>
            <a:endParaRPr lang="pt-PT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2EFD-8AA9-494F-8668-612EC716BF68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?100 0010 0000 0000 0001 0001 1000 1100</a:t>
            </a:r>
            <a:endParaRPr lang="pt-PT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7BCBE-1D4C-47A6-812C-E5C1BA0BCDAA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??10 0001 0000 0000 0000 1000 1100 0110</a:t>
            </a:r>
            <a:endParaRPr lang="pt-PT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34C32-F018-45A4-93D1-4B47B4A2B6F1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???1 0000 1000 0000 0000 0100 0110 0011</a:t>
            </a:r>
            <a:endParaRPr lang="pt-PT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C534-26E5-426F-AAFF-84D38A572467}"/>
              </a:ext>
            </a:extLst>
          </p:cNvPr>
          <p:cNvSpPr txBox="1"/>
          <p:nvPr/>
        </p:nvSpPr>
        <p:spPr>
          <a:xfrm>
            <a:off x="562412" y="4077072"/>
            <a:ext cx="6526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0" dirty="0">
                <a:solidFill>
                  <a:srgbClr val="CC6600"/>
                </a:solidFill>
                <a:latin typeface="+mj-lt"/>
                <a:cs typeface="Courier New" panose="02070309020205020404" pitchFamily="49" charset="0"/>
              </a:rPr>
              <a:t>$t0</a:t>
            </a:r>
            <a:r>
              <a:rPr lang="pt-PT" altLang="pt-PT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pt-PT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pt-PT" altLang="pt-PT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1 0000 1000 0000 0000 0100 0110 0011</a:t>
            </a:r>
            <a:endParaRPr lang="pt-PT" sz="1800" dirty="0">
              <a:solidFill>
                <a:srgbClr val="FF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A145792-D628-4E8C-9376-5686502D99A0}"/>
              </a:ext>
            </a:extLst>
          </p:cNvPr>
          <p:cNvGrpSpPr/>
          <p:nvPr/>
        </p:nvGrpSpPr>
        <p:grpSpPr>
          <a:xfrm>
            <a:off x="5311130" y="3160018"/>
            <a:ext cx="629022" cy="1022970"/>
            <a:chOff x="5311130" y="3160018"/>
            <a:chExt cx="629022" cy="102297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0E6E0-CF1A-4565-9C3C-F71EB4081139}"/>
                </a:ext>
              </a:extLst>
            </p:cNvPr>
            <p:cNvCxnSpPr/>
            <p:nvPr/>
          </p:nvCxnSpPr>
          <p:spPr bwMode="auto">
            <a:xfrm>
              <a:off x="5311130" y="3160018"/>
              <a:ext cx="485006" cy="10156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B750F10-54D2-42B0-B0A6-F8ADFA1D4BA2}"/>
                </a:ext>
              </a:extLst>
            </p:cNvPr>
            <p:cNvCxnSpPr/>
            <p:nvPr/>
          </p:nvCxnSpPr>
          <p:spPr bwMode="auto">
            <a:xfrm>
              <a:off x="5455146" y="3167325"/>
              <a:ext cx="485006" cy="101566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34F17EA-31BD-4752-B273-16C5F02838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4458397A-E076-413F-97CF-C56D2FD8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0" name="Slide Number Placeholder 1">
            <a:extLst>
              <a:ext uri="{FF2B5EF4-FFF2-40B4-BE49-F238E27FC236}">
                <a16:creationId xmlns:a16="http://schemas.microsoft.com/office/drawing/2014/main" id="{AA3A14A9-049C-4A34-B8AD-A9CE87F9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8</a:t>
            </a:fld>
            <a:endParaRPr lang="pt-PT" altLang="pt-PT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71C90E-1D48-44BF-83E7-793148FEF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4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  <p:bldP spid="15" grpId="0" uiExpand="1"/>
      <p:bldP spid="2" grpId="0" uiExpand="1" animBg="1"/>
      <p:bldP spid="7" grpId="0" uiExpand="1" animBg="1"/>
      <p:bldP spid="8" grpId="0" uiExpand="1" animBg="1"/>
      <p:bldP spid="9" grpId="0" uiExpand="1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PT" altLang="pt-PT" dirty="0"/>
              <a:t>Deslocamento (</a:t>
            </a:r>
            <a:r>
              <a:rPr lang="pt-PT" altLang="pt-PT" dirty="0" err="1"/>
              <a:t>shift</a:t>
            </a:r>
            <a:r>
              <a:rPr lang="pt-PT" altLang="pt-PT" dirty="0"/>
              <a:t>) lógico e aritmético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47B1CB-9C4D-4C0D-9EB5-C290442E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728132"/>
            <a:ext cx="7993062" cy="4464706"/>
          </a:xfrm>
        </p:spPr>
        <p:txBody>
          <a:bodyPr/>
          <a:lstStyle/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pt-PT" altLang="pt-PT" sz="20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pt-PT" altLang="pt-PT" sz="2000" dirty="0" err="1">
                <a:solidFill>
                  <a:srgbClr val="0000CC"/>
                </a:solidFill>
              </a:rPr>
              <a:t>sra</a:t>
            </a:r>
            <a:r>
              <a:rPr lang="pt-PT" altLang="pt-PT" sz="2000" dirty="0"/>
              <a:t>	</a:t>
            </a:r>
            <a:r>
              <a:rPr lang="pt-PT" altLang="pt-PT" sz="2000" dirty="0">
                <a:solidFill>
                  <a:srgbClr val="CC3300"/>
                </a:solidFill>
              </a:rPr>
              <a:t>$t0</a:t>
            </a:r>
            <a:r>
              <a:rPr lang="pt-PT" altLang="pt-PT" sz="2000" dirty="0"/>
              <a:t>, </a:t>
            </a:r>
            <a:r>
              <a:rPr lang="pt-PT" altLang="pt-PT" sz="2000" dirty="0">
                <a:solidFill>
                  <a:srgbClr val="006600"/>
                </a:solidFill>
              </a:rPr>
              <a:t>$t1, </a:t>
            </a:r>
            <a:r>
              <a:rPr lang="pt-PT" altLang="pt-PT" sz="2000" dirty="0"/>
              <a:t>3		# c/ $t1 = 0x84002319</a:t>
            </a: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006600"/>
                </a:solidFill>
              </a:rPr>
              <a:t>$t1 = </a:t>
            </a:r>
            <a:r>
              <a:rPr lang="pt-PT" altLang="pt-PT" sz="18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1000 0100 0000 0000 0010 0011 0001 1001</a:t>
            </a: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PT" altLang="pt-PT" sz="1600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PT" altLang="pt-PT" sz="2000" dirty="0"/>
              <a:t># </a:t>
            </a:r>
            <a:r>
              <a:rPr lang="pt-PT" altLang="pt-PT" sz="2000" dirty="0">
                <a:solidFill>
                  <a:srgbClr val="CC3300"/>
                </a:solidFill>
              </a:rPr>
              <a:t>$t0 = </a:t>
            </a:r>
            <a:r>
              <a:rPr lang="pt-PT" altLang="pt-PT" sz="1800" b="1" dirty="0">
                <a:solidFill>
                  <a:srgbClr val="CC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0010 0000 0000 0001 0001 1000 1100 1000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66E884-07A4-4FCF-8ED4-7D1C37E7D909}"/>
              </a:ext>
            </a:extLst>
          </p:cNvPr>
          <p:cNvSpPr txBox="1"/>
          <p:nvPr/>
        </p:nvSpPr>
        <p:spPr>
          <a:xfrm>
            <a:off x="611188" y="1196752"/>
            <a:ext cx="7921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Operações realizadas pelas instruções</a:t>
            </a:r>
          </a:p>
          <a:p>
            <a:endParaRPr lang="pt-PT" sz="2000" dirty="0">
              <a:latin typeface="+mj-lt"/>
            </a:endParaRPr>
          </a:p>
          <a:p>
            <a:r>
              <a:rPr lang="pt-PT" sz="2000" dirty="0">
                <a:latin typeface="+mj-lt"/>
              </a:rPr>
              <a:t>Exemplo: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ED82EB-B74D-43F3-A3A9-C65CE3C3F5BA}"/>
              </a:ext>
            </a:extLst>
          </p:cNvPr>
          <p:cNvSpPr txBox="1"/>
          <p:nvPr/>
        </p:nvSpPr>
        <p:spPr>
          <a:xfrm>
            <a:off x="611560" y="3429000"/>
            <a:ext cx="792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latin typeface="+mj-lt"/>
              </a:rPr>
              <a:t>Após a execução: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9C8D71-DAB7-467C-A8AC-5CB5E9914F7F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1000 0100 0000 0000 0010 0011 0001 1001</a:t>
            </a:r>
            <a:endParaRPr lang="pt-PT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52EFD-8AA9-494F-8668-612EC716BF68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?100 0010 0000 0000 0001 0001 1000 1100</a:t>
            </a:r>
            <a:endParaRPr lang="pt-PT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7BCBE-1D4C-47A6-812C-E5C1BA0BCDAA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??10 0001 0000 0000 0000 1000 1100 0110</a:t>
            </a:r>
            <a:endParaRPr lang="pt-PT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34C32-F018-45A4-93D1-4B47B4A2B6F1}"/>
              </a:ext>
            </a:extLst>
          </p:cNvPr>
          <p:cNvSpPr txBox="1"/>
          <p:nvPr/>
        </p:nvSpPr>
        <p:spPr>
          <a:xfrm>
            <a:off x="642040" y="4092461"/>
            <a:ext cx="65260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???1 0000 1000 0000 0000 0100 0110 0011</a:t>
            </a:r>
            <a:endParaRPr lang="pt-PT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8C534-26E5-426F-AAFF-84D38A572467}"/>
              </a:ext>
            </a:extLst>
          </p:cNvPr>
          <p:cNvSpPr txBox="1"/>
          <p:nvPr/>
        </p:nvSpPr>
        <p:spPr>
          <a:xfrm>
            <a:off x="562412" y="4077072"/>
            <a:ext cx="652605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PT" altLang="pt-PT" sz="18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PT" altLang="pt-PT" sz="2000" b="0" dirty="0">
                <a:solidFill>
                  <a:srgbClr val="CC6600"/>
                </a:solidFill>
                <a:latin typeface="+mj-lt"/>
                <a:cs typeface="Courier New" panose="02070309020205020404" pitchFamily="49" charset="0"/>
              </a:rPr>
              <a:t>$t0</a:t>
            </a:r>
            <a:r>
              <a:rPr lang="pt-PT" altLang="pt-PT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 </a:t>
            </a:r>
            <a:r>
              <a:rPr lang="pt-PT" altLang="pt-PT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pt-PT" altLang="pt-PT" sz="1800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1 0000 1000 0000 0000 0100 0110 0011</a:t>
            </a:r>
            <a:endParaRPr lang="pt-PT" sz="1800" dirty="0">
              <a:solidFill>
                <a:srgbClr val="FF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B8B7B8-BD1C-4FCB-AC4E-76E278353BFC}"/>
              </a:ext>
            </a:extLst>
          </p:cNvPr>
          <p:cNvGrpSpPr/>
          <p:nvPr/>
        </p:nvGrpSpPr>
        <p:grpSpPr>
          <a:xfrm>
            <a:off x="539552" y="4105613"/>
            <a:ext cx="2952328" cy="1060871"/>
            <a:chOff x="539552" y="4105613"/>
            <a:chExt cx="2952328" cy="106087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EA185FC-3493-467E-A035-9F7A117FABA8}"/>
                </a:ext>
              </a:extLst>
            </p:cNvPr>
            <p:cNvSpPr/>
            <p:nvPr/>
          </p:nvSpPr>
          <p:spPr bwMode="auto">
            <a:xfrm>
              <a:off x="1544236" y="4107552"/>
              <a:ext cx="420236" cy="3581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8664D9-A647-4F1D-BF31-106CDFCD1271}"/>
                </a:ext>
              </a:extLst>
            </p:cNvPr>
            <p:cNvSpPr/>
            <p:nvPr/>
          </p:nvSpPr>
          <p:spPr bwMode="auto">
            <a:xfrm>
              <a:off x="1959526" y="4105613"/>
              <a:ext cx="148962" cy="358120"/>
            </a:xfrm>
            <a:prstGeom prst="ellipse">
              <a:avLst/>
            </a:prstGeom>
            <a:noFill/>
            <a:ln w="9525" cap="flat" cmpd="sng" algn="ctr">
              <a:solidFill>
                <a:srgbClr val="9966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3B90043-98A2-4402-A4F6-AF30783ED122}"/>
                </a:ext>
              </a:extLst>
            </p:cNvPr>
            <p:cNvSpPr/>
            <p:nvPr/>
          </p:nvSpPr>
          <p:spPr bwMode="auto">
            <a:xfrm>
              <a:off x="1700923" y="4476750"/>
              <a:ext cx="336349" cy="363369"/>
            </a:xfrm>
            <a:custGeom>
              <a:avLst/>
              <a:gdLst>
                <a:gd name="connsiteX0" fmla="*/ 333617 w 336349"/>
                <a:gd name="connsiteY0" fmla="*/ 22860 h 330099"/>
                <a:gd name="connsiteX1" fmla="*/ 325997 w 336349"/>
                <a:gd name="connsiteY1" fmla="*/ 167640 h 330099"/>
                <a:gd name="connsiteX2" fmla="*/ 249797 w 336349"/>
                <a:gd name="connsiteY2" fmla="*/ 308610 h 330099"/>
                <a:gd name="connsiteX3" fmla="*/ 89777 w 336349"/>
                <a:gd name="connsiteY3" fmla="*/ 323850 h 330099"/>
                <a:gd name="connsiteX4" fmla="*/ 25007 w 336349"/>
                <a:gd name="connsiteY4" fmla="*/ 251460 h 330099"/>
                <a:gd name="connsiteX5" fmla="*/ 5957 w 336349"/>
                <a:gd name="connsiteY5" fmla="*/ 83820 h 330099"/>
                <a:gd name="connsiteX6" fmla="*/ 9767 w 336349"/>
                <a:gd name="connsiteY6" fmla="*/ 0 h 330099"/>
                <a:gd name="connsiteX0" fmla="*/ 333617 w 336349"/>
                <a:gd name="connsiteY0" fmla="*/ 22860 h 332889"/>
                <a:gd name="connsiteX1" fmla="*/ 325997 w 336349"/>
                <a:gd name="connsiteY1" fmla="*/ 167640 h 332889"/>
                <a:gd name="connsiteX2" fmla="*/ 249797 w 336349"/>
                <a:gd name="connsiteY2" fmla="*/ 308610 h 332889"/>
                <a:gd name="connsiteX3" fmla="*/ 127877 w 336349"/>
                <a:gd name="connsiteY3" fmla="*/ 327660 h 332889"/>
                <a:gd name="connsiteX4" fmla="*/ 25007 w 336349"/>
                <a:gd name="connsiteY4" fmla="*/ 251460 h 332889"/>
                <a:gd name="connsiteX5" fmla="*/ 5957 w 336349"/>
                <a:gd name="connsiteY5" fmla="*/ 83820 h 332889"/>
                <a:gd name="connsiteX6" fmla="*/ 9767 w 336349"/>
                <a:gd name="connsiteY6" fmla="*/ 0 h 332889"/>
                <a:gd name="connsiteX0" fmla="*/ 383147 w 383333"/>
                <a:gd name="connsiteY0" fmla="*/ 198120 h 332889"/>
                <a:gd name="connsiteX1" fmla="*/ 325997 w 383333"/>
                <a:gd name="connsiteY1" fmla="*/ 167640 h 332889"/>
                <a:gd name="connsiteX2" fmla="*/ 249797 w 383333"/>
                <a:gd name="connsiteY2" fmla="*/ 308610 h 332889"/>
                <a:gd name="connsiteX3" fmla="*/ 127877 w 383333"/>
                <a:gd name="connsiteY3" fmla="*/ 327660 h 332889"/>
                <a:gd name="connsiteX4" fmla="*/ 25007 w 383333"/>
                <a:gd name="connsiteY4" fmla="*/ 251460 h 332889"/>
                <a:gd name="connsiteX5" fmla="*/ 5957 w 383333"/>
                <a:gd name="connsiteY5" fmla="*/ 83820 h 332889"/>
                <a:gd name="connsiteX6" fmla="*/ 9767 w 383333"/>
                <a:gd name="connsiteY6" fmla="*/ 0 h 332889"/>
                <a:gd name="connsiteX0" fmla="*/ 333617 w 336349"/>
                <a:gd name="connsiteY0" fmla="*/ 0 h 363369"/>
                <a:gd name="connsiteX1" fmla="*/ 325997 w 336349"/>
                <a:gd name="connsiteY1" fmla="*/ 198120 h 363369"/>
                <a:gd name="connsiteX2" fmla="*/ 249797 w 336349"/>
                <a:gd name="connsiteY2" fmla="*/ 339090 h 363369"/>
                <a:gd name="connsiteX3" fmla="*/ 127877 w 336349"/>
                <a:gd name="connsiteY3" fmla="*/ 358140 h 363369"/>
                <a:gd name="connsiteX4" fmla="*/ 25007 w 336349"/>
                <a:gd name="connsiteY4" fmla="*/ 281940 h 363369"/>
                <a:gd name="connsiteX5" fmla="*/ 5957 w 336349"/>
                <a:gd name="connsiteY5" fmla="*/ 114300 h 363369"/>
                <a:gd name="connsiteX6" fmla="*/ 9767 w 336349"/>
                <a:gd name="connsiteY6" fmla="*/ 30480 h 36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349" h="363369">
                  <a:moveTo>
                    <a:pt x="333617" y="0"/>
                  </a:moveTo>
                  <a:cubicBezTo>
                    <a:pt x="336792" y="48577"/>
                    <a:pt x="339967" y="141605"/>
                    <a:pt x="325997" y="198120"/>
                  </a:cubicBezTo>
                  <a:cubicBezTo>
                    <a:pt x="312027" y="254635"/>
                    <a:pt x="282817" y="312420"/>
                    <a:pt x="249797" y="339090"/>
                  </a:cubicBezTo>
                  <a:cubicBezTo>
                    <a:pt x="216777" y="365760"/>
                    <a:pt x="165342" y="367665"/>
                    <a:pt x="127877" y="358140"/>
                  </a:cubicBezTo>
                  <a:cubicBezTo>
                    <a:pt x="90412" y="348615"/>
                    <a:pt x="45327" y="322580"/>
                    <a:pt x="25007" y="281940"/>
                  </a:cubicBezTo>
                  <a:cubicBezTo>
                    <a:pt x="4687" y="241300"/>
                    <a:pt x="8497" y="156210"/>
                    <a:pt x="5957" y="114300"/>
                  </a:cubicBezTo>
                  <a:cubicBezTo>
                    <a:pt x="3417" y="72390"/>
                    <a:pt x="-8013" y="44450"/>
                    <a:pt x="9767" y="30480"/>
                  </a:cubicBezTo>
                </a:path>
              </a:pathLst>
            </a:custGeom>
            <a:noFill/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CD93875-1892-4D03-BA12-363CF72F1A77}"/>
                </a:ext>
              </a:extLst>
            </p:cNvPr>
            <p:cNvSpPr txBox="1"/>
            <p:nvPr/>
          </p:nvSpPr>
          <p:spPr>
            <a:xfrm>
              <a:off x="539552" y="4797152"/>
              <a:ext cx="2952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800" dirty="0">
                  <a:solidFill>
                    <a:srgbClr val="0000CC"/>
                  </a:solidFill>
                  <a:latin typeface="+mj-lt"/>
                </a:rPr>
                <a:t>Extensão do bit de sinal</a:t>
              </a:r>
            </a:p>
          </p:txBody>
        </p:sp>
      </p:grp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9691B20-CEB4-4BCC-87CD-CF64432B9C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xfrm>
            <a:off x="539750" y="6264275"/>
            <a:ext cx="21590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     DETI-UA</a:t>
            </a:r>
            <a:endParaRPr lang="en-US" altLang="pt-PT" dirty="0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F60F7C11-84E7-4D2B-887E-778BD0B5D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3575" y="6264275"/>
            <a:ext cx="2895600" cy="476250"/>
          </a:xfrm>
        </p:spPr>
        <p:txBody>
          <a:bodyPr/>
          <a:lstStyle/>
          <a:p>
            <a:pPr>
              <a:defRPr/>
            </a:pPr>
            <a:r>
              <a:rPr lang="pt-PT" altLang="pt-PT"/>
              <a:t>Arquitetura de Computadores I</a:t>
            </a:r>
            <a:endParaRPr lang="en-US" altLang="pt-PT"/>
          </a:p>
        </p:txBody>
      </p:sp>
      <p:sp>
        <p:nvSpPr>
          <p:cNvPr id="21" name="Slide Number Placeholder 1">
            <a:extLst>
              <a:ext uri="{FF2B5EF4-FFF2-40B4-BE49-F238E27FC236}">
                <a16:creationId xmlns:a16="http://schemas.microsoft.com/office/drawing/2014/main" id="{92FBBA28-3B93-4C7A-B5BD-D492C1DB4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3988" y="626427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pt-PT" altLang="pt-PT" dirty="0"/>
              <a:t>Aula P2 - </a:t>
            </a:r>
            <a:fld id="{2EEA5B25-9661-45CB-AD97-81C73A1495FA}" type="slidenum">
              <a:rPr lang="pt-PT" altLang="pt-PT" smtClean="0"/>
              <a:pPr>
                <a:defRPr/>
              </a:pPr>
              <a:t>9</a:t>
            </a:fld>
            <a:endParaRPr lang="pt-PT" altLang="pt-PT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F44356-5CEA-4F8E-A801-5F7DED53E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335985"/>
            <a:ext cx="3048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/>
      <p:bldP spid="15" grpId="0" uiExpand="1"/>
      <p:bldP spid="2" grpId="0" uiExpand="1" animBg="1"/>
      <p:bldP spid="7" grpId="0" uiExpand="1" animBg="1"/>
      <p:bldP spid="8" grpId="0" uiExpand="1" animBg="1"/>
      <p:bldP spid="9" grpId="0" uiExpand="1" animBg="1"/>
      <p:bldP spid="10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pt-PT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8769</TotalTime>
  <Words>1357</Words>
  <Application>Microsoft Office PowerPoint</Application>
  <PresentationFormat>On-screen Show (4:3)</PresentationFormat>
  <Paragraphs>188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Times New Roman</vt:lpstr>
      <vt:lpstr>Wingdings</vt:lpstr>
      <vt:lpstr>Default Design</vt:lpstr>
      <vt:lpstr>Aula prática 2</vt:lpstr>
      <vt:lpstr>Lógica bitwise e operações com máscaras. </vt:lpstr>
      <vt:lpstr>Lógica bitwise e operações com máscaras. </vt:lpstr>
      <vt:lpstr>Operações com máscaras. </vt:lpstr>
      <vt:lpstr>Operações com máscaras. </vt:lpstr>
      <vt:lpstr>Deslocamento (shift) lógico e aritmético</vt:lpstr>
      <vt:lpstr>Deslocamento (shift) lógico e aritmético</vt:lpstr>
      <vt:lpstr>Deslocamento (shift) lógico e aritmético</vt:lpstr>
      <vt:lpstr>Deslocamento (shift) lógico e aritmético</vt:lpstr>
      <vt:lpstr>Algumas diretivas para o Assembler</vt:lpstr>
      <vt:lpstr>Algumas diretivas para o Assembler (significado)</vt:lpstr>
    </vt:vector>
  </TitlesOfParts>
  <Company>inesc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Cunha</dc:creator>
  <cp:lastModifiedBy>Bernardo Cunha</cp:lastModifiedBy>
  <cp:revision>712</cp:revision>
  <cp:lastPrinted>2020-10-14T09:27:48Z</cp:lastPrinted>
  <dcterms:created xsi:type="dcterms:W3CDTF">2002-03-08T11:22:50Z</dcterms:created>
  <dcterms:modified xsi:type="dcterms:W3CDTF">2023-09-09T14:00:00Z</dcterms:modified>
</cp:coreProperties>
</file>