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9" r:id="rId2"/>
    <p:sldId id="353" r:id="rId3"/>
    <p:sldId id="354" r:id="rId4"/>
    <p:sldId id="355" r:id="rId5"/>
    <p:sldId id="328" r:id="rId6"/>
    <p:sldId id="350" r:id="rId7"/>
    <p:sldId id="351" r:id="rId8"/>
    <p:sldId id="348" r:id="rId9"/>
    <p:sldId id="347" r:id="rId10"/>
    <p:sldId id="356" r:id="rId11"/>
    <p:sldId id="375" r:id="rId12"/>
    <p:sldId id="369" r:id="rId13"/>
    <p:sldId id="371" r:id="rId14"/>
    <p:sldId id="372" r:id="rId15"/>
    <p:sldId id="373" r:id="rId16"/>
    <p:sldId id="374" r:id="rId17"/>
    <p:sldId id="361" r:id="rId18"/>
    <p:sldId id="362" r:id="rId19"/>
  </p:sldIdLst>
  <p:sldSz cx="9144000" cy="6858000" type="screen4x3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FF"/>
    <a:srgbClr val="009900"/>
    <a:srgbClr val="006600"/>
    <a:srgbClr val="660066"/>
    <a:srgbClr val="996600"/>
    <a:srgbClr val="FF9900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4660"/>
  </p:normalViewPr>
  <p:slideViewPr>
    <p:cSldViewPr>
      <p:cViewPr varScale="1">
        <p:scale>
          <a:sx n="87" d="100"/>
          <a:sy n="87" d="100"/>
        </p:scale>
        <p:origin x="1541" y="82"/>
      </p:cViewPr>
      <p:guideLst>
        <p:guide orient="horz" pos="890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GB" altLang="pt-PT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GB" altLang="pt-PT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GB" altLang="pt-PT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753D7916-CBFD-4488-8487-D194215143C7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noProof="0"/>
              <a:t>Click to edit Master text styles</a:t>
            </a:r>
          </a:p>
          <a:p>
            <a:pPr lvl="1"/>
            <a:r>
              <a:rPr lang="pt-PT" altLang="pt-PT" noProof="0"/>
              <a:t>Second level</a:t>
            </a:r>
          </a:p>
          <a:p>
            <a:pPr lvl="2"/>
            <a:r>
              <a:rPr lang="pt-PT" altLang="pt-PT" noProof="0"/>
              <a:t>Third level</a:t>
            </a:r>
          </a:p>
          <a:p>
            <a:pPr lvl="3"/>
            <a:r>
              <a:rPr lang="pt-PT" altLang="pt-PT" noProof="0"/>
              <a:t>Fourth level</a:t>
            </a:r>
          </a:p>
          <a:p>
            <a:pPr lvl="4"/>
            <a:r>
              <a:rPr lang="pt-PT" altLang="pt-PT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506805D1-E110-4D46-A284-5F0AC4E732E6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539750" y="1484313"/>
            <a:ext cx="8097838" cy="3778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pt-PT" b="0"/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539750" y="5481638"/>
            <a:ext cx="8097838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PT" altLang="pt-PT" sz="2000" b="0">
                <a:latin typeface="Arial" panose="020B0604020202020204" pitchFamily="34" charset="0"/>
              </a:rPr>
              <a:t>Bernardo Cunha, José Luís Azevedo, Arnaldo Oliveira</a:t>
            </a:r>
          </a:p>
        </p:txBody>
      </p:sp>
      <p:sp>
        <p:nvSpPr>
          <p:cNvPr id="10138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9750" y="765175"/>
            <a:ext cx="8097838" cy="5397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b="1"/>
            </a:lvl1pPr>
          </a:lstStyle>
          <a:p>
            <a:pPr lvl="0"/>
            <a:r>
              <a:rPr lang="pt-PT" altLang="pt-PT" noProof="0"/>
              <a:t>Click to edit Master title style</a:t>
            </a:r>
          </a:p>
        </p:txBody>
      </p:sp>
      <p:sp>
        <p:nvSpPr>
          <p:cNvPr id="10138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1616075"/>
            <a:ext cx="7993062" cy="35274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pt-PT" altLang="pt-PT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Aula P1 - </a:t>
            </a:r>
            <a:fld id="{644FDFE3-5512-4D3D-A6C8-8680C5D998A9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3392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Aula P1 - </a:t>
            </a:r>
            <a:fld id="{F33A9DC2-6FA7-4D13-9DDF-FBB948EFB069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50735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260350"/>
            <a:ext cx="2024063" cy="5932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60350"/>
            <a:ext cx="5921375" cy="59324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Aula P1 - </a:t>
            </a:r>
            <a:fld id="{4E11E291-678F-4F95-A0AF-98ACCC3A9D8E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8635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Aula P1 - </a:t>
            </a:r>
            <a:fld id="{2EEA5B25-9661-45CB-AD97-81C73A1495FA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55924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Aula P1 - </a:t>
            </a:r>
            <a:fld id="{7FE48309-6936-4F32-9F02-025C95228039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94276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125538"/>
            <a:ext cx="3919537" cy="5067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3921125" cy="5067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Aula P1 - </a:t>
            </a:r>
            <a:fld id="{82D7FA65-836F-41F9-B25C-A19B45EF97D6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19826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Aula P1 - </a:t>
            </a:r>
            <a:fld id="{0BC66466-1D6E-4C7A-8923-16C3B21A53FF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64084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Aula P1 - </a:t>
            </a:r>
            <a:fld id="{81746B62-B950-46D8-B330-1B5123F2DD53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75642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Aula P1 - </a:t>
            </a:r>
            <a:fld id="{FD278CDC-0EE4-4F8A-9712-BEE0F912B73C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2398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Aula P1 - </a:t>
            </a:r>
            <a:fld id="{5CA15457-DFA4-4830-ADC2-71DE30995977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31448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Aula P1 - </a:t>
            </a:r>
            <a:fld id="{1CE8BDD2-D065-4EA5-B498-EE1B5FF404B5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20455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 userDrawn="1"/>
        </p:nvSpPr>
        <p:spPr bwMode="auto">
          <a:xfrm>
            <a:off x="539750" y="1052513"/>
            <a:ext cx="8097838" cy="5192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pt-PT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25538"/>
            <a:ext cx="7993062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Click to edit Master text styles</a:t>
            </a:r>
          </a:p>
          <a:p>
            <a:pPr lvl="1"/>
            <a:r>
              <a:rPr lang="pt-PT" altLang="pt-PT"/>
              <a:t>Second level</a:t>
            </a:r>
          </a:p>
          <a:p>
            <a:pPr lvl="2"/>
            <a:r>
              <a:rPr lang="pt-PT" altLang="pt-PT"/>
              <a:t>Third level</a:t>
            </a:r>
          </a:p>
          <a:p>
            <a:pPr lvl="3"/>
            <a:r>
              <a:rPr lang="pt-PT" altLang="pt-PT"/>
              <a:t>Fourth level</a:t>
            </a:r>
          </a:p>
          <a:p>
            <a:pPr lvl="4"/>
            <a:r>
              <a:rPr lang="pt-PT" altLang="pt-PT"/>
              <a:t>Fifth level</a:t>
            </a:r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978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264275"/>
            <a:ext cx="215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3300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26427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3300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3988" y="62642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3300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PT" altLang="pt-PT" dirty="0"/>
              <a:t>Aula P1 - </a:t>
            </a:r>
            <a:fld id="{7CD94D6C-333A-48B7-951E-114FD3D793A8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33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1700" indent="-180975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2063" indent="-180975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168275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altLang="pt-PT" dirty="0"/>
              <a:t>Aula prática 1</a:t>
            </a:r>
          </a:p>
        </p:txBody>
      </p:sp>
      <p:sp>
        <p:nvSpPr>
          <p:cNvPr id="5123" name="Subtitle 7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marL="182563" indent="-182563" eaLnBrk="1" hangingPunct="1">
              <a:buFontTx/>
              <a:buChar char="•"/>
            </a:pPr>
            <a:r>
              <a:rPr lang="pt-PT" altLang="pt-PT" sz="2400" dirty="0"/>
              <a:t>Conceitos básicos de Arquitetura de Computadores. </a:t>
            </a:r>
          </a:p>
          <a:p>
            <a:pPr marL="182563" indent="-182563" eaLnBrk="1" hangingPunct="1">
              <a:buFontTx/>
              <a:buChar char="•"/>
            </a:pPr>
            <a:r>
              <a:rPr lang="pt-PT" altLang="pt-PT" sz="2400" dirty="0"/>
              <a:t>Programação em linguagem </a:t>
            </a:r>
            <a:r>
              <a:rPr lang="pt-PT" altLang="pt-PT" sz="2400" i="1" dirty="0" err="1"/>
              <a:t>assembly</a:t>
            </a:r>
            <a:r>
              <a:rPr lang="pt-PT" altLang="pt-PT" sz="2400" dirty="0"/>
              <a:t>: estrutura de um programa e instruções básicas do MIPS. </a:t>
            </a:r>
          </a:p>
          <a:p>
            <a:pPr marL="182563" indent="-182563" eaLnBrk="1" hangingPunct="1">
              <a:buFontTx/>
              <a:buChar char="•"/>
            </a:pPr>
            <a:r>
              <a:rPr lang="pt-PT" altLang="pt-PT" sz="2400" dirty="0"/>
              <a:t>Apresentação do MARS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12714-07D1-455F-A4D1-9ABC6DF6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Aula P1 - </a:t>
            </a:r>
            <a:fld id="{644FDFE3-5512-4D3D-A6C8-8680C5D998A9}" type="slidenum">
              <a:rPr lang="pt-PT" altLang="pt-PT" smtClean="0"/>
              <a:pPr>
                <a:defRPr/>
              </a:pPr>
              <a:t>1</a:t>
            </a:fld>
            <a:endParaRPr lang="pt-PT" alt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CE816-7B05-4017-84FF-AAFD7EDE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Anatomia de um programa </a:t>
            </a:r>
            <a:r>
              <a:rPr lang="pt-PT" altLang="pt-PT" i="1"/>
              <a:t>Assembly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74675" y="981075"/>
            <a:ext cx="7993063" cy="36718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fr-FR" altLang="pt-PT" dirty="0"/>
              <a:t>	 </a:t>
            </a:r>
            <a:r>
              <a:rPr lang="fr-FR" altLang="pt-PT" sz="18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fr-FR" altLang="pt-PT" sz="1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FR" altLang="pt-PT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fr-FR" altLang="pt-PT" sz="20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fr-FR" altLang="pt-PT" sz="20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FR" altLang="pt-PT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fr-FR" altLang="pt-PT" sz="2000" b="1" dirty="0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fr-FR" altLang="pt-PT" sz="20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FR" altLang="pt-PT" sz="18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pt-PT" sz="18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FR" altLang="pt-PT" sz="18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fr-FR" altLang="pt-PT" sz="1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fr-FR" altLang="pt-PT" sz="18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pt-PT" sz="18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fr-FR" altLang="pt-PT" sz="18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</a:p>
          <a:p>
            <a:pPr marL="0" indent="0">
              <a:buFontTx/>
              <a:buNone/>
            </a:pPr>
            <a:r>
              <a:rPr lang="fr-FR" altLang="pt-PT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label # </a:t>
            </a:r>
            <a:r>
              <a:rPr lang="fr-FR" altLang="pt-PT" sz="18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Instrução</a:t>
            </a:r>
            <a:r>
              <a:rPr lang="fr-FR" altLang="pt-PT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 </a:t>
            </a:r>
            <a:r>
              <a:rPr lang="fr-FR" altLang="pt-PT" sz="18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comentário</a:t>
            </a:r>
            <a:r>
              <a:rPr lang="fr-FR" altLang="pt-PT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fr-FR" altLang="pt-PT" sz="18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  <a:r>
              <a:rPr lang="fr-FR" altLang="pt-PT" sz="18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pt-PT" sz="1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alt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alt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altLang="pt-PT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$t0 = 3 </a:t>
            </a:r>
          </a:p>
          <a:p>
            <a:pPr marL="0" indent="0">
              <a:buFontTx/>
              <a:buNone/>
            </a:pPr>
            <a:r>
              <a:rPr lang="fr-FR" altLang="pt-P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pt-PT" sz="1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alt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alt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altLang="pt-PT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$t2 = 8 </a:t>
            </a:r>
          </a:p>
          <a:p>
            <a:pPr marL="0" indent="0">
              <a:buFontTx/>
              <a:buNone/>
            </a:pP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pt-PT" sz="1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alt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alt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pt-PT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$t1 = $t0 + $t0</a:t>
            </a:r>
          </a:p>
          <a:p>
            <a:pPr marL="0" indent="0">
              <a:buFontTx/>
              <a:buNone/>
            </a:pP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pt-PT" sz="1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alt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alt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pt-PT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$t1 = $t1 + $t2</a:t>
            </a:r>
          </a:p>
          <a:p>
            <a:pPr marL="0" indent="0">
              <a:buFontTx/>
              <a:buNone/>
            </a:pP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pt-PT" sz="1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pt-P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$ra        </a:t>
            </a:r>
            <a:r>
              <a:rPr lang="fr-FR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pt-PT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altLang="pt-PT" sz="18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fr-FR" altLang="pt-PT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fr-FR" altLang="pt-PT" sz="18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</a:t>
            </a:r>
            <a:r>
              <a:rPr lang="fr-FR" altLang="pt-P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PT" altLang="pt-PT" sz="1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" name="Right Brace 1"/>
          <p:cNvSpPr/>
          <p:nvPr/>
        </p:nvSpPr>
        <p:spPr bwMode="auto">
          <a:xfrm>
            <a:off x="3889375" y="1412875"/>
            <a:ext cx="217488" cy="71913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pt-PT">
              <a:latin typeface="Times New Roman" panose="02020603050405020304" pitchFamily="18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6588125" y="3211513"/>
            <a:ext cx="215900" cy="1512887"/>
          </a:xfrm>
          <a:prstGeom prst="rightBrace">
            <a:avLst>
              <a:gd name="adj1" fmla="val 8333"/>
              <a:gd name="adj2" fmla="val 51089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pt-PT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9738" y="1573213"/>
            <a:ext cx="969962" cy="44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000" dirty="0">
                <a:latin typeface="+mj-lt"/>
              </a:rPr>
              <a:t>Dados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4188" y="3787775"/>
            <a:ext cx="14827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000" dirty="0">
                <a:latin typeface="+mj-lt"/>
              </a:rPr>
              <a:t>Instruções</a:t>
            </a:r>
          </a:p>
        </p:txBody>
      </p:sp>
      <p:sp>
        <p:nvSpPr>
          <p:cNvPr id="16395" name="Content Placeholder 2"/>
          <p:cNvSpPr txBox="1">
            <a:spLocks/>
          </p:cNvSpPr>
          <p:nvPr/>
        </p:nvSpPr>
        <p:spPr bwMode="auto">
          <a:xfrm>
            <a:off x="755650" y="4970463"/>
            <a:ext cx="7704138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1338" indent="-180975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1700" indent="-180975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62063" indent="-18097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9725" indent="-16827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66925" indent="-168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24125" indent="-168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81325" indent="-168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8525" indent="-1682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800"/>
              </a:lnSpc>
              <a:buFontTx/>
              <a:buNone/>
            </a:pPr>
            <a:r>
              <a:rPr lang="fr-FR" altLang="pt-PT" sz="18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pt-PT" sz="180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FR" altLang="pt-PT" sz="18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,.data -&gt;</a:t>
            </a:r>
            <a:r>
              <a:rPr lang="fr-FR" altLang="pt-PT" sz="1800" b="0" dirty="0">
                <a:solidFill>
                  <a:srgbClr val="FF00FF"/>
                </a:solidFill>
              </a:rPr>
              <a:t>  </a:t>
            </a:r>
            <a:r>
              <a:rPr lang="fr-FR" altLang="pt-PT" sz="1800" b="0" dirty="0" err="1">
                <a:solidFill>
                  <a:srgbClr val="FF00FF"/>
                </a:solidFill>
              </a:rPr>
              <a:t>ordens</a:t>
            </a:r>
            <a:r>
              <a:rPr lang="fr-FR" altLang="pt-PT" sz="1800" b="0" dirty="0">
                <a:solidFill>
                  <a:srgbClr val="FF00FF"/>
                </a:solidFill>
              </a:rPr>
              <a:t> para o Assembler (</a:t>
            </a:r>
            <a:r>
              <a:rPr lang="fr-FR" altLang="pt-PT" sz="1800" b="0" dirty="0" err="1">
                <a:solidFill>
                  <a:srgbClr val="FF00FF"/>
                </a:solidFill>
              </a:rPr>
              <a:t>diretivas</a:t>
            </a:r>
            <a:r>
              <a:rPr lang="fr-FR" altLang="pt-PT" sz="1800" b="0" dirty="0">
                <a:solidFill>
                  <a:srgbClr val="FF00FF"/>
                </a:solidFill>
              </a:rPr>
              <a:t>)</a:t>
            </a:r>
            <a:endParaRPr lang="fr-FR" altLang="pt-PT" sz="1800" dirty="0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  <a:buFontTx/>
              <a:buNone/>
            </a:pPr>
            <a:r>
              <a:rPr lang="fr-FR" altLang="pt-PT" sz="18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nome:       -&gt; </a:t>
            </a:r>
            <a:r>
              <a:rPr lang="fr-FR" altLang="pt-PT" sz="1800" b="0" dirty="0">
                <a:solidFill>
                  <a:srgbClr val="660066"/>
                </a:solidFill>
                <a:cs typeface="Courier New" panose="02070309020205020404" pitchFamily="49" charset="0"/>
              </a:rPr>
              <a:t>label (nome </a:t>
            </a:r>
            <a:r>
              <a:rPr lang="fr-FR" altLang="pt-PT" sz="1800" b="0" dirty="0" err="1">
                <a:solidFill>
                  <a:srgbClr val="660066"/>
                </a:solidFill>
                <a:cs typeface="Courier New" panose="02070309020205020404" pitchFamily="49" charset="0"/>
              </a:rPr>
              <a:t>dado</a:t>
            </a:r>
            <a:r>
              <a:rPr lang="fr-FR" altLang="pt-PT" sz="1800" b="0" dirty="0">
                <a:solidFill>
                  <a:srgbClr val="660066"/>
                </a:solidFill>
                <a:cs typeface="Courier New" panose="02070309020205020404" pitchFamily="49" charset="0"/>
              </a:rPr>
              <a:t> a </a:t>
            </a:r>
            <a:r>
              <a:rPr lang="fr-FR" altLang="pt-PT" sz="1800" b="0" dirty="0" err="1">
                <a:solidFill>
                  <a:srgbClr val="660066"/>
                </a:solidFill>
                <a:cs typeface="Courier New" panose="02070309020205020404" pitchFamily="49" charset="0"/>
              </a:rPr>
              <a:t>um</a:t>
            </a:r>
            <a:r>
              <a:rPr lang="fr-FR" altLang="pt-PT" sz="1800" b="0" dirty="0">
                <a:solidFill>
                  <a:srgbClr val="660066"/>
                </a:solidFill>
                <a:cs typeface="Courier New" panose="02070309020205020404" pitchFamily="49" charset="0"/>
              </a:rPr>
              <a:t> </a:t>
            </a:r>
            <a:r>
              <a:rPr lang="fr-FR" altLang="pt-PT" sz="1800" b="0" dirty="0" err="1">
                <a:solidFill>
                  <a:srgbClr val="660066"/>
                </a:solidFill>
                <a:cs typeface="Courier New" panose="02070309020205020404" pitchFamily="49" charset="0"/>
              </a:rPr>
              <a:t>endereço</a:t>
            </a:r>
            <a:r>
              <a:rPr lang="fr-FR" altLang="pt-PT" sz="1800" b="0" dirty="0">
                <a:solidFill>
                  <a:srgbClr val="660066"/>
                </a:solidFill>
                <a:cs typeface="Courier New" panose="02070309020205020404" pitchFamily="49" charset="0"/>
              </a:rPr>
              <a:t>, </a:t>
            </a:r>
            <a:r>
              <a:rPr lang="fr-FR" altLang="pt-PT" sz="1800" b="0" dirty="0" err="1">
                <a:solidFill>
                  <a:srgbClr val="660066"/>
                </a:solidFill>
                <a:cs typeface="Courier New" panose="02070309020205020404" pitchFamily="49" charset="0"/>
              </a:rPr>
              <a:t>e.g</a:t>
            </a:r>
            <a:r>
              <a:rPr lang="fr-FR" altLang="pt-PT" sz="1800" b="0" dirty="0">
                <a:solidFill>
                  <a:srgbClr val="660066"/>
                </a:solidFill>
                <a:cs typeface="Courier New" panose="02070309020205020404" pitchFamily="49" charset="0"/>
              </a:rPr>
              <a:t>., main, str1,…</a:t>
            </a:r>
            <a:r>
              <a:rPr lang="fr-FR" altLang="pt-PT" sz="18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fr-FR" altLang="pt-PT" sz="18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fr-FR" altLang="pt-PT" sz="18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-&gt; </a:t>
            </a:r>
            <a:r>
              <a:rPr lang="fr-FR" altLang="pt-PT" sz="1800" b="0" dirty="0" err="1">
                <a:solidFill>
                  <a:srgbClr val="0000CC"/>
                </a:solidFill>
                <a:cs typeface="Courier New" panose="02070309020205020404" pitchFamily="49" charset="0"/>
              </a:rPr>
              <a:t>mnemónica</a:t>
            </a:r>
            <a:r>
              <a:rPr lang="fr-FR" altLang="pt-PT" sz="1800" b="0" dirty="0">
                <a:solidFill>
                  <a:srgbClr val="0000CC"/>
                </a:solidFill>
                <a:cs typeface="Courier New" panose="02070309020205020404" pitchFamily="49" charset="0"/>
              </a:rPr>
              <a:t> de </a:t>
            </a:r>
            <a:r>
              <a:rPr lang="fr-FR" altLang="pt-PT" sz="1800" b="0" dirty="0" err="1">
                <a:solidFill>
                  <a:srgbClr val="0000CC"/>
                </a:solidFill>
                <a:cs typeface="Courier New" panose="02070309020205020404" pitchFamily="49" charset="0"/>
              </a:rPr>
              <a:t>uma</a:t>
            </a:r>
            <a:r>
              <a:rPr lang="fr-FR" altLang="pt-PT" sz="1800" b="0" dirty="0">
                <a:solidFill>
                  <a:srgbClr val="0000CC"/>
                </a:solidFill>
                <a:cs typeface="Courier New" panose="02070309020205020404" pitchFamily="49" charset="0"/>
              </a:rPr>
              <a:t> </a:t>
            </a:r>
            <a:r>
              <a:rPr lang="fr-FR" altLang="pt-PT" sz="1800" b="0" dirty="0" err="1">
                <a:solidFill>
                  <a:srgbClr val="0000CC"/>
                </a:solidFill>
                <a:cs typeface="Courier New" panose="02070309020205020404" pitchFamily="49" charset="0"/>
              </a:rPr>
              <a:t>instrução</a:t>
            </a:r>
            <a:endParaRPr lang="fr-FR" altLang="pt-PT" sz="1800" b="0" dirty="0">
              <a:solidFill>
                <a:srgbClr val="0000CC"/>
              </a:solidFill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  <a:buFontTx/>
              <a:buNone/>
            </a:pPr>
            <a:r>
              <a:rPr lang="fr-FR" altLang="pt-PT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fr-FR" alt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altLang="pt-PT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fr-FR" alt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altLang="pt-PT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alt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pt-PT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fr-FR" altLang="pt-PT" sz="1800" b="0" dirty="0" err="1">
                <a:solidFill>
                  <a:srgbClr val="FF0000"/>
                </a:solidFill>
                <a:cs typeface="Courier New" panose="02070309020205020404" pitchFamily="49" charset="0"/>
              </a:rPr>
              <a:t>operandos</a:t>
            </a:r>
            <a:r>
              <a:rPr lang="fr-FR" altLang="pt-PT" sz="1800" b="0" dirty="0">
                <a:solidFill>
                  <a:srgbClr val="FF0000"/>
                </a:solidFill>
                <a:cs typeface="Courier New" panose="02070309020205020404" pitchFamily="49" charset="0"/>
              </a:rPr>
              <a:t> de </a:t>
            </a:r>
            <a:r>
              <a:rPr lang="fr-FR" altLang="pt-PT" sz="1800" b="0" dirty="0" err="1">
                <a:solidFill>
                  <a:srgbClr val="FF0000"/>
                </a:solidFill>
                <a:cs typeface="Courier New" panose="02070309020205020404" pitchFamily="49" charset="0"/>
              </a:rPr>
              <a:t>uma</a:t>
            </a:r>
            <a:r>
              <a:rPr lang="fr-FR" altLang="pt-PT" sz="1800" b="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fr-FR" altLang="pt-PT" sz="1800" b="0" dirty="0" err="1">
                <a:solidFill>
                  <a:srgbClr val="FF0000"/>
                </a:solidFill>
                <a:cs typeface="Courier New" panose="02070309020205020404" pitchFamily="49" charset="0"/>
              </a:rPr>
              <a:t>instrução</a:t>
            </a:r>
            <a:endParaRPr lang="fr-FR" altLang="pt-PT" sz="1800" b="0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900113" y="4868863"/>
            <a:ext cx="7242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1619250" y="1196975"/>
            <a:ext cx="0" cy="360045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268538" y="3068638"/>
            <a:ext cx="0" cy="172878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4140200" y="2817813"/>
            <a:ext cx="0" cy="197961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50EAB-E8C0-4CBD-9042-ED5FE189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Aula P1 - </a:t>
            </a:r>
            <a:fld id="{2EEA5B25-9661-45CB-AD97-81C73A1495FA}" type="slidenum">
              <a:rPr lang="pt-PT" altLang="pt-PT" smtClean="0"/>
              <a:pPr>
                <a:defRPr/>
              </a:pPr>
              <a:t>10</a:t>
            </a:fld>
            <a:endParaRPr lang="pt-PT" altLang="pt-P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98969E-29A3-4899-B8B2-52B3AC5D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MARS – um ambiente de simulação para o MIPS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dirty="0">
                <a:solidFill>
                  <a:schemeClr val="accent2"/>
                </a:solidFill>
              </a:rPr>
              <a:t>MARS</a:t>
            </a:r>
            <a:r>
              <a:rPr lang="pt-PT" altLang="pt-PT" dirty="0"/>
              <a:t> - </a:t>
            </a:r>
            <a:r>
              <a:rPr lang="pt-PT" altLang="pt-PT" dirty="0">
                <a:solidFill>
                  <a:schemeClr val="accent2"/>
                </a:solidFill>
              </a:rPr>
              <a:t>M</a:t>
            </a:r>
            <a:r>
              <a:rPr lang="pt-PT" altLang="pt-PT" dirty="0"/>
              <a:t>IPS </a:t>
            </a:r>
            <a:r>
              <a:rPr lang="pt-PT" altLang="pt-PT" dirty="0">
                <a:solidFill>
                  <a:schemeClr val="accent2"/>
                </a:solidFill>
              </a:rPr>
              <a:t>A</a:t>
            </a:r>
            <a:r>
              <a:rPr lang="pt-PT" altLang="pt-PT" dirty="0"/>
              <a:t>ssembler </a:t>
            </a:r>
            <a:r>
              <a:rPr lang="pt-PT" altLang="pt-PT" dirty="0" err="1"/>
              <a:t>and</a:t>
            </a:r>
            <a:r>
              <a:rPr lang="pt-PT" altLang="pt-PT" dirty="0"/>
              <a:t> </a:t>
            </a:r>
            <a:r>
              <a:rPr lang="pt-PT" altLang="pt-PT" dirty="0" err="1">
                <a:solidFill>
                  <a:schemeClr val="accent2"/>
                </a:solidFill>
              </a:rPr>
              <a:t>R</a:t>
            </a:r>
            <a:r>
              <a:rPr lang="pt-PT" altLang="pt-PT" dirty="0" err="1"/>
              <a:t>untime</a:t>
            </a:r>
            <a:r>
              <a:rPr lang="pt-PT" altLang="pt-PT" dirty="0"/>
              <a:t> </a:t>
            </a:r>
            <a:r>
              <a:rPr lang="pt-PT" altLang="pt-PT" dirty="0">
                <a:solidFill>
                  <a:schemeClr val="accent2"/>
                </a:solidFill>
              </a:rPr>
              <a:t>S</a:t>
            </a:r>
            <a:r>
              <a:rPr lang="pt-PT" altLang="pt-PT" dirty="0"/>
              <a:t>imulator</a:t>
            </a:r>
          </a:p>
          <a:p>
            <a:r>
              <a:rPr lang="pt-PT" altLang="pt-PT" dirty="0"/>
              <a:t>Ambiente integrado de Desenvolvimento (IDE), com:</a:t>
            </a:r>
          </a:p>
          <a:p>
            <a:pPr lvl="1"/>
            <a:r>
              <a:rPr lang="pt-PT" altLang="pt-PT" dirty="0"/>
              <a:t>Editor</a:t>
            </a:r>
          </a:p>
          <a:p>
            <a:pPr lvl="1"/>
            <a:r>
              <a:rPr lang="pt-PT" altLang="pt-PT" dirty="0"/>
              <a:t>Assembler</a:t>
            </a:r>
          </a:p>
          <a:p>
            <a:pPr lvl="1"/>
            <a:r>
              <a:rPr lang="pt-PT" altLang="pt-PT" dirty="0"/>
              <a:t>Simulador</a:t>
            </a:r>
          </a:p>
          <a:p>
            <a:r>
              <a:rPr lang="pt-PT" altLang="pt-PT" dirty="0"/>
              <a:t>O simulador permite:</a:t>
            </a:r>
          </a:p>
          <a:p>
            <a:pPr lvl="1"/>
            <a:r>
              <a:rPr lang="pt-PT" altLang="pt-PT" dirty="0"/>
              <a:t>Execução do programa </a:t>
            </a:r>
            <a:r>
              <a:rPr lang="pt-PT" altLang="pt-PT" i="1" dirty="0" err="1"/>
              <a:t>assembly</a:t>
            </a:r>
            <a:r>
              <a:rPr lang="pt-PT" altLang="pt-PT" dirty="0"/>
              <a:t> de uma só vez, ou instrução a instrução (</a:t>
            </a:r>
            <a:r>
              <a:rPr lang="pt-PT" altLang="pt-PT" i="1" dirty="0"/>
              <a:t>single step </a:t>
            </a:r>
            <a:r>
              <a:rPr lang="pt-PT" altLang="pt-PT" i="1" dirty="0" err="1"/>
              <a:t>execution</a:t>
            </a:r>
            <a:r>
              <a:rPr lang="pt-PT" altLang="pt-PT" dirty="0"/>
              <a:t>)</a:t>
            </a:r>
          </a:p>
          <a:p>
            <a:pPr lvl="1"/>
            <a:r>
              <a:rPr lang="pt-PT" altLang="pt-PT" dirty="0"/>
              <a:t>Acesso aos registos internos do CPU para visualizar/alterar o seu valor</a:t>
            </a:r>
          </a:p>
          <a:p>
            <a:pPr lvl="1"/>
            <a:r>
              <a:rPr lang="pt-PT" altLang="pt-PT" dirty="0"/>
              <a:t>Acesso à memória para visualizar/alterar o seu conteúdo</a:t>
            </a:r>
          </a:p>
          <a:p>
            <a:pPr lvl="1"/>
            <a:r>
              <a:rPr lang="pt-PT" altLang="pt-PT" dirty="0"/>
              <a:t>Interagir com o exterior (através de </a:t>
            </a:r>
            <a:r>
              <a:rPr lang="pt-PT" altLang="pt-PT" i="1" dirty="0" err="1"/>
              <a:t>system</a:t>
            </a:r>
            <a:r>
              <a:rPr lang="pt-PT" altLang="pt-PT" i="1" dirty="0"/>
              <a:t> </a:t>
            </a:r>
            <a:r>
              <a:rPr lang="pt-PT" altLang="pt-PT" i="1" dirty="0" err="1"/>
              <a:t>calls</a:t>
            </a:r>
            <a:r>
              <a:rPr lang="pt-PT" altLang="pt-PT" dirty="0"/>
              <a:t>)</a:t>
            </a:r>
          </a:p>
          <a:p>
            <a:endParaRPr lang="pt-PT" alt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9EE4A-9D1D-4DBF-8CB9-1ABD99A4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Aula P1 - </a:t>
            </a:r>
            <a:fld id="{2EEA5B25-9661-45CB-AD97-81C73A1495FA}" type="slidenum">
              <a:rPr lang="pt-PT" altLang="pt-PT" smtClean="0"/>
              <a:pPr>
                <a:defRPr/>
              </a:pPr>
              <a:t>11</a:t>
            </a:fld>
            <a:endParaRPr lang="pt-PT" alt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2B999-21B1-4496-8AC7-26B52F3B3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43200"/>
            <a:ext cx="7360034" cy="631219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2FD346-4EF3-4CF4-BBBE-7A3B30D0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Aula P1 - </a:t>
            </a:r>
            <a:fld id="{2EEA5B25-9661-45CB-AD97-81C73A1495FA}" type="slidenum">
              <a:rPr lang="pt-PT" altLang="pt-PT" smtClean="0"/>
              <a:pPr>
                <a:defRPr/>
              </a:pPr>
              <a:t>12</a:t>
            </a:fld>
            <a:endParaRPr lang="pt-PT" alt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84E9A-FE67-4883-BF1A-25C49AD58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ABF0AA9-42C7-4228-9FEB-A9489086E9EA}"/>
              </a:ext>
            </a:extLst>
          </p:cNvPr>
          <p:cNvSpPr/>
          <p:nvPr/>
        </p:nvSpPr>
        <p:spPr bwMode="auto">
          <a:xfrm>
            <a:off x="949926" y="944915"/>
            <a:ext cx="431640" cy="332234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FE2EF5-2B81-4122-98E1-81151A5A40CE}"/>
              </a:ext>
            </a:extLst>
          </p:cNvPr>
          <p:cNvSpPr/>
          <p:nvPr/>
        </p:nvSpPr>
        <p:spPr bwMode="auto">
          <a:xfrm>
            <a:off x="1373176" y="947172"/>
            <a:ext cx="503648" cy="332234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33086-3432-4E36-B7F4-4A065F87F29B}"/>
              </a:ext>
            </a:extLst>
          </p:cNvPr>
          <p:cNvGrpSpPr/>
          <p:nvPr/>
        </p:nvGrpSpPr>
        <p:grpSpPr>
          <a:xfrm>
            <a:off x="7125427" y="536416"/>
            <a:ext cx="1145540" cy="400110"/>
            <a:chOff x="7117447" y="519638"/>
            <a:chExt cx="1145540" cy="4001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DE1BA6-009A-4816-BEB3-2DA0E6849EF4}"/>
                </a:ext>
              </a:extLst>
            </p:cNvPr>
            <p:cNvSpPr/>
            <p:nvPr/>
          </p:nvSpPr>
          <p:spPr>
            <a:xfrm>
              <a:off x="7236296" y="519638"/>
              <a:ext cx="102669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Toolbar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BAE434D-5495-42F2-B1BE-3E669215564F}"/>
                </a:ext>
              </a:extLst>
            </p:cNvPr>
            <p:cNvCxnSpPr/>
            <p:nvPr/>
          </p:nvCxnSpPr>
          <p:spPr bwMode="auto">
            <a:xfrm flipH="1">
              <a:off x="7117447" y="72625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AF6FDE3-C3CF-48E8-9B16-43233097814D}"/>
              </a:ext>
            </a:extLst>
          </p:cNvPr>
          <p:cNvSpPr/>
          <p:nvPr/>
        </p:nvSpPr>
        <p:spPr bwMode="auto">
          <a:xfrm>
            <a:off x="1051992" y="4570482"/>
            <a:ext cx="824832" cy="332234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8B8A22-0166-4942-B06B-1F978E359CE9}"/>
              </a:ext>
            </a:extLst>
          </p:cNvPr>
          <p:cNvSpPr/>
          <p:nvPr/>
        </p:nvSpPr>
        <p:spPr bwMode="auto">
          <a:xfrm>
            <a:off x="1882940" y="4572739"/>
            <a:ext cx="608808" cy="332234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28FC6E-A14A-41C3-8855-FF8B5AE64E8B}"/>
              </a:ext>
            </a:extLst>
          </p:cNvPr>
          <p:cNvSpPr/>
          <p:nvPr/>
        </p:nvSpPr>
        <p:spPr bwMode="auto">
          <a:xfrm>
            <a:off x="7045030" y="1117972"/>
            <a:ext cx="608808" cy="282921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DAEF4-103C-4628-A3FC-BA33EA0B014A}"/>
              </a:ext>
            </a:extLst>
          </p:cNvPr>
          <p:cNvSpPr/>
          <p:nvPr/>
        </p:nvSpPr>
        <p:spPr>
          <a:xfrm>
            <a:off x="3069165" y="980728"/>
            <a:ext cx="18662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Edit &amp; Execute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085760-90D2-41FA-8089-D2E3F4F63E78}"/>
              </a:ext>
            </a:extLst>
          </p:cNvPr>
          <p:cNvSpPr/>
          <p:nvPr/>
        </p:nvSpPr>
        <p:spPr>
          <a:xfrm>
            <a:off x="3325648" y="4613066"/>
            <a:ext cx="1353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Messages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039406-4772-4BE8-9CE2-000C3C5D5F4D}"/>
              </a:ext>
            </a:extLst>
          </p:cNvPr>
          <p:cNvSpPr/>
          <p:nvPr/>
        </p:nvSpPr>
        <p:spPr bwMode="auto">
          <a:xfrm>
            <a:off x="6453541" y="2526452"/>
            <a:ext cx="1815418" cy="282921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095F7D-9B91-42E0-84AC-0EF7F452F419}"/>
              </a:ext>
            </a:extLst>
          </p:cNvPr>
          <p:cNvGrpSpPr/>
          <p:nvPr/>
        </p:nvGrpSpPr>
        <p:grpSpPr>
          <a:xfrm>
            <a:off x="2187344" y="404476"/>
            <a:ext cx="2856739" cy="476438"/>
            <a:chOff x="2321977" y="404476"/>
            <a:chExt cx="2856739" cy="47643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DD40CF-14D1-4D95-93F6-D23CE64F86C3}"/>
                </a:ext>
              </a:extLst>
            </p:cNvPr>
            <p:cNvSpPr/>
            <p:nvPr/>
          </p:nvSpPr>
          <p:spPr bwMode="auto">
            <a:xfrm>
              <a:off x="4838308" y="548680"/>
              <a:ext cx="340408" cy="332234"/>
            </a:xfrm>
            <a:prstGeom prst="ellipse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E45477-5C48-433F-A5B0-9AC021A3742A}"/>
                </a:ext>
              </a:extLst>
            </p:cNvPr>
            <p:cNvSpPr txBox="1"/>
            <p:nvPr/>
          </p:nvSpPr>
          <p:spPr>
            <a:xfrm>
              <a:off x="2321977" y="404476"/>
              <a:ext cx="2098860" cy="338554"/>
            </a:xfrm>
            <a:prstGeom prst="rect">
              <a:avLst/>
            </a:prstGeom>
            <a:solidFill>
              <a:schemeClr val="accent3">
                <a:alpha val="8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 err="1">
                  <a:solidFill>
                    <a:schemeClr val="accent2"/>
                  </a:solidFill>
                  <a:latin typeface="+mj-lt"/>
                </a:rPr>
                <a:t>Assemble</a:t>
              </a:r>
              <a:r>
                <a:rPr lang="pt-PT" sz="1600" dirty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pt-PT" sz="1600" dirty="0" err="1">
                  <a:solidFill>
                    <a:schemeClr val="accent2"/>
                  </a:solidFill>
                  <a:latin typeface="+mj-lt"/>
                </a:rPr>
                <a:t>code</a:t>
              </a:r>
              <a:endParaRPr lang="pt-PT" sz="1600" dirty="0">
                <a:solidFill>
                  <a:schemeClr val="accent2"/>
                </a:solidFill>
                <a:latin typeface="+mj-lt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864854-5634-45AE-A94D-178E19362F0E}"/>
                </a:ext>
              </a:extLst>
            </p:cNvPr>
            <p:cNvCxnSpPr>
              <a:cxnSpLocks/>
              <a:stCxn id="29" idx="3"/>
              <a:endCxn id="28" idx="2"/>
            </p:cNvCxnSpPr>
            <p:nvPr/>
          </p:nvCxnSpPr>
          <p:spPr bwMode="auto">
            <a:xfrm>
              <a:off x="4420837" y="573753"/>
              <a:ext cx="417471" cy="14104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3" grpId="0" animBg="1"/>
      <p:bldP spid="24" grpId="0"/>
      <p:bldP spid="25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43200"/>
            <a:ext cx="7385182" cy="632057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B5B0A0-F676-4A4F-B269-725F2884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Aula P1 - </a:t>
            </a:r>
            <a:fld id="{2EEA5B25-9661-45CB-AD97-81C73A1495FA}" type="slidenum">
              <a:rPr lang="pt-PT" altLang="pt-PT" smtClean="0"/>
              <a:pPr>
                <a:defRPr/>
              </a:pPr>
              <a:t>13</a:t>
            </a:fld>
            <a:endParaRPr lang="pt-PT" alt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47532-595E-4656-BD47-22A4BE6E6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1ECB26E-5CFE-4AF0-A2B8-37D0ACD8F7E0}"/>
              </a:ext>
            </a:extLst>
          </p:cNvPr>
          <p:cNvSpPr/>
          <p:nvPr/>
        </p:nvSpPr>
        <p:spPr bwMode="auto">
          <a:xfrm>
            <a:off x="1005156" y="1196752"/>
            <a:ext cx="1080120" cy="282921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3E439A-09B2-40D3-BC54-0CB84B20FFE8}"/>
              </a:ext>
            </a:extLst>
          </p:cNvPr>
          <p:cNvSpPr/>
          <p:nvPr/>
        </p:nvSpPr>
        <p:spPr bwMode="auto">
          <a:xfrm>
            <a:off x="1005156" y="2858047"/>
            <a:ext cx="1080120" cy="282921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6EDD45-188A-4E64-AA63-F0CC34164026}"/>
              </a:ext>
            </a:extLst>
          </p:cNvPr>
          <p:cNvGrpSpPr/>
          <p:nvPr/>
        </p:nvGrpSpPr>
        <p:grpSpPr>
          <a:xfrm>
            <a:off x="1653228" y="5276041"/>
            <a:ext cx="3096344" cy="440437"/>
            <a:chOff x="1763638" y="5276041"/>
            <a:chExt cx="3096344" cy="44043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41CD6B-6234-463C-B967-619466D0D030}"/>
                </a:ext>
              </a:extLst>
            </p:cNvPr>
            <p:cNvCxnSpPr/>
            <p:nvPr/>
          </p:nvCxnSpPr>
          <p:spPr bwMode="auto">
            <a:xfrm flipH="1" flipV="1">
              <a:off x="4355926" y="5284430"/>
              <a:ext cx="504056" cy="43204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60BA42-9669-4542-9615-34D0ED5B02E6}"/>
                </a:ext>
              </a:extLst>
            </p:cNvPr>
            <p:cNvCxnSpPr/>
            <p:nvPr/>
          </p:nvCxnSpPr>
          <p:spPr bwMode="auto">
            <a:xfrm>
              <a:off x="1763638" y="5276041"/>
              <a:ext cx="259228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43200"/>
            <a:ext cx="7385182" cy="632057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8391A6-38F1-4A70-9683-D8D7ABF2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Aula P1 - </a:t>
            </a:r>
            <a:fld id="{2EEA5B25-9661-45CB-AD97-81C73A1495FA}" type="slidenum">
              <a:rPr lang="pt-PT" altLang="pt-PT" smtClean="0"/>
              <a:pPr>
                <a:defRPr/>
              </a:pPr>
              <a:t>14</a:t>
            </a:fld>
            <a:endParaRPr lang="pt-PT" alt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2A3D8-B0D1-45E6-8229-CF25E7041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BE114F-60F7-4769-9CDB-B5ED155E5325}"/>
              </a:ext>
            </a:extLst>
          </p:cNvPr>
          <p:cNvGrpSpPr/>
          <p:nvPr/>
        </p:nvGrpSpPr>
        <p:grpSpPr>
          <a:xfrm>
            <a:off x="3491880" y="3174524"/>
            <a:ext cx="3338938" cy="1364659"/>
            <a:chOff x="3609276" y="3174524"/>
            <a:chExt cx="3338938" cy="136465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DEA926-4CF2-4838-A9BD-61ADD9A59B54}"/>
                </a:ext>
              </a:extLst>
            </p:cNvPr>
            <p:cNvSpPr/>
            <p:nvPr/>
          </p:nvSpPr>
          <p:spPr bwMode="auto">
            <a:xfrm>
              <a:off x="3609276" y="3174524"/>
              <a:ext cx="1080120" cy="282921"/>
            </a:xfrm>
            <a:prstGeom prst="ellipse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F69EE7-B4CF-47F4-935E-49C92777B46F}"/>
                </a:ext>
              </a:extLst>
            </p:cNvPr>
            <p:cNvCxnSpPr/>
            <p:nvPr/>
          </p:nvCxnSpPr>
          <p:spPr bwMode="auto">
            <a:xfrm>
              <a:off x="4689396" y="3315984"/>
              <a:ext cx="504056" cy="547619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505B87-CD90-41C1-93CC-E4715030189B}"/>
                </a:ext>
              </a:extLst>
            </p:cNvPr>
            <p:cNvSpPr txBox="1"/>
            <p:nvPr/>
          </p:nvSpPr>
          <p:spPr>
            <a:xfrm>
              <a:off x="5196979" y="3868056"/>
              <a:ext cx="1751235" cy="671127"/>
            </a:xfrm>
            <a:prstGeom prst="rect">
              <a:avLst/>
            </a:prstGeom>
            <a:solidFill>
              <a:schemeClr val="lt1">
                <a:alpha val="85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sz="1800" dirty="0">
                  <a:solidFill>
                    <a:srgbClr val="FF0000"/>
                  </a:solidFill>
                  <a:latin typeface="+mj-lt"/>
                </a:rPr>
                <a:t>Disponível no Moodle da UC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43200"/>
            <a:ext cx="7376799" cy="631219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6E54E-EDAD-48B7-BAFF-52124B97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Aula P1 - </a:t>
            </a:r>
            <a:fld id="{2EEA5B25-9661-45CB-AD97-81C73A1495FA}" type="slidenum">
              <a:rPr lang="pt-PT" altLang="pt-PT" smtClean="0"/>
              <a:pPr>
                <a:defRPr/>
              </a:pPr>
              <a:t>15</a:t>
            </a:fld>
            <a:endParaRPr lang="pt-PT" alt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F2F7C-BE7A-4458-AD0A-B04B96C3E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DCBF4F6-6CF8-4395-BA82-943703C0C837}"/>
              </a:ext>
            </a:extLst>
          </p:cNvPr>
          <p:cNvGrpSpPr/>
          <p:nvPr/>
        </p:nvGrpSpPr>
        <p:grpSpPr>
          <a:xfrm>
            <a:off x="52274" y="590168"/>
            <a:ext cx="6336704" cy="1425017"/>
            <a:chOff x="179462" y="581779"/>
            <a:chExt cx="6336704" cy="142501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D06DE26-7B0E-40D0-89A0-B9CA7A2CC3A7}"/>
                </a:ext>
              </a:extLst>
            </p:cNvPr>
            <p:cNvSpPr/>
            <p:nvPr/>
          </p:nvSpPr>
          <p:spPr bwMode="auto">
            <a:xfrm>
              <a:off x="1103219" y="1844824"/>
              <a:ext cx="5412947" cy="16197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A49C19-5511-4CE8-A442-DDD8BB79CC05}"/>
                </a:ext>
              </a:extLst>
            </p:cNvPr>
            <p:cNvSpPr txBox="1"/>
            <p:nvPr/>
          </p:nvSpPr>
          <p:spPr>
            <a:xfrm>
              <a:off x="179462" y="581779"/>
              <a:ext cx="1512168" cy="830997"/>
            </a:xfrm>
            <a:prstGeom prst="rect">
              <a:avLst/>
            </a:prstGeom>
            <a:solidFill>
              <a:schemeClr val="accent3">
                <a:alpha val="8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accent2"/>
                  </a:solidFill>
                  <a:latin typeface="+mj-lt"/>
                </a:rPr>
                <a:t>Instrução que vai ser executada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ECC9244-1847-4C28-8EA7-CC09F99D309E}"/>
                </a:ext>
              </a:extLst>
            </p:cNvPr>
            <p:cNvCxnSpPr/>
            <p:nvPr/>
          </p:nvCxnSpPr>
          <p:spPr bwMode="auto">
            <a:xfrm>
              <a:off x="988108" y="1429325"/>
              <a:ext cx="271474" cy="415499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9CD38E-C19D-4703-9642-03580C09104B}"/>
              </a:ext>
            </a:extLst>
          </p:cNvPr>
          <p:cNvGrpSpPr/>
          <p:nvPr/>
        </p:nvGrpSpPr>
        <p:grpSpPr>
          <a:xfrm>
            <a:off x="124282" y="2015185"/>
            <a:ext cx="1512168" cy="1491310"/>
            <a:chOff x="251470" y="2006796"/>
            <a:chExt cx="1512168" cy="14913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E113C7-5C0D-4E7A-B137-A1E31FF52F43}"/>
                </a:ext>
              </a:extLst>
            </p:cNvPr>
            <p:cNvSpPr txBox="1"/>
            <p:nvPr/>
          </p:nvSpPr>
          <p:spPr>
            <a:xfrm>
              <a:off x="251470" y="2420888"/>
              <a:ext cx="1512168" cy="1077218"/>
            </a:xfrm>
            <a:prstGeom prst="rect">
              <a:avLst/>
            </a:prstGeom>
            <a:solidFill>
              <a:schemeClr val="accent3">
                <a:alpha val="8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accent2"/>
                  </a:solidFill>
                  <a:latin typeface="+mj-lt"/>
                </a:rPr>
                <a:t>Endereço onde está armazenada a instrução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876899-6777-459E-A470-983FB4942793}"/>
                </a:ext>
              </a:extLst>
            </p:cNvPr>
            <p:cNvCxnSpPr>
              <a:stCxn id="14" idx="0"/>
            </p:cNvCxnSpPr>
            <p:nvPr/>
          </p:nvCxnSpPr>
          <p:spPr bwMode="auto">
            <a:xfrm flipV="1">
              <a:off x="1007554" y="2006796"/>
              <a:ext cx="731203" cy="41409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1BEBD-134E-42E6-8C02-34F3CE3FE26F}"/>
              </a:ext>
            </a:extLst>
          </p:cNvPr>
          <p:cNvGrpSpPr/>
          <p:nvPr/>
        </p:nvGrpSpPr>
        <p:grpSpPr>
          <a:xfrm>
            <a:off x="1636450" y="2040631"/>
            <a:ext cx="1512168" cy="2332862"/>
            <a:chOff x="1763638" y="2032242"/>
            <a:chExt cx="1512168" cy="2332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688DEE-6DFD-49DC-99C5-C0060C1CB593}"/>
                </a:ext>
              </a:extLst>
            </p:cNvPr>
            <p:cNvSpPr txBox="1"/>
            <p:nvPr/>
          </p:nvSpPr>
          <p:spPr>
            <a:xfrm>
              <a:off x="1763638" y="3534107"/>
              <a:ext cx="1512168" cy="830997"/>
            </a:xfrm>
            <a:prstGeom prst="rect">
              <a:avLst/>
            </a:prstGeom>
            <a:solidFill>
              <a:schemeClr val="accent3">
                <a:alpha val="8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accent2"/>
                  </a:solidFill>
                  <a:latin typeface="+mj-lt"/>
                </a:rPr>
                <a:t>Código máquina da instrução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9C3B94-A502-4977-A9A6-B165F1129E6B}"/>
                </a:ext>
              </a:extLst>
            </p:cNvPr>
            <p:cNvCxnSpPr>
              <a:stCxn id="17" idx="0"/>
            </p:cNvCxnSpPr>
            <p:nvPr/>
          </p:nvCxnSpPr>
          <p:spPr bwMode="auto">
            <a:xfrm flipH="1" flipV="1">
              <a:off x="2505392" y="2032242"/>
              <a:ext cx="14330" cy="150186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9CB82D-28B0-48A6-A51C-C03F37111001}"/>
              </a:ext>
            </a:extLst>
          </p:cNvPr>
          <p:cNvGrpSpPr/>
          <p:nvPr/>
        </p:nvGrpSpPr>
        <p:grpSpPr>
          <a:xfrm>
            <a:off x="2644562" y="2040631"/>
            <a:ext cx="1512168" cy="1363659"/>
            <a:chOff x="2771750" y="2032242"/>
            <a:chExt cx="1512168" cy="136365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E64585-EBF0-4A22-96F8-B2CB45AE2F21}"/>
                </a:ext>
              </a:extLst>
            </p:cNvPr>
            <p:cNvSpPr txBox="1"/>
            <p:nvPr/>
          </p:nvSpPr>
          <p:spPr>
            <a:xfrm>
              <a:off x="2771750" y="2564904"/>
              <a:ext cx="1512168" cy="830997"/>
            </a:xfrm>
            <a:prstGeom prst="rect">
              <a:avLst/>
            </a:prstGeom>
            <a:solidFill>
              <a:schemeClr val="accent3">
                <a:alpha val="8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accent2"/>
                  </a:solidFill>
                  <a:latin typeface="+mj-lt"/>
                </a:rPr>
                <a:t>Instrução em </a:t>
              </a:r>
              <a:r>
                <a:rPr lang="pt-PT" sz="1600" dirty="0" err="1">
                  <a:solidFill>
                    <a:schemeClr val="accent2"/>
                  </a:solidFill>
                  <a:latin typeface="+mj-lt"/>
                </a:rPr>
                <a:t>assembly</a:t>
              </a:r>
              <a:r>
                <a:rPr lang="pt-PT" sz="1600" dirty="0">
                  <a:solidFill>
                    <a:schemeClr val="accent2"/>
                  </a:solidFill>
                  <a:latin typeface="+mj-lt"/>
                </a:rPr>
                <a:t> nativo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588FC0D-FD94-4750-A9E0-B49F54BDABE9}"/>
                </a:ext>
              </a:extLst>
            </p:cNvPr>
            <p:cNvCxnSpPr>
              <a:stCxn id="20" idx="0"/>
            </p:cNvCxnSpPr>
            <p:nvPr/>
          </p:nvCxnSpPr>
          <p:spPr bwMode="auto">
            <a:xfrm flipH="1" flipV="1">
              <a:off x="3385999" y="2032242"/>
              <a:ext cx="141835" cy="53266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188D2E-B637-40FE-8629-EA01DC5FF955}"/>
              </a:ext>
            </a:extLst>
          </p:cNvPr>
          <p:cNvGrpSpPr/>
          <p:nvPr/>
        </p:nvGrpSpPr>
        <p:grpSpPr>
          <a:xfrm>
            <a:off x="4588778" y="2040631"/>
            <a:ext cx="1512168" cy="1371591"/>
            <a:chOff x="4859982" y="2032242"/>
            <a:chExt cx="1512168" cy="13715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64412B-AD5C-4D8F-9FB6-69E29DAFFDE9}"/>
                </a:ext>
              </a:extLst>
            </p:cNvPr>
            <p:cNvSpPr txBox="1"/>
            <p:nvPr/>
          </p:nvSpPr>
          <p:spPr>
            <a:xfrm>
              <a:off x="4859982" y="2572836"/>
              <a:ext cx="1512168" cy="830997"/>
            </a:xfrm>
            <a:prstGeom prst="rect">
              <a:avLst/>
            </a:prstGeom>
            <a:solidFill>
              <a:schemeClr val="accent3">
                <a:alpha val="8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accent2"/>
                  </a:solidFill>
                  <a:latin typeface="+mj-lt"/>
                </a:rPr>
                <a:t>Instrução no código original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8752431-FF7B-41BD-A45A-0096A7229AA2}"/>
                </a:ext>
              </a:extLst>
            </p:cNvPr>
            <p:cNvCxnSpPr>
              <a:stCxn id="23" idx="0"/>
            </p:cNvCxnSpPr>
            <p:nvPr/>
          </p:nvCxnSpPr>
          <p:spPr bwMode="auto">
            <a:xfrm flipH="1" flipV="1">
              <a:off x="5436046" y="2032242"/>
              <a:ext cx="180020" cy="54059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B25AE2-C9D9-456C-82DD-03A711D1C6A3}"/>
              </a:ext>
            </a:extLst>
          </p:cNvPr>
          <p:cNvGrpSpPr/>
          <p:nvPr/>
        </p:nvGrpSpPr>
        <p:grpSpPr>
          <a:xfrm>
            <a:off x="6449039" y="4068226"/>
            <a:ext cx="1884155" cy="1763383"/>
            <a:chOff x="6576227" y="4059837"/>
            <a:chExt cx="1884155" cy="176338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60A7B17-CD35-49ED-A878-E8CEF206FBBD}"/>
                </a:ext>
              </a:extLst>
            </p:cNvPr>
            <p:cNvSpPr/>
            <p:nvPr/>
          </p:nvSpPr>
          <p:spPr bwMode="auto">
            <a:xfrm>
              <a:off x="6576227" y="5661248"/>
              <a:ext cx="1812147" cy="16197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ECF59C-E62A-4C12-BEBE-C5465826796E}"/>
                </a:ext>
              </a:extLst>
            </p:cNvPr>
            <p:cNvSpPr txBox="1"/>
            <p:nvPr/>
          </p:nvSpPr>
          <p:spPr>
            <a:xfrm>
              <a:off x="6948214" y="4059837"/>
              <a:ext cx="1512168" cy="830997"/>
            </a:xfrm>
            <a:prstGeom prst="rect">
              <a:avLst/>
            </a:prstGeom>
            <a:solidFill>
              <a:schemeClr val="accent3">
                <a:alpha val="8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accent2"/>
                  </a:solidFill>
                  <a:latin typeface="+mj-lt"/>
                </a:rPr>
                <a:t>Último registo alterado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24F957-DA50-41E9-A626-A31BE102E5A8}"/>
                </a:ext>
              </a:extLst>
            </p:cNvPr>
            <p:cNvCxnSpPr/>
            <p:nvPr/>
          </p:nvCxnSpPr>
          <p:spPr bwMode="auto">
            <a:xfrm flipH="1">
              <a:off x="7362138" y="4908560"/>
              <a:ext cx="342160" cy="7526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43775AB6-D413-41C7-8418-A10170D7786B}"/>
              </a:ext>
            </a:extLst>
          </p:cNvPr>
          <p:cNvSpPr/>
          <p:nvPr/>
        </p:nvSpPr>
        <p:spPr bwMode="auto">
          <a:xfrm>
            <a:off x="1911611" y="4581128"/>
            <a:ext cx="608808" cy="332234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59099A-CEC9-4CF8-B379-1065E450B625}"/>
              </a:ext>
            </a:extLst>
          </p:cNvPr>
          <p:cNvGrpSpPr/>
          <p:nvPr/>
        </p:nvGrpSpPr>
        <p:grpSpPr>
          <a:xfrm>
            <a:off x="5256482" y="456176"/>
            <a:ext cx="2819358" cy="830997"/>
            <a:chOff x="5383670" y="447787"/>
            <a:chExt cx="2819358" cy="83099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BD205D2-4CCE-4EFB-B948-BE4D8D1707BF}"/>
                </a:ext>
              </a:extLst>
            </p:cNvPr>
            <p:cNvSpPr/>
            <p:nvPr/>
          </p:nvSpPr>
          <p:spPr bwMode="auto">
            <a:xfrm>
              <a:off x="5383670" y="548680"/>
              <a:ext cx="340408" cy="332234"/>
            </a:xfrm>
            <a:prstGeom prst="ellipse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EE7F9E-E7A1-403B-8811-D752892BB514}"/>
                </a:ext>
              </a:extLst>
            </p:cNvPr>
            <p:cNvSpPr txBox="1"/>
            <p:nvPr/>
          </p:nvSpPr>
          <p:spPr>
            <a:xfrm>
              <a:off x="6690860" y="447787"/>
              <a:ext cx="1512168" cy="830997"/>
            </a:xfrm>
            <a:prstGeom prst="rect">
              <a:avLst/>
            </a:prstGeom>
            <a:solidFill>
              <a:schemeClr val="accent3">
                <a:alpha val="8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accent2"/>
                  </a:solidFill>
                  <a:latin typeface="+mj-lt"/>
                </a:rPr>
                <a:t>Executar instrução corrente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90AD71F-7157-455E-A2F7-19C8C6D79C46}"/>
                </a:ext>
              </a:extLst>
            </p:cNvPr>
            <p:cNvCxnSpPr>
              <a:stCxn id="32" idx="1"/>
              <a:endCxn id="31" idx="6"/>
            </p:cNvCxnSpPr>
            <p:nvPr/>
          </p:nvCxnSpPr>
          <p:spPr bwMode="auto">
            <a:xfrm flipH="1" flipV="1">
              <a:off x="5724078" y="714797"/>
              <a:ext cx="966782" cy="148489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43200"/>
            <a:ext cx="7376799" cy="632057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4D142-7E10-489F-B4F6-239CB543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Aula P1 - </a:t>
            </a:r>
            <a:fld id="{2EEA5B25-9661-45CB-AD97-81C73A1495FA}" type="slidenum">
              <a:rPr lang="pt-PT" altLang="pt-PT" smtClean="0"/>
              <a:pPr>
                <a:defRPr/>
              </a:pPr>
              <a:t>16</a:t>
            </a:fld>
            <a:endParaRPr lang="pt-PT" alt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6603EF-D823-4D74-88D4-8DF2E3F03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6ADAF7-1C02-4EF0-9457-A732FD6F8650}"/>
              </a:ext>
            </a:extLst>
          </p:cNvPr>
          <p:cNvGrpSpPr/>
          <p:nvPr/>
        </p:nvGrpSpPr>
        <p:grpSpPr>
          <a:xfrm>
            <a:off x="5163439" y="1807990"/>
            <a:ext cx="1433174" cy="828922"/>
            <a:chOff x="5299016" y="1807990"/>
            <a:chExt cx="1433174" cy="82892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7AAD0F-300D-41BD-8444-FCECFE9421F8}"/>
                </a:ext>
              </a:extLst>
            </p:cNvPr>
            <p:cNvSpPr/>
            <p:nvPr/>
          </p:nvSpPr>
          <p:spPr bwMode="auto">
            <a:xfrm>
              <a:off x="5299016" y="1807990"/>
              <a:ext cx="296421" cy="282921"/>
            </a:xfrm>
            <a:prstGeom prst="ellipse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BEDA08-8598-40B9-BE8F-6DC6526DEAAB}"/>
                </a:ext>
              </a:extLst>
            </p:cNvPr>
            <p:cNvCxnSpPr/>
            <p:nvPr/>
          </p:nvCxnSpPr>
          <p:spPr bwMode="auto">
            <a:xfrm>
              <a:off x="5595437" y="1988840"/>
              <a:ext cx="1136753" cy="64807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2723A-2132-4AAD-9B79-D9A2A8A67A91}"/>
              </a:ext>
            </a:extLst>
          </p:cNvPr>
          <p:cNvGrpSpPr/>
          <p:nvPr/>
        </p:nvGrpSpPr>
        <p:grpSpPr>
          <a:xfrm>
            <a:off x="2492157" y="743030"/>
            <a:ext cx="2880320" cy="1245810"/>
            <a:chOff x="2627734" y="743030"/>
            <a:chExt cx="2880320" cy="124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182A32-E54A-4BFF-A7BE-55A229C02F32}"/>
                </a:ext>
              </a:extLst>
            </p:cNvPr>
            <p:cNvSpPr txBox="1"/>
            <p:nvPr/>
          </p:nvSpPr>
          <p:spPr>
            <a:xfrm>
              <a:off x="2627734" y="1044025"/>
              <a:ext cx="2093693" cy="584775"/>
            </a:xfrm>
            <a:prstGeom prst="rect">
              <a:avLst/>
            </a:prstGeom>
            <a:solidFill>
              <a:schemeClr val="accent3">
                <a:alpha val="8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solidFill>
                    <a:schemeClr val="accent2"/>
                  </a:solidFill>
                  <a:latin typeface="+mj-lt"/>
                </a:rPr>
                <a:t>Após execução da instrução anterior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34A7249-1830-45BE-9CB2-4D3177A1D5CB}"/>
                </a:ext>
              </a:extLst>
            </p:cNvPr>
            <p:cNvCxnSpPr/>
            <p:nvPr/>
          </p:nvCxnSpPr>
          <p:spPr bwMode="auto">
            <a:xfrm flipH="1">
              <a:off x="4716463" y="743030"/>
              <a:ext cx="791591" cy="30099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7E9D6E2-5470-4408-A1A5-A02A768B3CE9}"/>
                </a:ext>
              </a:extLst>
            </p:cNvPr>
            <p:cNvCxnSpPr/>
            <p:nvPr/>
          </p:nvCxnSpPr>
          <p:spPr bwMode="auto">
            <a:xfrm>
              <a:off x="3635846" y="1628800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8655794E-2287-42C6-81BC-3313080C7924}"/>
              </a:ext>
            </a:extLst>
          </p:cNvPr>
          <p:cNvSpPr/>
          <p:nvPr/>
        </p:nvSpPr>
        <p:spPr bwMode="auto">
          <a:xfrm>
            <a:off x="5248093" y="548680"/>
            <a:ext cx="340408" cy="332234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pt-PT" i="1" dirty="0" err="1"/>
              <a:t>System</a:t>
            </a:r>
            <a:r>
              <a:rPr lang="pt-PT" i="1" dirty="0"/>
              <a:t> </a:t>
            </a:r>
            <a:r>
              <a:rPr lang="pt-PT" i="1" dirty="0" err="1"/>
              <a:t>Calls</a:t>
            </a:r>
            <a:r>
              <a:rPr lang="pt-PT" dirty="0"/>
              <a:t> são funções do sistema operativo (SO) que implementam serviços básicos de I/O: </a:t>
            </a:r>
          </a:p>
          <a:p>
            <a:pPr lvl="1">
              <a:defRPr/>
            </a:pPr>
            <a:r>
              <a:rPr lang="pt-PT" dirty="0"/>
              <a:t>imprimir uma </a:t>
            </a:r>
            <a:r>
              <a:rPr lang="pt-PT" i="1" dirty="0" err="1"/>
              <a:t>string</a:t>
            </a:r>
            <a:r>
              <a:rPr lang="pt-PT" dirty="0"/>
              <a:t> no ecrã, ler um inteiro do teclado, ler uma </a:t>
            </a:r>
            <a:r>
              <a:rPr lang="pt-PT" i="1" dirty="0" err="1"/>
              <a:t>string</a:t>
            </a:r>
            <a:r>
              <a:rPr lang="pt-PT" dirty="0"/>
              <a:t> do teclado, imprimir um inteiro, etc.</a:t>
            </a:r>
          </a:p>
          <a:p>
            <a:pPr>
              <a:defRPr/>
            </a:pPr>
            <a:r>
              <a:rPr lang="pt-PT" dirty="0"/>
              <a:t>O MARS disponibiliza cerca de 50 </a:t>
            </a:r>
            <a:r>
              <a:rPr lang="pt-PT" i="1" dirty="0" err="1"/>
              <a:t>system</a:t>
            </a:r>
            <a:r>
              <a:rPr lang="pt-PT" i="1" dirty="0"/>
              <a:t> </a:t>
            </a:r>
            <a:r>
              <a:rPr lang="pt-PT" i="1" dirty="0" err="1"/>
              <a:t>calls</a:t>
            </a:r>
            <a:endParaRPr lang="pt-PT" i="1" dirty="0"/>
          </a:p>
          <a:p>
            <a:pPr lvl="1">
              <a:defRPr/>
            </a:pPr>
            <a:r>
              <a:rPr lang="pt-PT" dirty="0"/>
              <a:t>O registo </a:t>
            </a:r>
            <a:r>
              <a:rPr lang="pt-PT" b="1" dirty="0">
                <a:solidFill>
                  <a:srgbClr val="0000CC"/>
                </a:solidFill>
              </a:rPr>
              <a:t>$v0</a:t>
            </a:r>
            <a:r>
              <a:rPr lang="pt-PT" dirty="0"/>
              <a:t> é usado para identificar a </a:t>
            </a:r>
            <a:r>
              <a:rPr lang="pt-PT" i="1" dirty="0" err="1"/>
              <a:t>system</a:t>
            </a:r>
            <a:r>
              <a:rPr lang="pt-PT" i="1" dirty="0"/>
              <a:t> </a:t>
            </a:r>
            <a:r>
              <a:rPr lang="pt-PT" i="1" dirty="0" err="1"/>
              <a:t>call</a:t>
            </a:r>
            <a:r>
              <a:rPr lang="pt-PT" dirty="0"/>
              <a:t> </a:t>
            </a:r>
          </a:p>
          <a:p>
            <a:pPr lvl="1">
              <a:defRPr/>
            </a:pPr>
            <a:r>
              <a:rPr lang="pt-PT" dirty="0"/>
              <a:t>Os registos </a:t>
            </a:r>
            <a:r>
              <a:rPr lang="pt-PT" b="1" dirty="0">
                <a:solidFill>
                  <a:srgbClr val="0000CC"/>
                </a:solidFill>
              </a:rPr>
              <a:t>$a0</a:t>
            </a:r>
            <a:r>
              <a:rPr lang="pt-PT" dirty="0"/>
              <a:t> a </a:t>
            </a:r>
            <a:r>
              <a:rPr lang="pt-PT" b="1" dirty="0">
                <a:solidFill>
                  <a:srgbClr val="0000CC"/>
                </a:solidFill>
              </a:rPr>
              <a:t>$a3</a:t>
            </a:r>
            <a:r>
              <a:rPr lang="pt-PT" dirty="0"/>
              <a:t> são usados para transferir valores (argumentos) para a </a:t>
            </a:r>
            <a:r>
              <a:rPr lang="pt-PT" i="1" dirty="0" err="1"/>
              <a:t>system</a:t>
            </a:r>
            <a:r>
              <a:rPr lang="pt-PT" i="1" dirty="0"/>
              <a:t> </a:t>
            </a:r>
            <a:r>
              <a:rPr lang="pt-PT" i="1" dirty="0" err="1"/>
              <a:t>call</a:t>
            </a:r>
            <a:endParaRPr lang="pt-PT" dirty="0"/>
          </a:p>
          <a:p>
            <a:pPr lvl="1">
              <a:defRPr/>
            </a:pPr>
            <a:r>
              <a:rPr lang="pt-PT" dirty="0"/>
              <a:t>O </a:t>
            </a:r>
            <a:r>
              <a:rPr lang="pt-PT" i="1" dirty="0" err="1"/>
              <a:t>system</a:t>
            </a:r>
            <a:r>
              <a:rPr lang="pt-PT" i="1" dirty="0"/>
              <a:t> </a:t>
            </a:r>
            <a:r>
              <a:rPr lang="pt-PT" i="1" dirty="0" err="1"/>
              <a:t>call</a:t>
            </a:r>
            <a:r>
              <a:rPr lang="pt-PT" dirty="0"/>
              <a:t> pode usar </a:t>
            </a:r>
            <a:r>
              <a:rPr lang="pt-PT" b="1" dirty="0">
                <a:solidFill>
                  <a:srgbClr val="0000CC"/>
                </a:solidFill>
              </a:rPr>
              <a:t>$v0</a:t>
            </a:r>
            <a:r>
              <a:rPr lang="pt-PT" dirty="0"/>
              <a:t> para devolver um valor</a:t>
            </a:r>
          </a:p>
          <a:p>
            <a:pPr>
              <a:defRPr/>
            </a:pPr>
            <a:r>
              <a:rPr lang="pt-PT" dirty="0"/>
              <a:t>Exemplo</a:t>
            </a:r>
          </a:p>
          <a:p>
            <a:pPr marL="360363" lvl="1" indent="0">
              <a:buFont typeface="Wingdings" panose="05000000000000000000" pitchFamily="2" charset="2"/>
              <a:buNone/>
              <a:defRPr/>
            </a:pPr>
            <a:r>
              <a:rPr lang="pt-PT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$v0=11 (</a:t>
            </a:r>
            <a:r>
              <a:rPr lang="pt-PT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br>
              <a:rPr 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  </a:t>
            </a:r>
            <a:r>
              <a:rPr lang="pt-PT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print_char</a:t>
            </a:r>
            <a:r>
              <a:rPr 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0363" lvl="1" indent="0">
              <a:buFont typeface="Wingdings" panose="05000000000000000000" pitchFamily="2" charset="2"/>
              <a:buNone/>
              <a:defRPr/>
            </a:pPr>
            <a:r>
              <a:rPr lang="pt-PT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0x31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$a0 = 0x31 = '1'</a:t>
            </a:r>
          </a:p>
          <a:p>
            <a:pPr marL="360363" lvl="1" indent="0">
              <a:buFont typeface="Wingdings" panose="05000000000000000000" pitchFamily="2" charset="2"/>
              <a:buNone/>
              <a:defRPr/>
            </a:pPr>
            <a:r>
              <a:rPr lang="pt-PT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chama a </a:t>
            </a:r>
            <a:r>
              <a:rPr lang="pt-PT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endParaRPr lang="pt-PT" b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Aula P1 - </a:t>
            </a:r>
            <a:fld id="{5BCF6E2C-8614-4F91-AE25-0141A882DA94}" type="slidenum">
              <a:rPr lang="pt-PT" altLang="pt-PT" smtClean="0"/>
              <a:pPr>
                <a:defRPr/>
              </a:pPr>
              <a:t>17</a:t>
            </a:fld>
            <a:endParaRPr lang="pt-PT" alt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FCDBD-516E-4C22-90FE-BCD134D8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pt-PT" dirty="0"/>
              <a:t>Como funciona um </a:t>
            </a:r>
            <a:r>
              <a:rPr lang="pt-PT" i="1" dirty="0" err="1"/>
              <a:t>system</a:t>
            </a:r>
            <a:r>
              <a:rPr lang="pt-PT" i="1" dirty="0"/>
              <a:t> </a:t>
            </a:r>
            <a:r>
              <a:rPr lang="pt-PT" i="1" dirty="0" err="1"/>
              <a:t>call</a:t>
            </a:r>
            <a:r>
              <a:rPr lang="pt-PT" dirty="0"/>
              <a:t>,</a:t>
            </a:r>
            <a:r>
              <a:rPr lang="pt-PT" i="1" dirty="0"/>
              <a:t> </a:t>
            </a:r>
            <a:r>
              <a:rPr lang="pt-PT" dirty="0"/>
              <a:t>na perspetiva do utilizador:</a:t>
            </a:r>
          </a:p>
          <a:p>
            <a:pPr marL="625475" lvl="1" indent="-265113">
              <a:buFont typeface="+mj-lt"/>
              <a:buAutoNum type="arabicPeriod"/>
              <a:defRPr/>
            </a:pPr>
            <a:r>
              <a:rPr lang="pt-PT" dirty="0"/>
              <a:t>O Sistema Operativo verifica </a:t>
            </a:r>
            <a:r>
              <a:rPr lang="pt-PT" b="1" dirty="0">
                <a:solidFill>
                  <a:srgbClr val="0000CC"/>
                </a:solidFill>
              </a:rPr>
              <a:t>$v0</a:t>
            </a:r>
            <a:r>
              <a:rPr lang="pt-PT" dirty="0"/>
              <a:t> para saber qual a tarefa a realizar</a:t>
            </a:r>
          </a:p>
          <a:p>
            <a:pPr marL="625475" lvl="1" indent="-265113">
              <a:buFont typeface="+mj-lt"/>
              <a:buAutoNum type="arabicPeriod"/>
              <a:defRPr/>
            </a:pPr>
            <a:r>
              <a:rPr lang="pt-PT" dirty="0"/>
              <a:t>Se necessário, o Sistema Operativo lê os valores de entrada dos registos </a:t>
            </a:r>
            <a:r>
              <a:rPr lang="pt-PT" b="1" dirty="0">
                <a:solidFill>
                  <a:srgbClr val="0000CC"/>
                </a:solidFill>
              </a:rPr>
              <a:t>$a0 a $a3</a:t>
            </a:r>
            <a:r>
              <a:rPr lang="pt-PT" dirty="0"/>
              <a:t>  (e.g. imprimir um carater no ecrã)</a:t>
            </a:r>
          </a:p>
          <a:p>
            <a:pPr marL="625475" lvl="1" indent="-265113">
              <a:buFont typeface="+mj-lt"/>
              <a:buAutoNum type="arabicPeriod"/>
              <a:defRPr/>
            </a:pPr>
            <a:r>
              <a:rPr lang="pt-PT" dirty="0"/>
              <a:t>O Sistema Operativo executa a tarefa</a:t>
            </a:r>
          </a:p>
          <a:p>
            <a:pPr marL="625475" lvl="1" indent="-265113">
              <a:buFont typeface="+mj-lt"/>
              <a:buAutoNum type="arabicPeriod"/>
              <a:defRPr/>
            </a:pPr>
            <a:r>
              <a:rPr lang="pt-PT" dirty="0"/>
              <a:t>O Sistema Operativo coloca o resultado no registo </a:t>
            </a:r>
            <a:r>
              <a:rPr lang="pt-PT" b="1" dirty="0">
                <a:solidFill>
                  <a:srgbClr val="0000CC"/>
                </a:solidFill>
              </a:rPr>
              <a:t>$v0</a:t>
            </a:r>
            <a:r>
              <a:rPr lang="pt-PT" dirty="0"/>
              <a:t> (se isso se aplicar, e.g. ler um inteiro do teclado)</a:t>
            </a:r>
          </a:p>
          <a:p>
            <a:pPr marL="360363" lvl="1" indent="0">
              <a:spcBef>
                <a:spcPts val="1000"/>
              </a:spcBef>
              <a:buFont typeface="Wingdings" panose="05000000000000000000" pitchFamily="2" charset="2"/>
              <a:buNone/>
              <a:defRPr/>
            </a:pPr>
            <a:r>
              <a:rPr lang="pt-PT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$v0=11 (</a:t>
            </a:r>
            <a:r>
              <a:rPr lang="pt-PT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br>
              <a:rPr 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  </a:t>
            </a:r>
            <a:r>
              <a:rPr lang="pt-PT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print_char</a:t>
            </a:r>
            <a:r>
              <a:rPr 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0363" lvl="1" indent="0">
              <a:buFont typeface="Wingdings" panose="05000000000000000000" pitchFamily="2" charset="2"/>
              <a:buNone/>
              <a:defRPr/>
            </a:pPr>
            <a:r>
              <a:rPr lang="pt-PT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0x31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$a0 = 0x31 = '1'</a:t>
            </a:r>
          </a:p>
          <a:p>
            <a:pPr marL="360363" lvl="1" indent="0">
              <a:buFont typeface="Wingdings" panose="05000000000000000000" pitchFamily="2" charset="2"/>
              <a:buNone/>
              <a:defRPr/>
            </a:pPr>
            <a:r>
              <a:rPr lang="pt-PT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chama a </a:t>
            </a:r>
            <a:r>
              <a:rPr lang="pt-PT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endParaRPr lang="pt-PT" b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Aula P1 - </a:t>
            </a:r>
            <a:fld id="{EB84F53C-53A1-46ED-85C8-20B060973903}" type="slidenum">
              <a:rPr lang="pt-PT" altLang="pt-PT" smtClean="0"/>
              <a:pPr>
                <a:defRPr/>
              </a:pPr>
              <a:t>18</a:t>
            </a:fld>
            <a:endParaRPr lang="pt-PT" alt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6518B-1F74-4305-BCFB-661EAE8BA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Computador: the </a:t>
            </a:r>
            <a:r>
              <a:rPr lang="pt-PT" altLang="pt-PT" i="1"/>
              <a:t>big picture</a:t>
            </a:r>
            <a:endParaRPr lang="pt-PT" altLang="pt-PT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altLang="pt-PT"/>
          </a:p>
          <a:p>
            <a:endParaRPr lang="pt-PT" altLang="pt-PT"/>
          </a:p>
          <a:p>
            <a:endParaRPr lang="pt-PT" altLang="pt-PT"/>
          </a:p>
          <a:p>
            <a:endParaRPr lang="pt-PT" altLang="pt-PT"/>
          </a:p>
          <a:p>
            <a:endParaRPr lang="pt-PT" altLang="pt-PT"/>
          </a:p>
          <a:p>
            <a:endParaRPr lang="pt-PT" altLang="pt-PT"/>
          </a:p>
          <a:p>
            <a:endParaRPr lang="pt-PT" altLang="pt-PT"/>
          </a:p>
          <a:p>
            <a:endParaRPr lang="pt-PT" altLang="pt-PT"/>
          </a:p>
          <a:p>
            <a:r>
              <a:rPr lang="pt-PT" altLang="pt-PT" sz="2000" b="1">
                <a:solidFill>
                  <a:srgbClr val="0000CC"/>
                </a:solidFill>
              </a:rPr>
              <a:t>CPU</a:t>
            </a:r>
            <a:r>
              <a:rPr lang="pt-PT" altLang="pt-PT" sz="2000"/>
              <a:t> (ou microprocessador) – executa sequencialmente instruções</a:t>
            </a:r>
          </a:p>
          <a:p>
            <a:r>
              <a:rPr lang="pt-PT" altLang="pt-PT" sz="2000" b="1">
                <a:solidFill>
                  <a:srgbClr val="0000CC"/>
                </a:solidFill>
              </a:rPr>
              <a:t>Memória</a:t>
            </a:r>
            <a:r>
              <a:rPr lang="pt-PT" altLang="pt-PT" sz="2000"/>
              <a:t> – armazena o programa (conjunto de instruções) e dados</a:t>
            </a:r>
          </a:p>
          <a:p>
            <a:r>
              <a:rPr lang="pt-PT" altLang="pt-PT" sz="2000" b="1">
                <a:solidFill>
                  <a:srgbClr val="0000CC"/>
                </a:solidFill>
              </a:rPr>
              <a:t>I/O devices </a:t>
            </a:r>
            <a:r>
              <a:rPr lang="pt-PT" altLang="pt-PT" sz="2000"/>
              <a:t>– comunicação com o exterior</a:t>
            </a:r>
          </a:p>
          <a:p>
            <a:r>
              <a:rPr lang="pt-PT" altLang="pt-PT" sz="2000" b="1">
                <a:solidFill>
                  <a:srgbClr val="0000CC"/>
                </a:solidFill>
              </a:rPr>
              <a:t>System Bus </a:t>
            </a:r>
            <a:r>
              <a:rPr lang="pt-PT" altLang="pt-PT" sz="2000"/>
              <a:t>– interliga os subsistemas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graphicFrame>
        <p:nvGraphicFramePr>
          <p:cNvPr id="6151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630091"/>
              </p:ext>
            </p:extLst>
          </p:nvPr>
        </p:nvGraphicFramePr>
        <p:xfrm>
          <a:off x="2268538" y="1296988"/>
          <a:ext cx="4751387" cy="305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Visio" r:id="rId3" imgW="3855828" imgH="2476428" progId="Visio.Drawing.15">
                  <p:embed/>
                </p:oleObj>
              </mc:Choice>
              <mc:Fallback>
                <p:oleObj name="Visio" r:id="rId3" imgW="3855828" imgH="2476428" progId="Visio.Drawing.15">
                  <p:embed/>
                  <p:pic>
                    <p:nvPicPr>
                      <p:cNvPr id="0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296988"/>
                        <a:ext cx="4751387" cy="305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204F7-A657-4E29-8903-79FCB604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Aula P1 - </a:t>
            </a:r>
            <a:fld id="{2EEA5B25-9661-45CB-AD97-81C73A1495FA}" type="slidenum">
              <a:rPr lang="pt-PT" altLang="pt-PT" smtClean="0"/>
              <a:pPr>
                <a:defRPr/>
              </a:pPr>
              <a:t>2</a:t>
            </a:fld>
            <a:endParaRPr lang="pt-PT" alt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9B0DEC-3512-4778-A22E-0449D3D3AE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Visão simplificada do CPU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altLang="pt-PT" dirty="0"/>
              <a:t>O CPU é um sistema digital complexo. Numa visão simplificada, podemos descrevê-lo como contendo três blocos fundamentais: </a:t>
            </a:r>
          </a:p>
          <a:p>
            <a:pPr lvl="1"/>
            <a:r>
              <a:rPr lang="pt-PT" altLang="pt-PT" b="1" dirty="0">
                <a:solidFill>
                  <a:srgbClr val="0000CC"/>
                </a:solidFill>
              </a:rPr>
              <a:t>ALU</a:t>
            </a:r>
            <a:r>
              <a:rPr lang="pt-PT" altLang="pt-PT" dirty="0"/>
              <a:t> (Unidade Aritmética e Lógica)</a:t>
            </a:r>
          </a:p>
          <a:p>
            <a:pPr lvl="1"/>
            <a:r>
              <a:rPr lang="pt-PT" altLang="pt-PT" b="1" dirty="0">
                <a:solidFill>
                  <a:srgbClr val="0000CC"/>
                </a:solidFill>
              </a:rPr>
              <a:t>Registos</a:t>
            </a:r>
          </a:p>
          <a:p>
            <a:pPr lvl="1"/>
            <a:r>
              <a:rPr lang="pt-PT" altLang="pt-PT" b="1" dirty="0">
                <a:solidFill>
                  <a:srgbClr val="0000CC"/>
                </a:solidFill>
              </a:rPr>
              <a:t>Unidade de controlo</a:t>
            </a:r>
          </a:p>
          <a:p>
            <a:pPr>
              <a:spcBef>
                <a:spcPts val="1000"/>
              </a:spcBef>
            </a:pPr>
            <a:r>
              <a:rPr lang="pt-PT" altLang="pt-PT" b="1" dirty="0">
                <a:solidFill>
                  <a:srgbClr val="0000CC"/>
                </a:solidFill>
              </a:rPr>
              <a:t>ALU</a:t>
            </a:r>
            <a:r>
              <a:rPr lang="pt-PT" altLang="pt-PT" dirty="0"/>
              <a:t> – realiza as operações aritméticas e lógicas mais comuns (por exemplo, adição, multiplicação, divisão, AND, OR, NOR, XOR)</a:t>
            </a:r>
          </a:p>
          <a:p>
            <a:pPr>
              <a:spcBef>
                <a:spcPts val="1000"/>
              </a:spcBef>
            </a:pPr>
            <a:r>
              <a:rPr lang="pt-PT" altLang="pt-PT" b="1" dirty="0">
                <a:solidFill>
                  <a:srgbClr val="0000CC"/>
                </a:solidFill>
              </a:rPr>
              <a:t>Registos</a:t>
            </a:r>
            <a:r>
              <a:rPr lang="pt-PT" altLang="pt-PT" dirty="0"/>
              <a:t> – elementos de armazenamento (memória) localizados dentro do CPU </a:t>
            </a:r>
          </a:p>
          <a:p>
            <a:pPr lvl="1"/>
            <a:r>
              <a:rPr lang="pt-PT" altLang="pt-PT" dirty="0"/>
              <a:t>Usados para diversos fins</a:t>
            </a:r>
          </a:p>
          <a:p>
            <a:pPr lvl="1"/>
            <a:r>
              <a:rPr lang="pt-PT" altLang="pt-PT" dirty="0"/>
              <a:t>Um registo armazena uma única unidade de informação (ex. se o registo for de 8 bits pode armazenar 1 byte)</a:t>
            </a:r>
          </a:p>
          <a:p>
            <a:pPr>
              <a:spcBef>
                <a:spcPts val="1000"/>
              </a:spcBef>
            </a:pPr>
            <a:r>
              <a:rPr lang="pt-PT" altLang="pt-PT" b="1" dirty="0">
                <a:solidFill>
                  <a:srgbClr val="0000CC"/>
                </a:solidFill>
              </a:rPr>
              <a:t>Unidade de controlo</a:t>
            </a:r>
            <a:r>
              <a:rPr lang="pt-PT" altLang="pt-PT" dirty="0"/>
              <a:t> - responsável pela coordenação dos vários blocos do CPU, durante a execução de uma instrução</a:t>
            </a:r>
          </a:p>
          <a:p>
            <a:endParaRPr lang="pt-PT" alt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E20924-F2C3-4085-AA8A-0CC6E723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Aula P1 - </a:t>
            </a:r>
            <a:fld id="{2EEA5B25-9661-45CB-AD97-81C73A1495FA}" type="slidenum">
              <a:rPr lang="pt-PT" altLang="pt-PT" smtClean="0"/>
              <a:pPr>
                <a:defRPr/>
              </a:pPr>
              <a:t>3</a:t>
            </a:fld>
            <a:endParaRPr lang="pt-PT" alt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EF67F-79F5-4F4C-8D86-067C68EC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Visão simplificada do CPU – Registos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pt-PT" altLang="pt-PT" dirty="0"/>
              <a:t>Na perspetiva do utilizador, os registos mais importantes são:</a:t>
            </a:r>
          </a:p>
          <a:p>
            <a:pPr lvl="1">
              <a:defRPr/>
            </a:pPr>
            <a:r>
              <a:rPr lang="pt-PT" altLang="pt-PT" b="1" dirty="0" err="1">
                <a:solidFill>
                  <a:srgbClr val="0000CC"/>
                </a:solidFill>
              </a:rPr>
              <a:t>Program</a:t>
            </a:r>
            <a:r>
              <a:rPr lang="pt-PT" altLang="pt-PT" b="1" dirty="0">
                <a:solidFill>
                  <a:srgbClr val="0000CC"/>
                </a:solidFill>
              </a:rPr>
              <a:t> </a:t>
            </a:r>
            <a:r>
              <a:rPr lang="pt-PT" altLang="pt-PT" b="1" dirty="0" err="1">
                <a:solidFill>
                  <a:srgbClr val="0000CC"/>
                </a:solidFill>
              </a:rPr>
              <a:t>Counter</a:t>
            </a:r>
            <a:r>
              <a:rPr lang="pt-PT" altLang="pt-PT" b="1" dirty="0">
                <a:solidFill>
                  <a:srgbClr val="0000CC"/>
                </a:solidFill>
              </a:rPr>
              <a:t> (PC)</a:t>
            </a:r>
          </a:p>
          <a:p>
            <a:pPr lvl="1">
              <a:defRPr/>
            </a:pPr>
            <a:r>
              <a:rPr lang="pt-PT" altLang="pt-PT" b="1" dirty="0">
                <a:solidFill>
                  <a:srgbClr val="0000CC"/>
                </a:solidFill>
              </a:rPr>
              <a:t>Registos de utilização geral</a:t>
            </a:r>
            <a:r>
              <a:rPr lang="pt-PT" altLang="pt-PT" dirty="0"/>
              <a:t>, para armazenamento de dados (geralmente em número muito reduzido: por exemplo 32)</a:t>
            </a:r>
          </a:p>
          <a:p>
            <a:pPr>
              <a:defRPr/>
            </a:pPr>
            <a:r>
              <a:rPr lang="pt-PT" altLang="pt-PT" b="1" dirty="0" err="1">
                <a:solidFill>
                  <a:srgbClr val="0000CC"/>
                </a:solidFill>
              </a:rPr>
              <a:t>Program</a:t>
            </a:r>
            <a:r>
              <a:rPr lang="pt-PT" altLang="pt-PT" b="1" dirty="0">
                <a:solidFill>
                  <a:srgbClr val="0000CC"/>
                </a:solidFill>
              </a:rPr>
              <a:t> </a:t>
            </a:r>
            <a:r>
              <a:rPr lang="pt-PT" altLang="pt-PT" b="1" dirty="0" err="1">
                <a:solidFill>
                  <a:srgbClr val="0000CC"/>
                </a:solidFill>
              </a:rPr>
              <a:t>Counter</a:t>
            </a:r>
            <a:endParaRPr lang="pt-PT" altLang="pt-PT" b="1" dirty="0">
              <a:solidFill>
                <a:srgbClr val="0000CC"/>
              </a:solidFill>
            </a:endParaRPr>
          </a:p>
          <a:p>
            <a:pPr lvl="1">
              <a:defRPr/>
            </a:pPr>
            <a:r>
              <a:rPr lang="pt-PT" altLang="pt-PT" dirty="0"/>
              <a:t>Usado para guardar o endereço da memória onde se situa a próxima instrução a ser executada</a:t>
            </a:r>
          </a:p>
          <a:p>
            <a:pPr lvl="1">
              <a:defRPr/>
            </a:pPr>
            <a:r>
              <a:rPr lang="pt-PT" altLang="pt-PT" dirty="0"/>
              <a:t>No CPU, após a leitura do código de uma instrução, o valor do PC é atualizado para apontar para a instrução seguinte</a:t>
            </a:r>
          </a:p>
          <a:p>
            <a:pPr>
              <a:defRPr/>
            </a:pPr>
            <a:r>
              <a:rPr lang="pt-PT" altLang="pt-PT" dirty="0"/>
              <a:t>Os </a:t>
            </a:r>
            <a:r>
              <a:rPr lang="pt-PT" altLang="pt-PT" b="1" dirty="0">
                <a:solidFill>
                  <a:srgbClr val="0000CC"/>
                </a:solidFill>
              </a:rPr>
              <a:t>registos de utilização geral</a:t>
            </a:r>
            <a:r>
              <a:rPr lang="pt-PT" altLang="pt-PT" dirty="0"/>
              <a:t> são, habitualmente,  referenciados por nomes (e.g., no MIPS: $0, $1,…,$31)</a:t>
            </a:r>
          </a:p>
          <a:p>
            <a:pPr lvl="1">
              <a:defRPr/>
            </a:pPr>
            <a:endParaRPr lang="pt-PT" alt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D98D32-32A8-41AF-ADF9-B8B81C19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Aula P1 - </a:t>
            </a:r>
            <a:fld id="{2EEA5B25-9661-45CB-AD97-81C73A1495FA}" type="slidenum">
              <a:rPr lang="pt-PT" altLang="pt-PT" smtClean="0"/>
              <a:pPr>
                <a:defRPr/>
              </a:pPr>
              <a:t>4</a:t>
            </a:fld>
            <a:endParaRPr lang="pt-PT" alt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9842C-883B-4B82-95AF-080F2433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altLang="pt-PT" dirty="0"/>
              <a:t>Aula P1 - </a:t>
            </a:r>
            <a:fld id="{BAF5FD80-E3C2-4D65-B80F-B063A4D75FB7}" type="slidenum">
              <a:rPr lang="pt-PT" altLang="pt-PT"/>
              <a:pPr/>
              <a:t>5</a:t>
            </a:fld>
            <a:endParaRPr lang="pt-PT" altLang="pt-PT" dirty="0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Níveis de Representação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6FF0C69-51F5-43B8-BFB9-ADBCEF7EA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815423"/>
              </p:ext>
            </p:extLst>
          </p:nvPr>
        </p:nvGraphicFramePr>
        <p:xfrm>
          <a:off x="3303860" y="1079500"/>
          <a:ext cx="45085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Visio" r:id="rId3" imgW="4419600" imgH="4991028" progId="Visio.Drawing.15">
                  <p:embed/>
                </p:oleObj>
              </mc:Choice>
              <mc:Fallback>
                <p:oleObj name="Visio" r:id="rId3" imgW="4419600" imgH="4991028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6FF0C69-51F5-43B8-BFB9-ADBCEF7EA5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3860" y="1079500"/>
                        <a:ext cx="4508500" cy="508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773493-B756-46A5-B9CD-40E09065C4C9}"/>
              </a:ext>
            </a:extLst>
          </p:cNvPr>
          <p:cNvSpPr txBox="1"/>
          <p:nvPr/>
        </p:nvSpPr>
        <p:spPr>
          <a:xfrm>
            <a:off x="899591" y="1628800"/>
            <a:ext cx="2303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rgbClr val="0000CC"/>
                </a:solidFill>
                <a:latin typeface="Calibri" panose="020F0502020204030204" pitchFamily="34" charset="0"/>
              </a:rPr>
              <a:t>High-level</a:t>
            </a:r>
            <a:r>
              <a:rPr lang="pt-PT" sz="1600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pt-PT" sz="1600" dirty="0" err="1">
                <a:solidFill>
                  <a:srgbClr val="0000CC"/>
                </a:solidFill>
                <a:latin typeface="Calibri" panose="020F0502020204030204" pitchFamily="34" charset="0"/>
              </a:rPr>
              <a:t>language</a:t>
            </a:r>
            <a:r>
              <a:rPr lang="pt-PT" sz="1600" b="0" dirty="0">
                <a:latin typeface="Calibri" panose="020F0502020204030204" pitchFamily="34" charset="0"/>
              </a:rPr>
              <a:t> </a:t>
            </a:r>
            <a:r>
              <a:rPr lang="pt-PT" sz="1600" b="0" dirty="0" err="1">
                <a:latin typeface="Calibri" panose="020F0502020204030204" pitchFamily="34" charset="0"/>
              </a:rPr>
              <a:t>program</a:t>
            </a:r>
            <a:r>
              <a:rPr lang="pt-PT" sz="1600" b="0" dirty="0">
                <a:latin typeface="Calibri" panose="020F0502020204030204" pitchFamily="34" charset="0"/>
              </a:rPr>
              <a:t> (in 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1DE42-CD4D-4DCC-A08F-1D5D2BC45DB1}"/>
              </a:ext>
            </a:extLst>
          </p:cNvPr>
          <p:cNvSpPr txBox="1"/>
          <p:nvPr/>
        </p:nvSpPr>
        <p:spPr>
          <a:xfrm>
            <a:off x="899591" y="3266521"/>
            <a:ext cx="2303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rgbClr val="0000CC"/>
                </a:solidFill>
                <a:latin typeface="Calibri" panose="020F0502020204030204" pitchFamily="34" charset="0"/>
              </a:rPr>
              <a:t>Assembly</a:t>
            </a:r>
            <a:r>
              <a:rPr lang="pt-PT" sz="1600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pt-PT" sz="1600" dirty="0" err="1">
                <a:solidFill>
                  <a:srgbClr val="0000CC"/>
                </a:solidFill>
                <a:latin typeface="Calibri" panose="020F0502020204030204" pitchFamily="34" charset="0"/>
              </a:rPr>
              <a:t>language</a:t>
            </a:r>
            <a:r>
              <a:rPr lang="pt-PT" sz="1600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pt-PT" sz="1600" b="0" dirty="0" err="1">
                <a:latin typeface="Calibri" panose="020F0502020204030204" pitchFamily="34" charset="0"/>
              </a:rPr>
              <a:t>program</a:t>
            </a:r>
            <a:r>
              <a:rPr lang="pt-PT" sz="1600" b="0" dirty="0">
                <a:latin typeface="Calibri" panose="020F0502020204030204" pitchFamily="34" charset="0"/>
              </a:rPr>
              <a:t> (for MIPS)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4157E8-5E7F-4040-B1D5-221DC45D4D2E}"/>
              </a:ext>
            </a:extLst>
          </p:cNvPr>
          <p:cNvSpPr txBox="1"/>
          <p:nvPr/>
        </p:nvSpPr>
        <p:spPr>
          <a:xfrm>
            <a:off x="899591" y="5220489"/>
            <a:ext cx="2303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rgbClr val="0000CC"/>
                </a:solidFill>
                <a:latin typeface="Calibri" panose="020F0502020204030204" pitchFamily="34" charset="0"/>
              </a:rPr>
              <a:t>Binary</a:t>
            </a:r>
            <a:r>
              <a:rPr lang="pt-PT" sz="1600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pt-PT" sz="1600" dirty="0" err="1">
                <a:solidFill>
                  <a:srgbClr val="0000CC"/>
                </a:solidFill>
                <a:latin typeface="Calibri" panose="020F0502020204030204" pitchFamily="34" charset="0"/>
              </a:rPr>
              <a:t>machine</a:t>
            </a:r>
            <a:r>
              <a:rPr lang="pt-PT" sz="1600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pt-PT" sz="1600" dirty="0" err="1">
                <a:solidFill>
                  <a:srgbClr val="0000CC"/>
                </a:solidFill>
                <a:latin typeface="Calibri" panose="020F0502020204030204" pitchFamily="34" charset="0"/>
              </a:rPr>
              <a:t>language</a:t>
            </a:r>
            <a:r>
              <a:rPr lang="pt-PT" sz="1600" b="0" dirty="0">
                <a:latin typeface="Calibri" panose="020F0502020204030204" pitchFamily="34" charset="0"/>
              </a:rPr>
              <a:t> </a:t>
            </a:r>
            <a:r>
              <a:rPr lang="pt-PT" sz="1600" b="0" dirty="0" err="1">
                <a:latin typeface="Calibri" panose="020F0502020204030204" pitchFamily="34" charset="0"/>
              </a:rPr>
              <a:t>program</a:t>
            </a:r>
            <a:r>
              <a:rPr lang="pt-PT" sz="1600" b="0" dirty="0">
                <a:latin typeface="Calibri" panose="020F0502020204030204" pitchFamily="34" charset="0"/>
              </a:rPr>
              <a:t> (for MIPS)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28BC15-BCFE-4B5B-B4CE-C374F303A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Assembly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Linguagem básica de programação de microprocessadores, legível por humanos</a:t>
            </a:r>
          </a:p>
          <a:p>
            <a:pPr>
              <a:defRPr/>
            </a:pPr>
            <a:r>
              <a:rPr lang="pt-PT" altLang="pt-PT" dirty="0"/>
              <a:t>Conjunto de instruções que realizam operações simples</a:t>
            </a:r>
          </a:p>
          <a:p>
            <a:pPr lvl="1">
              <a:defRPr/>
            </a:pPr>
            <a:r>
              <a:rPr lang="pt-PT" altLang="pt-PT" dirty="0"/>
              <a:t>Somar o conteúdo de 2 registos</a:t>
            </a:r>
          </a:p>
          <a:p>
            <a:pPr lvl="1">
              <a:defRPr/>
            </a:pPr>
            <a:r>
              <a:rPr lang="pt-PT" altLang="pt-PT" dirty="0"/>
              <a:t>Subtrair o conteúdo de dois registos</a:t>
            </a:r>
          </a:p>
          <a:p>
            <a:pPr lvl="1">
              <a:defRPr/>
            </a:pPr>
            <a:r>
              <a:rPr lang="pt-PT" altLang="pt-PT" dirty="0"/>
              <a:t>Inicializar um registo com um valor</a:t>
            </a:r>
          </a:p>
          <a:p>
            <a:pPr lvl="1">
              <a:defRPr/>
            </a:pPr>
            <a:r>
              <a:rPr lang="pt-PT" altLang="pt-PT" dirty="0"/>
              <a:t>Transferir um valor de um registo interno para a memória</a:t>
            </a:r>
          </a:p>
          <a:p>
            <a:pPr>
              <a:defRPr/>
            </a:pPr>
            <a:r>
              <a:rPr lang="pt-PT" altLang="pt-PT" dirty="0"/>
              <a:t>Exemplos:</a:t>
            </a:r>
          </a:p>
          <a:p>
            <a:pPr marL="360363" lvl="1" indent="0">
              <a:buFont typeface="Wingdings" panose="05000000000000000000" pitchFamily="2" charset="2"/>
              <a:buNone/>
              <a:defRPr/>
            </a:pPr>
            <a:r>
              <a:rPr lang="pt-PT" altLang="pt-PT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$7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PT" alt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$1 = $5 + $7</a:t>
            </a:r>
          </a:p>
          <a:p>
            <a:pPr marL="360363" lvl="1" indent="0">
              <a:buFont typeface="Wingdings" panose="05000000000000000000" pitchFamily="2" charset="2"/>
              <a:buNone/>
              <a:defRPr/>
            </a:pPr>
            <a:r>
              <a:rPr lang="pt-PT" altLang="pt-PT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$3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$4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PT" alt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$3 = $</a:t>
            </a:r>
            <a:r>
              <a:rPr lang="pt-PT" altLang="pt-PT" b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4 - </a:t>
            </a:r>
            <a:r>
              <a:rPr lang="pt-PT" alt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</a:p>
          <a:p>
            <a:pPr marL="360363" lvl="1" indent="0">
              <a:buFont typeface="Wingdings" panose="05000000000000000000" pitchFamily="2" charset="2"/>
              <a:buNone/>
              <a:defRPr/>
            </a:pPr>
            <a:r>
              <a:rPr lang="pt-PT" altLang="pt-PT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$6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0x1234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alt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$6 = $0 | 0x1234</a:t>
            </a:r>
            <a:b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pt-PT" altLang="pt-PT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$6 = 0x1234</a:t>
            </a:r>
          </a:p>
          <a:p>
            <a:pPr lvl="2">
              <a:defRPr/>
            </a:pPr>
            <a:endParaRPr lang="pt-PT" alt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3A016-F23B-4C80-878D-A8DD0FB1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Aula P1 - </a:t>
            </a:r>
            <a:fld id="{2EEA5B25-9661-45CB-AD97-81C73A1495FA}" type="slidenum">
              <a:rPr lang="pt-PT" altLang="pt-PT" smtClean="0"/>
              <a:pPr>
                <a:defRPr/>
              </a:pPr>
              <a:t>6</a:t>
            </a:fld>
            <a:endParaRPr lang="pt-PT" alt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E4D1C-F3E3-4B24-B79B-7D0A42BB6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Código máquina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Sequência de bits que codifica cada uma das instruções </a:t>
            </a:r>
            <a:r>
              <a:rPr lang="pt-PT" altLang="pt-PT" i="1" dirty="0" err="1"/>
              <a:t>assembly</a:t>
            </a:r>
            <a:endParaRPr lang="pt-PT" altLang="pt-PT" dirty="0"/>
          </a:p>
          <a:p>
            <a:pPr>
              <a:defRPr/>
            </a:pPr>
            <a:r>
              <a:rPr lang="pt-PT" altLang="pt-PT" dirty="0"/>
              <a:t>Exemplos:</a:t>
            </a:r>
          </a:p>
          <a:p>
            <a:pPr marL="360363" lvl="1" indent="0">
              <a:buFont typeface="Wingdings" panose="05000000000000000000" pitchFamily="2" charset="2"/>
              <a:buNone/>
              <a:defRPr/>
            </a:pPr>
            <a:r>
              <a:rPr lang="pt-PT" altLang="pt-PT" b="1" dirty="0">
                <a:solidFill>
                  <a:srgbClr val="009900"/>
                </a:solidFill>
              </a:rPr>
              <a:t>Instrução </a:t>
            </a:r>
            <a:r>
              <a:rPr lang="pt-PT" altLang="pt-PT" b="1" i="1" dirty="0" err="1">
                <a:solidFill>
                  <a:srgbClr val="009900"/>
                </a:solidFill>
              </a:rPr>
              <a:t>assembly</a:t>
            </a:r>
            <a:r>
              <a:rPr lang="pt-PT" altLang="pt-PT" b="1" i="1" dirty="0">
                <a:solidFill>
                  <a:srgbClr val="009900"/>
                </a:solidFill>
              </a:rPr>
              <a:t>		</a:t>
            </a:r>
            <a:r>
              <a:rPr lang="pt-PT" altLang="pt-PT" b="1" dirty="0">
                <a:solidFill>
                  <a:srgbClr val="009900"/>
                </a:solidFill>
              </a:rPr>
              <a:t>Código máquina</a:t>
            </a:r>
          </a:p>
          <a:p>
            <a:pPr marL="360363" lvl="1" indent="0">
              <a:buFont typeface="Wingdings" panose="05000000000000000000" pitchFamily="2" charset="2"/>
              <a:buNone/>
              <a:defRPr/>
            </a:pPr>
            <a:r>
              <a:rPr lang="pt-PT" altLang="pt-PT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$7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			0x00A70820	</a:t>
            </a:r>
          </a:p>
          <a:p>
            <a:pPr marL="360363" lvl="1" indent="0">
              <a:buFont typeface="Wingdings" panose="05000000000000000000" pitchFamily="2" charset="2"/>
              <a:buNone/>
              <a:defRPr/>
            </a:pPr>
            <a:r>
              <a:rPr lang="pt-PT" altLang="pt-PT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$3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$4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			0x00821822</a:t>
            </a:r>
          </a:p>
          <a:p>
            <a:pPr marL="360363" lvl="1" indent="0">
              <a:buFont typeface="Wingdings" panose="05000000000000000000" pitchFamily="2" charset="2"/>
              <a:buNone/>
              <a:defRPr/>
            </a:pPr>
            <a:r>
              <a:rPr lang="pt-PT" altLang="pt-PT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$6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0x1234</a:t>
            </a:r>
            <a:r>
              <a:rPr lang="pt-PT" altLang="pt-PT" b="1" dirty="0">
                <a:latin typeface="Courier New" panose="02070309020205020404" pitchFamily="49" charset="0"/>
                <a:cs typeface="Courier New" panose="02070309020205020404" pitchFamily="49" charset="0"/>
              </a:rPr>
              <a:t>		0x34061234</a:t>
            </a:r>
          </a:p>
          <a:p>
            <a:pPr>
              <a:defRPr/>
            </a:pPr>
            <a:r>
              <a:rPr lang="pt-PT" altLang="pt-PT" dirty="0"/>
              <a:t>É gerado</a:t>
            </a:r>
          </a:p>
          <a:p>
            <a:pPr lvl="1">
              <a:defRPr/>
            </a:pPr>
            <a:r>
              <a:rPr lang="pt-PT" altLang="pt-PT" dirty="0"/>
              <a:t>Por um </a:t>
            </a:r>
            <a:r>
              <a:rPr lang="pt-PT" altLang="pt-PT" b="1" dirty="0">
                <a:solidFill>
                  <a:srgbClr val="0000CC"/>
                </a:solidFill>
              </a:rPr>
              <a:t>compilador</a:t>
            </a:r>
            <a:r>
              <a:rPr lang="pt-PT" altLang="pt-PT" dirty="0"/>
              <a:t>, quando o programa é escrito numa linguagem de alto nível (por exemplo C)</a:t>
            </a:r>
          </a:p>
          <a:p>
            <a:pPr lvl="1">
              <a:defRPr/>
            </a:pPr>
            <a:r>
              <a:rPr lang="pt-PT" altLang="pt-PT" dirty="0"/>
              <a:t>Por um </a:t>
            </a:r>
            <a:r>
              <a:rPr lang="pt-PT" altLang="pt-PT" b="1" i="1" dirty="0">
                <a:solidFill>
                  <a:srgbClr val="0000CC"/>
                </a:solidFill>
              </a:rPr>
              <a:t>assembler</a:t>
            </a:r>
            <a:r>
              <a:rPr lang="pt-PT" altLang="pt-PT" dirty="0"/>
              <a:t> quando o programa é escrito em linguagem </a:t>
            </a:r>
            <a:r>
              <a:rPr lang="pt-PT" altLang="pt-PT" b="1" i="1" dirty="0" err="1">
                <a:solidFill>
                  <a:srgbClr val="0000CC"/>
                </a:solidFill>
              </a:rPr>
              <a:t>assembly</a:t>
            </a:r>
            <a:endParaRPr lang="pt-PT" altLang="pt-PT" b="1" dirty="0">
              <a:solidFill>
                <a:srgbClr val="0000C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98037-0E6E-464A-969F-FE0143A0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Aula P1 - </a:t>
            </a:r>
            <a:fld id="{2EEA5B25-9661-45CB-AD97-81C73A1495FA}" type="slidenum">
              <a:rPr lang="pt-PT" altLang="pt-PT" smtClean="0"/>
              <a:pPr>
                <a:defRPr/>
              </a:pPr>
              <a:t>7</a:t>
            </a:fld>
            <a:endParaRPr lang="pt-PT" alt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6F859-A03D-4C20-81CD-6571CF96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 MIPS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PT" altLang="pt-PT" dirty="0"/>
              <a:t>É um </a:t>
            </a:r>
            <a:r>
              <a:rPr lang="pt-PT" altLang="pt-PT" b="1" dirty="0">
                <a:solidFill>
                  <a:srgbClr val="0000CC"/>
                </a:solidFill>
              </a:rPr>
              <a:t>microprocessador de 32 bits</a:t>
            </a:r>
            <a:r>
              <a:rPr lang="pt-PT" altLang="pt-PT" dirty="0"/>
              <a:t>, isto é:</a:t>
            </a:r>
          </a:p>
          <a:p>
            <a:pPr lvl="1">
              <a:defRPr/>
            </a:pPr>
            <a:r>
              <a:rPr lang="pt-PT" altLang="pt-PT" dirty="0"/>
              <a:t>cada </a:t>
            </a:r>
            <a:r>
              <a:rPr lang="pt-PT" altLang="pt-PT" b="1" dirty="0">
                <a:solidFill>
                  <a:srgbClr val="0000CC"/>
                </a:solidFill>
              </a:rPr>
              <a:t>registo interno </a:t>
            </a:r>
            <a:r>
              <a:rPr lang="pt-PT" altLang="pt-PT" dirty="0"/>
              <a:t>armazena uma </a:t>
            </a:r>
            <a:r>
              <a:rPr lang="pt-PT" altLang="pt-PT" i="1" dirty="0" err="1"/>
              <a:t>word</a:t>
            </a:r>
            <a:r>
              <a:rPr lang="pt-PT" altLang="pt-PT" dirty="0"/>
              <a:t> de </a:t>
            </a:r>
            <a:r>
              <a:rPr lang="pt-PT" altLang="pt-PT" b="1" dirty="0">
                <a:solidFill>
                  <a:srgbClr val="0000CC"/>
                </a:solidFill>
              </a:rPr>
              <a:t>32 bits </a:t>
            </a:r>
          </a:p>
          <a:p>
            <a:pPr lvl="1">
              <a:defRPr/>
            </a:pPr>
            <a:r>
              <a:rPr lang="pt-PT" altLang="pt-PT" dirty="0"/>
              <a:t>a </a:t>
            </a:r>
            <a:r>
              <a:rPr lang="pt-PT" altLang="pt-PT" b="1" dirty="0">
                <a:solidFill>
                  <a:srgbClr val="0000CC"/>
                </a:solidFill>
              </a:rPr>
              <a:t>ALU</a:t>
            </a:r>
            <a:r>
              <a:rPr lang="pt-PT" altLang="pt-PT" dirty="0"/>
              <a:t> opera sobre quantidades de </a:t>
            </a:r>
            <a:r>
              <a:rPr lang="pt-PT" altLang="pt-PT" b="1" dirty="0">
                <a:solidFill>
                  <a:srgbClr val="0000CC"/>
                </a:solidFill>
              </a:rPr>
              <a:t>32 bits</a:t>
            </a:r>
          </a:p>
          <a:p>
            <a:pPr>
              <a:defRPr/>
            </a:pPr>
            <a:r>
              <a:rPr lang="pt-PT" altLang="pt-PT" dirty="0"/>
              <a:t>Tem </a:t>
            </a:r>
            <a:r>
              <a:rPr lang="pt-PT" altLang="pt-PT" b="1" dirty="0">
                <a:solidFill>
                  <a:srgbClr val="0000CC"/>
                </a:solidFill>
              </a:rPr>
              <a:t>32 registos </a:t>
            </a:r>
            <a:r>
              <a:rPr lang="pt-PT" altLang="pt-PT" dirty="0"/>
              <a:t>internos de uso geral, com a designação nativa em </a:t>
            </a:r>
            <a:r>
              <a:rPr lang="pt-PT" altLang="pt-PT" i="1" dirty="0" err="1"/>
              <a:t>assembly</a:t>
            </a:r>
            <a:r>
              <a:rPr lang="pt-PT" altLang="pt-PT" dirty="0"/>
              <a:t> </a:t>
            </a:r>
            <a:r>
              <a:rPr lang="pt-PT" altLang="pt-PT" b="1" dirty="0">
                <a:solidFill>
                  <a:srgbClr val="0000CC"/>
                </a:solidFill>
              </a:rPr>
              <a:t>$0</a:t>
            </a:r>
            <a:r>
              <a:rPr lang="pt-PT" altLang="pt-PT" dirty="0"/>
              <a:t>, </a:t>
            </a:r>
            <a:r>
              <a:rPr lang="pt-PT" altLang="pt-PT" b="1" dirty="0">
                <a:solidFill>
                  <a:srgbClr val="0000CC"/>
                </a:solidFill>
              </a:rPr>
              <a:t>$1</a:t>
            </a:r>
            <a:r>
              <a:rPr lang="pt-PT" altLang="pt-PT" dirty="0"/>
              <a:t>, </a:t>
            </a:r>
            <a:r>
              <a:rPr lang="pt-PT" altLang="pt-PT" b="1" dirty="0">
                <a:solidFill>
                  <a:srgbClr val="0000CC"/>
                </a:solidFill>
              </a:rPr>
              <a:t>$2</a:t>
            </a:r>
            <a:r>
              <a:rPr lang="pt-PT" altLang="pt-PT" dirty="0"/>
              <a:t>, …, </a:t>
            </a:r>
            <a:r>
              <a:rPr lang="pt-PT" altLang="pt-PT" b="1" dirty="0">
                <a:solidFill>
                  <a:srgbClr val="0000CC"/>
                </a:solidFill>
              </a:rPr>
              <a:t>$31</a:t>
            </a:r>
          </a:p>
          <a:p>
            <a:pPr>
              <a:defRPr/>
            </a:pPr>
            <a:r>
              <a:rPr lang="pt-PT" altLang="pt-PT" dirty="0"/>
              <a:t>Estes registos são normalmente referenciados nos programas por um nome lógico (facilita a aplicação de uma convenção de utilização, a ver mais tarde)</a:t>
            </a:r>
          </a:p>
          <a:p>
            <a:pPr lvl="1">
              <a:defRPr/>
            </a:pPr>
            <a:r>
              <a:rPr lang="pt-PT" altLang="pt-PT" b="1" dirty="0">
                <a:solidFill>
                  <a:srgbClr val="0000CC"/>
                </a:solidFill>
              </a:rPr>
              <a:t>$a0</a:t>
            </a:r>
            <a:r>
              <a:rPr lang="pt-PT" altLang="pt-PT" dirty="0"/>
              <a:t>, </a:t>
            </a:r>
            <a:r>
              <a:rPr lang="pt-PT" altLang="pt-PT" b="1" dirty="0">
                <a:solidFill>
                  <a:srgbClr val="0000CC"/>
                </a:solidFill>
              </a:rPr>
              <a:t>$a1</a:t>
            </a:r>
            <a:r>
              <a:rPr lang="pt-PT" altLang="pt-PT" dirty="0"/>
              <a:t>, </a:t>
            </a:r>
            <a:r>
              <a:rPr lang="pt-PT" altLang="pt-PT" b="1" dirty="0">
                <a:solidFill>
                  <a:srgbClr val="0000CC"/>
                </a:solidFill>
              </a:rPr>
              <a:t>$a2</a:t>
            </a:r>
            <a:r>
              <a:rPr lang="pt-PT" altLang="pt-PT" dirty="0"/>
              <a:t>, </a:t>
            </a:r>
            <a:r>
              <a:rPr lang="pt-PT" altLang="pt-PT" b="1" dirty="0">
                <a:solidFill>
                  <a:srgbClr val="0000CC"/>
                </a:solidFill>
              </a:rPr>
              <a:t>$a3</a:t>
            </a:r>
          </a:p>
          <a:p>
            <a:pPr lvl="1">
              <a:defRPr/>
            </a:pPr>
            <a:r>
              <a:rPr lang="pt-PT" altLang="pt-PT" b="1" dirty="0">
                <a:solidFill>
                  <a:srgbClr val="0000CC"/>
                </a:solidFill>
              </a:rPr>
              <a:t>$t0</a:t>
            </a:r>
            <a:r>
              <a:rPr lang="pt-PT" altLang="pt-PT" dirty="0"/>
              <a:t>, </a:t>
            </a:r>
            <a:r>
              <a:rPr lang="pt-PT" altLang="pt-PT" b="1" dirty="0">
                <a:solidFill>
                  <a:srgbClr val="0000CC"/>
                </a:solidFill>
              </a:rPr>
              <a:t>$t1</a:t>
            </a:r>
            <a:r>
              <a:rPr lang="pt-PT" altLang="pt-PT" dirty="0"/>
              <a:t>, </a:t>
            </a:r>
            <a:r>
              <a:rPr lang="pt-PT" altLang="pt-PT" b="1" dirty="0">
                <a:solidFill>
                  <a:srgbClr val="0000CC"/>
                </a:solidFill>
              </a:rPr>
              <a:t>$t2</a:t>
            </a:r>
            <a:r>
              <a:rPr lang="pt-PT" altLang="pt-PT" dirty="0"/>
              <a:t>, …, </a:t>
            </a:r>
            <a:r>
              <a:rPr lang="pt-PT" altLang="pt-PT" b="1" dirty="0">
                <a:solidFill>
                  <a:srgbClr val="0000CC"/>
                </a:solidFill>
              </a:rPr>
              <a:t>$t9</a:t>
            </a:r>
          </a:p>
          <a:p>
            <a:pPr lvl="1">
              <a:defRPr/>
            </a:pPr>
            <a:r>
              <a:rPr lang="pt-PT" altLang="pt-PT" b="1" dirty="0">
                <a:solidFill>
                  <a:srgbClr val="0000CC"/>
                </a:solidFill>
              </a:rPr>
              <a:t>$s0</a:t>
            </a:r>
            <a:r>
              <a:rPr lang="pt-PT" altLang="pt-PT" dirty="0"/>
              <a:t>, </a:t>
            </a:r>
            <a:r>
              <a:rPr lang="pt-PT" altLang="pt-PT" b="1" dirty="0">
                <a:solidFill>
                  <a:srgbClr val="0000CC"/>
                </a:solidFill>
              </a:rPr>
              <a:t>$s1</a:t>
            </a:r>
            <a:r>
              <a:rPr lang="pt-PT" altLang="pt-PT" dirty="0"/>
              <a:t>, </a:t>
            </a:r>
            <a:r>
              <a:rPr lang="pt-PT" altLang="pt-PT" b="1" dirty="0">
                <a:solidFill>
                  <a:srgbClr val="0000CC"/>
                </a:solidFill>
              </a:rPr>
              <a:t>$s2</a:t>
            </a:r>
            <a:r>
              <a:rPr lang="pt-PT" altLang="pt-PT" dirty="0"/>
              <a:t>, …, </a:t>
            </a:r>
            <a:r>
              <a:rPr lang="pt-PT" altLang="pt-PT" b="1" dirty="0">
                <a:solidFill>
                  <a:srgbClr val="0000CC"/>
                </a:solidFill>
              </a:rPr>
              <a:t>$s7</a:t>
            </a:r>
          </a:p>
          <a:p>
            <a:pPr lvl="1">
              <a:defRPr/>
            </a:pPr>
            <a:r>
              <a:rPr lang="pt-PT" altLang="pt-PT" b="1" dirty="0">
                <a:solidFill>
                  <a:srgbClr val="0000CC"/>
                </a:solidFill>
              </a:rPr>
              <a:t>$v0</a:t>
            </a:r>
            <a:r>
              <a:rPr lang="pt-PT" altLang="pt-PT" dirty="0"/>
              <a:t>, </a:t>
            </a:r>
            <a:r>
              <a:rPr lang="pt-PT" altLang="pt-PT" b="1" dirty="0">
                <a:solidFill>
                  <a:srgbClr val="0000CC"/>
                </a:solidFill>
              </a:rPr>
              <a:t>$v1</a:t>
            </a:r>
          </a:p>
          <a:p>
            <a:pPr lvl="1">
              <a:defRPr/>
            </a:pPr>
            <a:r>
              <a:rPr lang="pt-PT" altLang="pt-PT" b="1" dirty="0">
                <a:solidFill>
                  <a:srgbClr val="0000CC"/>
                </a:solidFill>
              </a:rPr>
              <a:t>$</a:t>
            </a:r>
            <a:r>
              <a:rPr lang="pt-PT" altLang="pt-PT" b="1" dirty="0" err="1">
                <a:solidFill>
                  <a:srgbClr val="0000CC"/>
                </a:solidFill>
              </a:rPr>
              <a:t>ra</a:t>
            </a:r>
            <a:endParaRPr lang="pt-PT" altLang="pt-PT" b="1" dirty="0">
              <a:solidFill>
                <a:srgbClr val="0000CC"/>
              </a:solidFill>
            </a:endParaRPr>
          </a:p>
          <a:p>
            <a:pPr>
              <a:defRPr/>
            </a:pPr>
            <a:r>
              <a:rPr lang="pt-PT" altLang="pt-PT" dirty="0"/>
              <a:t>O registo </a:t>
            </a:r>
            <a:r>
              <a:rPr lang="pt-PT" altLang="pt-PT" b="1" dirty="0">
                <a:solidFill>
                  <a:srgbClr val="0000CC"/>
                </a:solidFill>
              </a:rPr>
              <a:t>$0</a:t>
            </a:r>
            <a:r>
              <a:rPr lang="pt-PT" altLang="pt-PT" dirty="0"/>
              <a:t> é um caso particular, uma vez que não permite armazenamento e, quando lido, </a:t>
            </a:r>
            <a:r>
              <a:rPr lang="pt-PT" altLang="pt-PT" b="1" dirty="0">
                <a:solidFill>
                  <a:srgbClr val="0000CC"/>
                </a:solidFill>
              </a:rPr>
              <a:t>retorna sempre o valor 0</a:t>
            </a:r>
          </a:p>
          <a:p>
            <a:pPr>
              <a:defRPr/>
            </a:pPr>
            <a:endParaRPr lang="pt-PT" alt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8D7FA-677A-4233-A7C4-ED2B9933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Aula P1 - </a:t>
            </a:r>
            <a:fld id="{2EEA5B25-9661-45CB-AD97-81C73A1495FA}" type="slidenum">
              <a:rPr lang="pt-PT" altLang="pt-PT" smtClean="0"/>
              <a:pPr>
                <a:defRPr/>
              </a:pPr>
              <a:t>8</a:t>
            </a:fld>
            <a:endParaRPr lang="pt-PT" alt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D2A759-3AA1-4D90-AD20-F7E8475B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Exemplos de algumas instruções do MIPS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946525" algn="l"/>
              </a:tabLst>
            </a:pPr>
            <a:r>
              <a:rPr lang="pt-PT" altLang="pt-PT" dirty="0"/>
              <a:t>Operações </a:t>
            </a:r>
            <a:r>
              <a:rPr lang="pt-PT" altLang="pt-PT" b="1" dirty="0">
                <a:solidFill>
                  <a:srgbClr val="0000CC"/>
                </a:solidFill>
              </a:rPr>
              <a:t>aritméticas</a:t>
            </a:r>
          </a:p>
          <a:p>
            <a:pPr marL="360363" lvl="1" indent="0"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pt-PT" altLang="pt-PT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Rdst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Rsrc1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Rsrc2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altLang="pt-PT" sz="20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PT" altLang="pt-PT" sz="20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Rdst</a:t>
            </a:r>
            <a:r>
              <a:rPr lang="pt-PT" altLang="pt-PT" sz="20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Rsrc1 + Rsrc2</a:t>
            </a:r>
          </a:p>
          <a:p>
            <a:pPr lvl="2">
              <a:tabLst>
                <a:tab pos="3946525" algn="l"/>
              </a:tabLst>
            </a:pPr>
            <a:r>
              <a:rPr lang="pt-PT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Ex: </a:t>
            </a:r>
            <a:r>
              <a:rPr lang="pt-PT" altLang="pt-P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PT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$t0,$a0,$t1</a:t>
            </a:r>
          </a:p>
          <a:p>
            <a:pPr marL="360363" lvl="1" indent="0"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pt-PT" altLang="pt-PT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Rdst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Rsrc1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Rsrc2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altLang="pt-PT" sz="20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PT" altLang="pt-PT" sz="20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Rdst</a:t>
            </a:r>
            <a:r>
              <a:rPr lang="pt-PT" altLang="pt-PT" sz="20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Rsrc1 - Rsrc2</a:t>
            </a:r>
          </a:p>
          <a:p>
            <a:pPr lvl="2">
              <a:tabLst>
                <a:tab pos="3946525" algn="l"/>
              </a:tabLst>
            </a:pPr>
            <a:r>
              <a:rPr lang="pt-PT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Ex: </a:t>
            </a:r>
            <a:r>
              <a:rPr lang="pt-PT" altLang="pt-P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pt-PT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$a1,$s0,$t2</a:t>
            </a:r>
          </a:p>
          <a:p>
            <a:pPr marL="360363" lvl="1" indent="0"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pt-PT" altLang="pt-PT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Rdst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Rsrc1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altLang="pt-PT" sz="20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PT" altLang="pt-PT" sz="20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Rdst</a:t>
            </a:r>
            <a:r>
              <a:rPr lang="pt-PT" altLang="pt-PT" sz="20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Rsrc1 + </a:t>
            </a:r>
            <a:r>
              <a:rPr lang="pt-PT" altLang="pt-PT" sz="20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pt-PT" altLang="pt-PT" sz="2000" b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tabLst>
                <a:tab pos="3946525" algn="l"/>
              </a:tabLst>
            </a:pPr>
            <a:r>
              <a:rPr lang="pt-PT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Ex: </a:t>
            </a:r>
            <a:r>
              <a:rPr lang="pt-PT" altLang="pt-P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$t5,$a3,0x13F4</a:t>
            </a:r>
          </a:p>
          <a:p>
            <a:pPr>
              <a:spcBef>
                <a:spcPts val="1000"/>
              </a:spcBef>
              <a:tabLst>
                <a:tab pos="3946525" algn="l"/>
              </a:tabLst>
            </a:pPr>
            <a:r>
              <a:rPr lang="pt-PT" altLang="pt-PT" dirty="0"/>
              <a:t>Operações </a:t>
            </a:r>
            <a:r>
              <a:rPr lang="pt-PT" altLang="pt-PT" b="1" dirty="0">
                <a:solidFill>
                  <a:srgbClr val="0000CC"/>
                </a:solidFill>
              </a:rPr>
              <a:t>lógicas </a:t>
            </a:r>
            <a:r>
              <a:rPr lang="pt-PT" altLang="pt-PT" b="1" i="1" dirty="0" err="1">
                <a:solidFill>
                  <a:srgbClr val="0000CC"/>
                </a:solidFill>
              </a:rPr>
              <a:t>bitwise</a:t>
            </a:r>
            <a:endParaRPr lang="pt-PT" altLang="pt-PT" b="1" dirty="0">
              <a:solidFill>
                <a:srgbClr val="0000CC"/>
              </a:solidFill>
            </a:endParaRPr>
          </a:p>
          <a:p>
            <a:pPr marL="360363" lvl="1" indent="0"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pt-PT" altLang="pt-PT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Rdst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Rsrc1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Rsrc2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altLang="pt-PT" sz="20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PT" altLang="pt-PT" sz="20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Rdst</a:t>
            </a:r>
            <a:r>
              <a:rPr lang="pt-PT" altLang="pt-PT" sz="20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Rsrc1 &amp; Rsrc2</a:t>
            </a:r>
            <a:endParaRPr lang="pt-PT" altLang="pt-PT" sz="1800" b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lvl="1" indent="0"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pt-PT" altLang="pt-PT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Rdst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Rsrc1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Rsrc2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altLang="pt-PT" sz="20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PT" altLang="pt-PT" sz="20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Rdst</a:t>
            </a:r>
            <a:r>
              <a:rPr lang="pt-PT" altLang="pt-PT" sz="20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Rsrc1 | Rsrc2</a:t>
            </a:r>
          </a:p>
          <a:p>
            <a:pPr marL="360363" lvl="1" indent="0">
              <a:buFont typeface="Wingdings" panose="05000000000000000000" pitchFamily="2" charset="2"/>
              <a:buNone/>
              <a:tabLst>
                <a:tab pos="3946525" algn="l"/>
              </a:tabLst>
            </a:pPr>
            <a:r>
              <a:rPr lang="pt-PT" altLang="pt-PT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Rdst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Rsrc1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altLang="pt-PT" sz="20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PT" altLang="pt-PT" sz="20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Rdst</a:t>
            </a:r>
            <a:r>
              <a:rPr lang="pt-PT" altLang="pt-PT" sz="20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Rsrc1 | </a:t>
            </a:r>
            <a:r>
              <a:rPr lang="pt-PT" altLang="pt-PT" sz="20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pt-PT" altLang="pt-PT" sz="2000" b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tabLst>
                <a:tab pos="3946525" algn="l"/>
              </a:tabLst>
            </a:pPr>
            <a:r>
              <a:rPr lang="pt-PT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Ex: </a:t>
            </a:r>
            <a:r>
              <a:rPr lang="pt-PT" altLang="pt-P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pt-PT" altLang="pt-P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$v0,$0,0x12	</a:t>
            </a:r>
            <a:r>
              <a:rPr lang="pt-PT" altLang="pt-PT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$v0 = 0x12 (zero é o</a:t>
            </a:r>
            <a:br>
              <a:rPr lang="pt-PT" altLang="pt-PT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altLang="pt-PT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	#    elemento neutro do OR)</a:t>
            </a:r>
          </a:p>
          <a:p>
            <a:pPr marL="0" indent="0">
              <a:buNone/>
              <a:tabLst>
                <a:tab pos="3946525" algn="l"/>
              </a:tabLst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altLang="pt-PT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Rdst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registo destino; </a:t>
            </a:r>
            <a:r>
              <a:rPr lang="pt-PT" altLang="pt-PT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Rsrc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Registo fonte)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E2F64-FFB0-446D-94D2-9EF40C4E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Aula P1 - </a:t>
            </a:r>
            <a:fld id="{2EEA5B25-9661-45CB-AD97-81C73A1495FA}" type="slidenum">
              <a:rPr lang="pt-PT" altLang="pt-PT" smtClean="0"/>
              <a:pPr>
                <a:defRPr/>
              </a:pPr>
              <a:t>9</a:t>
            </a:fld>
            <a:endParaRPr lang="pt-PT" alt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ECED6-6466-4991-BF0A-728A93D09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pt-P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pt-P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12384</TotalTime>
  <Words>1544</Words>
  <Application>Microsoft Office PowerPoint</Application>
  <PresentationFormat>On-screen Show (4:3)</PresentationFormat>
  <Paragraphs>202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Wingdings</vt:lpstr>
      <vt:lpstr>Default Design</vt:lpstr>
      <vt:lpstr>Visio</vt:lpstr>
      <vt:lpstr>Aula prática 1</vt:lpstr>
      <vt:lpstr>Computador: the big picture</vt:lpstr>
      <vt:lpstr>Visão simplificada do CPU</vt:lpstr>
      <vt:lpstr>Visão simplificada do CPU – Registos </vt:lpstr>
      <vt:lpstr>Níveis de Representação</vt:lpstr>
      <vt:lpstr>Assembly</vt:lpstr>
      <vt:lpstr>Código máquina</vt:lpstr>
      <vt:lpstr>O MIPS</vt:lpstr>
      <vt:lpstr>Exemplos de algumas instruções do MIPS</vt:lpstr>
      <vt:lpstr>Anatomia de um programa Assembly</vt:lpstr>
      <vt:lpstr>MARS – um ambiente de simulação para o MIPS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Calls</vt:lpstr>
      <vt:lpstr>System Calls</vt:lpstr>
    </vt:vector>
  </TitlesOfParts>
  <Company>inesc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Cunha</dc:creator>
  <cp:lastModifiedBy>Bernardo Cunha</cp:lastModifiedBy>
  <cp:revision>678</cp:revision>
  <cp:lastPrinted>2022-09-09T12:57:04Z</cp:lastPrinted>
  <dcterms:created xsi:type="dcterms:W3CDTF">2002-03-08T11:22:50Z</dcterms:created>
  <dcterms:modified xsi:type="dcterms:W3CDTF">2022-09-12T12:55:52Z</dcterms:modified>
</cp:coreProperties>
</file>