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4" r:id="rId4"/>
    <p:sldId id="259" r:id="rId5"/>
    <p:sldId id="261" r:id="rId6"/>
    <p:sldId id="319" r:id="rId7"/>
    <p:sldId id="320" r:id="rId8"/>
    <p:sldId id="321" r:id="rId9"/>
    <p:sldId id="326" r:id="rId10"/>
    <p:sldId id="322" r:id="rId11"/>
    <p:sldId id="323" r:id="rId12"/>
    <p:sldId id="324" r:id="rId13"/>
    <p:sldId id="325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62" autoAdjust="0"/>
  </p:normalViewPr>
  <p:slideViewPr>
    <p:cSldViewPr>
      <p:cViewPr varScale="1">
        <p:scale>
          <a:sx n="94" d="100"/>
          <a:sy n="94" d="100"/>
        </p:scale>
        <p:origin x="6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E504-72F6-4B14-8804-3D8FB9F84689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0151-194E-4CE6-A7D6-2163628FC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6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0151-194E-4CE6-A7D6-2163628FC03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6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6725" y="394237"/>
            <a:ext cx="65297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0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0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0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993515"/>
          </a:xfrm>
          <a:custGeom>
            <a:avLst/>
            <a:gdLst/>
            <a:ahLst/>
            <a:cxnLst/>
            <a:rect l="l" t="t" r="r" b="b"/>
            <a:pathLst>
              <a:path w="9144000" h="3993515">
                <a:moveTo>
                  <a:pt x="9143999" y="3992999"/>
                </a:moveTo>
                <a:lnTo>
                  <a:pt x="0" y="3992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992999"/>
                </a:lnTo>
                <a:close/>
              </a:path>
            </a:pathLst>
          </a:custGeom>
          <a:solidFill>
            <a:srgbClr val="AE0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4" y="3992850"/>
            <a:ext cx="9143999" cy="77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3188" y="4150750"/>
            <a:ext cx="1017366" cy="857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0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66324"/>
            <a:ext cx="9143999" cy="770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6725" y="-30324"/>
            <a:ext cx="7210549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0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174" y="1136065"/>
            <a:ext cx="6619240" cy="1235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1F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ham@cin.ufpe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6550"/>
            <a:ext cx="5938520" cy="77470"/>
          </a:xfrm>
          <a:custGeom>
            <a:avLst/>
            <a:gdLst/>
            <a:ahLst/>
            <a:cxnLst/>
            <a:rect l="l" t="t" r="r" b="b"/>
            <a:pathLst>
              <a:path w="5938520" h="77469">
                <a:moveTo>
                  <a:pt x="5938113" y="0"/>
                </a:moveTo>
                <a:lnTo>
                  <a:pt x="721791" y="0"/>
                </a:lnTo>
                <a:lnTo>
                  <a:pt x="721423" y="0"/>
                </a:lnTo>
                <a:lnTo>
                  <a:pt x="0" y="0"/>
                </a:lnTo>
                <a:lnTo>
                  <a:pt x="0" y="77101"/>
                </a:lnTo>
                <a:lnTo>
                  <a:pt x="721423" y="77101"/>
                </a:lnTo>
                <a:lnTo>
                  <a:pt x="721791" y="77101"/>
                </a:lnTo>
                <a:lnTo>
                  <a:pt x="5938113" y="77101"/>
                </a:lnTo>
                <a:lnTo>
                  <a:pt x="5938113" y="0"/>
                </a:lnTo>
                <a:close/>
              </a:path>
            </a:pathLst>
          </a:custGeom>
          <a:solidFill>
            <a:srgbClr val="DB1E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4247348"/>
            <a:ext cx="3690749" cy="7382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900" y="527003"/>
            <a:ext cx="8458200" cy="1407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4195"/>
              </a:lnSpc>
              <a:spcBef>
                <a:spcPts val="100"/>
              </a:spcBef>
            </a:pPr>
            <a:r>
              <a:rPr lang="pt-BR" sz="3500" spc="150" dirty="0">
                <a:solidFill>
                  <a:srgbClr val="AE0421"/>
                </a:solidFill>
                <a:latin typeface="Calibri"/>
                <a:cs typeface="Calibri"/>
              </a:rPr>
              <a:t>Processamento de </a:t>
            </a:r>
            <a:r>
              <a:rPr lang="pt-BR" sz="3500" spc="150" dirty="0" err="1">
                <a:solidFill>
                  <a:srgbClr val="AE0421"/>
                </a:solidFill>
                <a:latin typeface="Calibri"/>
                <a:cs typeface="Calibri"/>
              </a:rPr>
              <a:t>Liguagem</a:t>
            </a:r>
            <a:r>
              <a:rPr lang="pt-BR" sz="3500" spc="150" dirty="0">
                <a:solidFill>
                  <a:srgbClr val="AE0421"/>
                </a:solidFill>
                <a:latin typeface="Calibri"/>
                <a:cs typeface="Calibri"/>
              </a:rPr>
              <a:t> Natural</a:t>
            </a:r>
            <a:endParaRPr lang="pt-BR" sz="3500" spc="110" dirty="0">
              <a:solidFill>
                <a:srgbClr val="AE0421"/>
              </a:solidFill>
              <a:latin typeface="Calibri"/>
              <a:cs typeface="Calibri"/>
            </a:endParaRPr>
          </a:p>
          <a:p>
            <a:pPr marL="12700" algn="ctr">
              <a:lnSpc>
                <a:spcPts val="4195"/>
              </a:lnSpc>
              <a:spcBef>
                <a:spcPts val="100"/>
              </a:spcBef>
            </a:pPr>
            <a:endParaRPr lang="pt-BR" sz="3500" dirty="0">
              <a:latin typeface="Calibri"/>
              <a:cs typeface="Calibri"/>
            </a:endParaRPr>
          </a:p>
          <a:p>
            <a:pPr>
              <a:lnSpc>
                <a:spcPts val="2500"/>
              </a:lnSpc>
            </a:pPr>
            <a:r>
              <a:rPr lang="pt-BR" sz="1900" b="1" spc="135" dirty="0">
                <a:solidFill>
                  <a:srgbClr val="AE0421"/>
                </a:solidFill>
                <a:latin typeface="Calibri"/>
                <a:cs typeface="Calibri"/>
              </a:rPr>
              <a:t>Projeto de Processamento de Linguagem Natural: Análise de Sentimento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775" y="3034030"/>
            <a:ext cx="6589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DB1E2F"/>
                </a:solidFill>
                <a:latin typeface="Trebuchet MS"/>
                <a:cs typeface="Trebuchet MS"/>
              </a:rPr>
              <a:t>Prof.</a:t>
            </a:r>
            <a:r>
              <a:rPr sz="1800" b="1" spc="-105" dirty="0">
                <a:solidFill>
                  <a:srgbClr val="DB1E2F"/>
                </a:solidFill>
                <a:latin typeface="Trebuchet MS"/>
                <a:cs typeface="Trebuchet MS"/>
              </a:rPr>
              <a:t> </a:t>
            </a:r>
            <a:r>
              <a:rPr lang="pt-BR" sz="1800" b="1" spc="50" dirty="0">
                <a:solidFill>
                  <a:srgbClr val="DB1E2F"/>
                </a:solidFill>
                <a:latin typeface="Trebuchet MS"/>
                <a:cs typeface="Trebuchet MS"/>
              </a:rPr>
              <a:t>Luciano de Andrade Barbosa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544" y="-193946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Resultados</a:t>
            </a:r>
            <a:endParaRPr spc="16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D3E526-2765-381C-AAD9-5DAEE1DD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5" y="895350"/>
            <a:ext cx="537285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-193946"/>
            <a:ext cx="7772400" cy="1484035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/>
              <a:t>SVM (Support Vector Machine) + Bag Of Words</a:t>
            </a:r>
            <a:endParaRPr lang="pt-BR" spc="16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9054A-7E84-B430-F5B8-B2D12E34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47" y="1286279"/>
            <a:ext cx="4143953" cy="22958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EF5E6A-759D-135B-9F23-4C6C268C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0089"/>
            <a:ext cx="4581984" cy="35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544" y="-193946"/>
            <a:ext cx="7415274" cy="1484035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/>
              <a:t>SVM (Support Vector Machine) + Embeddings</a:t>
            </a:r>
            <a:endParaRPr lang="pt-BR" spc="16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0C56F7-60CF-1D73-6381-F680A9B1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65959"/>
            <a:ext cx="4553963" cy="3581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D46225-0EBE-6A99-9EF3-47D573D39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469543"/>
            <a:ext cx="410584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2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A9F70A6-193E-8502-08E8-1A876E0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" y="1902745"/>
            <a:ext cx="6858957" cy="2810267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544" y="-193946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/>
              <a:t>Bert</a:t>
            </a:r>
            <a:endParaRPr lang="pt-BR" spc="16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19127-5DDB-DFDC-A2AA-C8335731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463193"/>
            <a:ext cx="445832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2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30" dirty="0"/>
              <a:t>Aluno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1081025" y="1058975"/>
            <a:ext cx="6462775" cy="8220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231F20"/>
                </a:solidFill>
                <a:latin typeface="MS PGothic"/>
                <a:cs typeface="MS PGothic"/>
              </a:rPr>
              <a:t>▷</a:t>
            </a:r>
            <a:r>
              <a:rPr sz="1800" dirty="0">
                <a:solidFill>
                  <a:srgbClr val="231F20"/>
                </a:solidFill>
                <a:latin typeface="MS PGothic"/>
                <a:cs typeface="MS PGothic"/>
              </a:rPr>
              <a:t>	</a:t>
            </a:r>
            <a:r>
              <a:rPr lang="pt-BR" sz="1800" dirty="0">
                <a:solidFill>
                  <a:srgbClr val="231F20"/>
                </a:solidFill>
                <a:latin typeface="Tahoma"/>
                <a:cs typeface="Tahoma"/>
              </a:rPr>
              <a:t>Paulo Henrique Azevedo Moura </a:t>
            </a:r>
            <a:r>
              <a:rPr lang="pt-BR" sz="1800" b="1" spc="-10" dirty="0">
                <a:solidFill>
                  <a:srgbClr val="DB1E2F"/>
                </a:solidFill>
                <a:latin typeface="Trebuchet MS"/>
                <a:cs typeface="Trebuchet MS"/>
              </a:rPr>
              <a:t>(</a:t>
            </a:r>
            <a:r>
              <a:rPr lang="pt-BR" sz="1800" b="1" u="heavy" spc="-10" dirty="0">
                <a:solidFill>
                  <a:srgbClr val="9454C3"/>
                </a:solidFill>
                <a:uFill>
                  <a:solidFill>
                    <a:srgbClr val="9454C3"/>
                  </a:solidFill>
                </a:uFill>
                <a:latin typeface="Trebuchet MS"/>
                <a:cs typeface="Trebuchet MS"/>
                <a:hlinkClick r:id="rId2"/>
              </a:rPr>
              <a:t>pham@cin.ufpe.br</a:t>
            </a:r>
            <a:r>
              <a:rPr lang="pt-BR" sz="1800" b="1" u="none" spc="-10" dirty="0">
                <a:solidFill>
                  <a:srgbClr val="DB1E2F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66800" y="391904"/>
            <a:ext cx="652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60" dirty="0"/>
              <a:t>Introdução</a:t>
            </a:r>
            <a:endParaRPr spc="14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119704-9968-7882-7403-D41CDEE6FCF6}"/>
              </a:ext>
            </a:extLst>
          </p:cNvPr>
          <p:cNvSpPr txBox="1"/>
          <p:nvPr/>
        </p:nvSpPr>
        <p:spPr>
          <a:xfrm>
            <a:off x="228600" y="1140589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A análise de sentimento tem se tornado uma ferramenta essencial para empresas que desejam entender melhor a opinião de seus clientes. Este trabalho propõe uma abordagem para analisar as avaliações de clientes do iPhone da Apple, utilizando um conjunto de dados fornecido pelo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Kaggle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. Através da coleta e análise dessas avaliações, buscamos determinar o sentimento geral dos consumidores e identificar tendências que possam auxiliar a Apple na melhoria contínua de seus produtos e serviços. Para realizar essa análise, utilizaremos diversas técnicas de processamento de linguagem natural (NLP). Entre elas, destacam-se o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Support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Vector Machine (SVM) combinado com Bag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Words (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BoW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), SVM com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Embedding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e o modelo BERT (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Bidirectional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Encoder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Representations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from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Transformers). Essas técnicas nos permitirão classificar as opiniões expressas nas avaliações como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Good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e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Bad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, fornecendo uma visão detalhada sobre a percepção do mercado em relação ao iPhone.</a:t>
            </a:r>
          </a:p>
        </p:txBody>
      </p:sp>
    </p:spTree>
    <p:extLst>
      <p:ext uri="{BB962C8B-B14F-4D97-AF65-F5344CB8AC3E}">
        <p14:creationId xmlns:p14="http://schemas.microsoft.com/office/powerpoint/2010/main" val="38324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66725" y="-30324"/>
            <a:ext cx="7210549" cy="99885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endParaRPr lang="pt-BR" b="1" i="0" dirty="0">
              <a:latin typeface="Calibri"/>
              <a:ea typeface="+mj-ea"/>
              <a:cs typeface="Calibri"/>
            </a:endParaRPr>
          </a:p>
          <a:p>
            <a:pPr marL="12700">
              <a:lnSpc>
                <a:spcPct val="90000"/>
              </a:lnSpc>
            </a:pPr>
            <a:r>
              <a:rPr lang="pt-BR" b="1" i="0" spc="180" dirty="0">
                <a:latin typeface="Calibri"/>
                <a:ea typeface="+mj-ea"/>
                <a:cs typeface="Calibri"/>
              </a:rPr>
              <a:t>Pré-Processamento</a:t>
            </a:r>
            <a:endParaRPr lang="pt-BR" b="1" i="0" spc="135" dirty="0">
              <a:latin typeface="Calibri"/>
              <a:ea typeface="+mj-e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862BFA-437F-8FD6-876C-289B8F8EC63E}"/>
              </a:ext>
            </a:extLst>
          </p:cNvPr>
          <p:cNvSpPr txBox="1"/>
          <p:nvPr/>
        </p:nvSpPr>
        <p:spPr>
          <a:xfrm>
            <a:off x="609600" y="1352550"/>
            <a:ext cx="7696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Os dados usados na análise foram obtidos a partir de um .csv com  classificação numérica dada ao produto, comentários dos produto, país, descrição (opinião), URLs dos produtos, modelo e etc.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Foram importadas várias bibliotecas populares de Python usadas para análise de dados, visualização e processamento de linguagem natural (PLN). Foi importada a função </a:t>
            </a:r>
            <a:r>
              <a:rPr lang="pt-BR" dirty="0" err="1"/>
              <a:t>simple_preprocess</a:t>
            </a:r>
            <a:r>
              <a:rPr lang="pt-BR" dirty="0"/>
              <a:t> da biblioteca </a:t>
            </a:r>
            <a:r>
              <a:rPr lang="pt-BR" dirty="0" err="1"/>
              <a:t>Gensim</a:t>
            </a:r>
            <a:r>
              <a:rPr lang="pt-BR" dirty="0"/>
              <a:t> para </a:t>
            </a:r>
            <a:r>
              <a:rPr lang="pt-BR" dirty="0" err="1"/>
              <a:t>pré</a:t>
            </a:r>
            <a:r>
              <a:rPr lang="pt-BR" dirty="0"/>
              <a:t>-processar texto de forma simples, incluindo a </a:t>
            </a:r>
            <a:r>
              <a:rPr lang="pt-BR" dirty="0" err="1"/>
              <a:t>tokenização</a:t>
            </a:r>
            <a:r>
              <a:rPr lang="pt-BR" dirty="0"/>
              <a:t> e a remoção de pontuação e </a:t>
            </a:r>
            <a:r>
              <a:rPr lang="pt-BR" dirty="0" err="1"/>
              <a:t>stopwords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35" y="-295415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Análise Exploratória</a:t>
            </a:r>
            <a:endParaRPr spc="16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615573"/>
            <a:ext cx="8195144" cy="63094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304165" algn="l"/>
              </a:tabLst>
            </a:pPr>
            <a:r>
              <a:rPr lang="pt-BR" sz="1200" dirty="0" err="1"/>
              <a:t>DataSet</a:t>
            </a:r>
            <a:r>
              <a:rPr lang="pt-BR" sz="1200" dirty="0"/>
              <a:t> completo com 3062 linhas e 11 colunas </a:t>
            </a:r>
          </a:p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304165" algn="l"/>
              </a:tabLst>
            </a:pPr>
            <a:endParaRPr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F0C67D-A08F-BA93-3C01-8949D927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46515"/>
            <a:ext cx="8763000" cy="3344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35" y="-295415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Análise Exploratória</a:t>
            </a:r>
            <a:endParaRPr spc="16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615573"/>
            <a:ext cx="8195144" cy="31803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304165" algn="l"/>
              </a:tabLst>
            </a:pPr>
            <a:r>
              <a:rPr lang="pt-BR" sz="1200" dirty="0"/>
              <a:t>Verificar se há valores nulos e excluir</a:t>
            </a:r>
            <a:endParaRPr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BC3058-436F-A149-E468-F3B66583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5" y="1246515"/>
            <a:ext cx="1635992" cy="35702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41B718-22AD-E785-28D6-183B82F8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17" y="1260326"/>
            <a:ext cx="1485583" cy="35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35" y="-295415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Análise Exploratória</a:t>
            </a:r>
            <a:endParaRPr spc="16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615573"/>
            <a:ext cx="8195144" cy="31803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Wingdings" panose="05000000000000000000" pitchFamily="2" charset="2"/>
              <a:buChar char="Ø"/>
              <a:tabLst>
                <a:tab pos="304165" algn="l"/>
              </a:tabLst>
            </a:pPr>
            <a:r>
              <a:rPr lang="pt-BR" sz="1200" dirty="0"/>
              <a:t>Avaliação </a:t>
            </a:r>
            <a:r>
              <a:rPr lang="pt-BR" sz="1200" dirty="0" err="1"/>
              <a:t>ratingScore</a:t>
            </a:r>
            <a:r>
              <a:rPr lang="pt-BR" sz="1200" dirty="0"/>
              <a:t> é </a:t>
            </a:r>
            <a:r>
              <a:rPr lang="pt-BR" sz="1200" dirty="0" err="1"/>
              <a:t>Good</a:t>
            </a:r>
            <a:r>
              <a:rPr lang="pt-BR" sz="1200" dirty="0"/>
              <a:t> ou </a:t>
            </a:r>
            <a:r>
              <a:rPr lang="pt-BR" sz="1200" dirty="0" err="1"/>
              <a:t>Bad</a:t>
            </a:r>
            <a:endParaRPr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8ED119-F575-4250-A247-770F2BE4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257551"/>
            <a:ext cx="6115904" cy="8859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F35368-87B5-2212-027F-E82CE6E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30227"/>
            <a:ext cx="4419600" cy="32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35" y="-295415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Análise Exploratória</a:t>
            </a:r>
            <a:endParaRPr spc="16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F62AA-C09C-EB30-B206-AB21B1D5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9550"/>
            <a:ext cx="9144000" cy="76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22169A-0AA6-98E7-93B8-B740829D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3797"/>
            <a:ext cx="9144000" cy="18871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F530132-F8B9-5D47-C9AE-7CBD34A2A16A}"/>
              </a:ext>
            </a:extLst>
          </p:cNvPr>
          <p:cNvSpPr txBox="1"/>
          <p:nvPr/>
        </p:nvSpPr>
        <p:spPr>
          <a:xfrm>
            <a:off x="304800" y="932332"/>
            <a:ext cx="7415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Tokeniza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 a sentença, dividindo-a em palavras individuais.</a:t>
            </a:r>
          </a:p>
          <a:p>
            <a:pPr algn="l">
              <a:buFont typeface="+mj-lt"/>
              <a:buAutoNum type="arabicPeriod"/>
            </a:pP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Etiqueta cada palavra com sua respectiva parte do discurso (POS - Part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Speech), como substantivo, verbo, adjetivo, etc.</a:t>
            </a:r>
          </a:p>
        </p:txBody>
      </p:sp>
    </p:spTree>
    <p:extLst>
      <p:ext uri="{BB962C8B-B14F-4D97-AF65-F5344CB8AC3E}">
        <p14:creationId xmlns:p14="http://schemas.microsoft.com/office/powerpoint/2010/main" val="317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638" y="205999"/>
            <a:ext cx="1017366" cy="857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35" y="-295415"/>
            <a:ext cx="7415274" cy="930038"/>
          </a:xfrm>
          <a:prstGeom prst="rect">
            <a:avLst/>
          </a:prstGeom>
        </p:spPr>
        <p:txBody>
          <a:bodyPr vert="horz" wrap="square" lIns="0" tIns="3724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Análise Exploratória</a:t>
            </a:r>
            <a:endParaRPr spc="16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530132-F8B9-5D47-C9AE-7CBD34A2A16A}"/>
              </a:ext>
            </a:extLst>
          </p:cNvPr>
          <p:cNvSpPr txBox="1"/>
          <p:nvPr/>
        </p:nvSpPr>
        <p:spPr>
          <a:xfrm>
            <a:off x="304800" y="932332"/>
            <a:ext cx="7415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Tokeniza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 a sentença, dividindo-a em palavras individuais.</a:t>
            </a:r>
          </a:p>
          <a:p>
            <a:pPr algn="l">
              <a:buFont typeface="+mj-lt"/>
              <a:buAutoNum type="arabicPeriod"/>
            </a:pP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Etiqueta cada palavra com sua respectiva parte do discurso (POS - Part </a:t>
            </a:r>
            <a:r>
              <a:rPr lang="pt-BR" sz="1200" spc="-10" dirty="0" err="1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lang="pt-BR" sz="1200" spc="-10" dirty="0">
                <a:solidFill>
                  <a:srgbClr val="231F20"/>
                </a:solidFill>
                <a:latin typeface="Tahoma"/>
                <a:cs typeface="Tahoma"/>
              </a:rPr>
              <a:t> Speech), como substantivo, verbo, adjetivo, 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4C0BCC-41C2-2BB9-D50C-5F79C8DB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0253"/>
            <a:ext cx="6410869" cy="33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54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d273a-1cec-4aae-a297-41480ea54f8d}" enabled="0" method="" siteId="{37cd273a-1cec-4aae-a297-41480ea54f8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</TotalTime>
  <Words>403</Words>
  <Application>Microsoft Office PowerPoint</Application>
  <PresentationFormat>Apresentação na tela (16:9)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MS PGothic</vt:lpstr>
      <vt:lpstr>Calibri</vt:lpstr>
      <vt:lpstr>Tahoma</vt:lpstr>
      <vt:lpstr>Trebuchet MS</vt:lpstr>
      <vt:lpstr>Wingdings</vt:lpstr>
      <vt:lpstr>Office Theme</vt:lpstr>
      <vt:lpstr>Apresentação do PowerPoint</vt:lpstr>
      <vt:lpstr>Aluno</vt:lpstr>
      <vt:lpstr>Introdução</vt:lpstr>
      <vt:lpstr> Pré-Processamento</vt:lpstr>
      <vt:lpstr>Análise Exploratória</vt:lpstr>
      <vt:lpstr>Análise Exploratória</vt:lpstr>
      <vt:lpstr>Análise Exploratória</vt:lpstr>
      <vt:lpstr>Análise Exploratória</vt:lpstr>
      <vt:lpstr>Análise Exploratória</vt:lpstr>
      <vt:lpstr>Resultados</vt:lpstr>
      <vt:lpstr>SVM (Support Vector Machine) + Bag Of Words</vt:lpstr>
      <vt:lpstr>SVM (Support Vector Machine) + Embeddings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2 - Conceitos, Clustering e Expectation Maximization</dc:title>
  <dc:creator>Moura, Paulo H A</dc:creator>
  <cp:lastModifiedBy>Moura, Paulo H A</cp:lastModifiedBy>
  <cp:revision>4</cp:revision>
  <dcterms:created xsi:type="dcterms:W3CDTF">2024-12-11T00:46:43Z</dcterms:created>
  <dcterms:modified xsi:type="dcterms:W3CDTF">2025-01-17T21:54:14Z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