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embeddedFontLst>
    <p:embeddedFont>
      <p:font typeface="Libre Baskerville" panose="020B0604020202020204" charset="0"/>
      <p:regular r:id="rId21"/>
      <p:bold r:id="rId22"/>
      <p: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3lRgxUQO/zlMsOmu6YsPFHKDZ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32458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23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2343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8013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2482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675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6522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3572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542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043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844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2191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1214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0617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1323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2604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2416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9023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0782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22" name="Google Shape;22;p2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9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exto e Título Vertical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0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0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3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beçalho da Seção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37" name="Google Shape;37;p2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 branco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údo com Legenda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7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m com Legenda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D2CDB0"/>
          </a:solidFill>
          <a:ln>
            <a:noFill/>
          </a:ln>
        </p:spPr>
        <p:txBody>
          <a:bodyPr spcFirstLastPara="1" wrap="square" lIns="457200" tIns="457200" rIns="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9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13" name="Google Shape;13;p19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ctrTitle"/>
          </p:nvPr>
        </p:nvSpPr>
        <p:spPr>
          <a:xfrm>
            <a:off x="4206240" y="2462010"/>
            <a:ext cx="3779520" cy="148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600"/>
              <a:buFont typeface="Libre Baskerville"/>
              <a:buNone/>
            </a:pPr>
            <a:r>
              <a:rPr lang="pt-BR" sz="9600">
                <a:latin typeface="Libre Baskerville"/>
                <a:ea typeface="Libre Baskerville"/>
                <a:cs typeface="Libre Baskerville"/>
                <a:sym typeface="Libre Baskerville"/>
              </a:rPr>
              <a:t>TESE</a:t>
            </a:r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2412016" y="4495377"/>
            <a:ext cx="732833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TECNOLOGIA EMPRESARIAL SOCIOEDUCACIONAL</a:t>
            </a:r>
            <a:endParaRPr/>
          </a:p>
        </p:txBody>
      </p:sp>
      <p:pic>
        <p:nvPicPr>
          <p:cNvPr id="103" name="Google Shape;10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3057" y="596348"/>
            <a:ext cx="2346279" cy="1321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1266" y="238539"/>
            <a:ext cx="2346279" cy="132144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0"/>
          <p:cNvSpPr txBox="1">
            <a:spLocks noGrp="1"/>
          </p:cNvSpPr>
          <p:nvPr>
            <p:ph type="title"/>
          </p:nvPr>
        </p:nvSpPr>
        <p:spPr>
          <a:xfrm>
            <a:off x="2974550" y="173875"/>
            <a:ext cx="83136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Libre Baskerville"/>
              <a:buNone/>
            </a:pPr>
            <a:r>
              <a:rPr lang="pt-BR" sz="5900">
                <a:latin typeface="Libre Baskerville"/>
                <a:ea typeface="Libre Baskerville"/>
                <a:cs typeface="Libre Baskerville"/>
                <a:sym typeface="Libre Baskerville"/>
              </a:rPr>
              <a:t>Delegação Planejada</a:t>
            </a:r>
            <a:endParaRPr sz="4700"/>
          </a:p>
        </p:txBody>
      </p:sp>
      <p:sp>
        <p:nvSpPr>
          <p:cNvPr id="200" name="Google Shape;200;p10"/>
          <p:cNvSpPr txBox="1">
            <a:spLocks noGrp="1"/>
          </p:cNvSpPr>
          <p:nvPr>
            <p:ph type="body" idx="1"/>
          </p:nvPr>
        </p:nvSpPr>
        <p:spPr>
          <a:xfrm>
            <a:off x="1229802" y="2081376"/>
            <a:ext cx="10058400" cy="1189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indent="-457200">
              <a:lnSpc>
                <a:spcPct val="70000"/>
              </a:lnSpc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pt-BR" sz="2400" dirty="0">
                <a:latin typeface="Libre Baskerville"/>
                <a:ea typeface="Libre Baskerville"/>
                <a:cs typeface="Libre Baskerville"/>
                <a:sym typeface="Libre Baskerville"/>
              </a:rPr>
              <a:t>Poderes</a:t>
            </a:r>
            <a:endParaRPr sz="2400" dirty="0"/>
          </a:p>
          <a:p>
            <a:pPr indent="-457200">
              <a:lnSpc>
                <a:spcPct val="70000"/>
              </a:lnSpc>
              <a:spcBef>
                <a:spcPts val="1400"/>
              </a:spcBef>
              <a:buSzPts val="3200"/>
              <a:buFont typeface="Arial" panose="020B0604020202020204" pitchFamily="34" charset="0"/>
              <a:buChar char="•"/>
            </a:pPr>
            <a:r>
              <a:rPr lang="pt-BR" sz="2400" dirty="0">
                <a:latin typeface="Libre Baskerville"/>
                <a:ea typeface="Libre Baskerville"/>
                <a:cs typeface="Libre Baskerville"/>
                <a:sym typeface="Libre Baskerville"/>
              </a:rPr>
              <a:t>Responsabilidades</a:t>
            </a:r>
            <a:endParaRPr sz="2400" dirty="0"/>
          </a:p>
          <a:p>
            <a:pPr lvl="0" indent="-45720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pt-BR" sz="2400" dirty="0">
                <a:latin typeface="Libre Baskerville"/>
                <a:ea typeface="Libre Baskerville"/>
                <a:cs typeface="Libre Baskerville"/>
                <a:sym typeface="Libre Baskerville"/>
              </a:rPr>
              <a:t>Autoconhecimento</a:t>
            </a:r>
            <a:endParaRPr sz="2400" dirty="0"/>
          </a:p>
          <a:p>
            <a:pPr indent="-457200">
              <a:lnSpc>
                <a:spcPct val="70000"/>
              </a:lnSpc>
              <a:spcBef>
                <a:spcPts val="1400"/>
              </a:spcBef>
              <a:buSzPts val="3200"/>
              <a:buFont typeface="Arial" panose="020B0604020202020204" pitchFamily="34" charset="0"/>
              <a:buChar char="•"/>
            </a:pPr>
            <a:r>
              <a:rPr lang="pt-BR" sz="2400" dirty="0">
                <a:latin typeface="Libre Baskerville"/>
                <a:ea typeface="Libre Baskerville"/>
                <a:cs typeface="Libre Baskerville"/>
                <a:sym typeface="Libre Baskerville"/>
              </a:rPr>
              <a:t>Conhecimento do Próximo</a:t>
            </a:r>
            <a:endParaRPr sz="2400" dirty="0"/>
          </a:p>
          <a:p>
            <a:pPr marL="91440" lvl="0" indent="-59689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500"/>
              <a:buNone/>
            </a:pPr>
            <a:endParaRPr sz="2400" dirty="0"/>
          </a:p>
        </p:txBody>
      </p:sp>
      <p:grpSp>
        <p:nvGrpSpPr>
          <p:cNvPr id="201" name="Google Shape;201;p10"/>
          <p:cNvGrpSpPr/>
          <p:nvPr/>
        </p:nvGrpSpPr>
        <p:grpSpPr>
          <a:xfrm>
            <a:off x="1527071" y="4261245"/>
            <a:ext cx="9137867" cy="2041416"/>
            <a:chOff x="4549" y="522307"/>
            <a:chExt cx="9137867" cy="2041416"/>
          </a:xfrm>
        </p:grpSpPr>
        <p:sp>
          <p:nvSpPr>
            <p:cNvPr id="202" name="Google Shape;202;p10"/>
            <p:cNvSpPr/>
            <p:nvPr/>
          </p:nvSpPr>
          <p:spPr>
            <a:xfrm>
              <a:off x="4549" y="552234"/>
              <a:ext cx="2068518" cy="10800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58A820"/>
                </a:gs>
                <a:gs pos="34000">
                  <a:srgbClr val="58A722"/>
                </a:gs>
                <a:gs pos="70000">
                  <a:srgbClr val="5AAD20"/>
                </a:gs>
                <a:gs pos="100000">
                  <a:srgbClr val="60AA2E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0"/>
            <p:cNvSpPr txBox="1"/>
            <p:nvPr/>
          </p:nvSpPr>
          <p:spPr>
            <a:xfrm>
              <a:off x="4549" y="552234"/>
              <a:ext cx="2068518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0675" tIns="170675" rIns="17067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pt-B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Aluno</a:t>
              </a:r>
              <a:endParaRPr/>
            </a:p>
          </p:txBody>
        </p:sp>
        <p:sp>
          <p:nvSpPr>
            <p:cNvPr id="204" name="Google Shape;204;p10"/>
            <p:cNvSpPr/>
            <p:nvPr/>
          </p:nvSpPr>
          <p:spPr>
            <a:xfrm>
              <a:off x="428221" y="1450671"/>
              <a:ext cx="2068518" cy="1083124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62A53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0"/>
            <p:cNvSpPr txBox="1"/>
            <p:nvPr/>
          </p:nvSpPr>
          <p:spPr>
            <a:xfrm>
              <a:off x="459945" y="1482395"/>
              <a:ext cx="2005070" cy="1019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0675" tIns="170675" rIns="170675" bIns="170675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•"/>
              </a:pPr>
              <a:r>
                <a:rPr lang="pt-BR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Tarefas Simples</a:t>
              </a:r>
              <a:endParaRPr/>
            </a:p>
          </p:txBody>
        </p:sp>
        <p:sp>
          <p:nvSpPr>
            <p:cNvPr id="206" name="Google Shape;206;p10"/>
            <p:cNvSpPr/>
            <p:nvPr/>
          </p:nvSpPr>
          <p:spPr>
            <a:xfrm rot="5825">
              <a:off x="2386647" y="657580"/>
              <a:ext cx="664790" cy="51500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2A534"/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0"/>
            <p:cNvSpPr txBox="1"/>
            <p:nvPr/>
          </p:nvSpPr>
          <p:spPr>
            <a:xfrm rot="5825">
              <a:off x="2386647" y="760449"/>
              <a:ext cx="510290" cy="309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0"/>
            <p:cNvSpPr/>
            <p:nvPr/>
          </p:nvSpPr>
          <p:spPr>
            <a:xfrm>
              <a:off x="3327387" y="557864"/>
              <a:ext cx="2068518" cy="10800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21A827"/>
                </a:gs>
                <a:gs pos="34000">
                  <a:srgbClr val="23A72B"/>
                </a:gs>
                <a:gs pos="70000">
                  <a:srgbClr val="21AD29"/>
                </a:gs>
                <a:gs pos="100000">
                  <a:srgbClr val="2FAA3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0"/>
            <p:cNvSpPr txBox="1"/>
            <p:nvPr/>
          </p:nvSpPr>
          <p:spPr>
            <a:xfrm>
              <a:off x="3327387" y="557864"/>
              <a:ext cx="2068518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0675" tIns="170675" rIns="17067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pt-B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Aluno</a:t>
              </a:r>
              <a:endParaRPr/>
            </a:p>
          </p:txBody>
        </p:sp>
        <p:sp>
          <p:nvSpPr>
            <p:cNvPr id="210" name="Google Shape;210;p10"/>
            <p:cNvSpPr/>
            <p:nvPr/>
          </p:nvSpPr>
          <p:spPr>
            <a:xfrm>
              <a:off x="3751060" y="1467563"/>
              <a:ext cx="2068518" cy="106060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35A53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0"/>
            <p:cNvSpPr txBox="1"/>
            <p:nvPr/>
          </p:nvSpPr>
          <p:spPr>
            <a:xfrm>
              <a:off x="3782124" y="1498627"/>
              <a:ext cx="2006390" cy="998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0675" tIns="170675" rIns="170675" bIns="170675" anchor="ctr" anchorCtr="0">
              <a:noAutofit/>
            </a:bodyPr>
            <a:lstStyle/>
            <a:p>
              <a:pPr marL="228600" marR="0" lvl="1" indent="-2286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•"/>
              </a:pPr>
              <a:r>
                <a:rPr lang="pt-BR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Processo</a:t>
              </a:r>
              <a:endParaRPr/>
            </a:p>
          </p:txBody>
        </p:sp>
        <p:sp>
          <p:nvSpPr>
            <p:cNvPr id="212" name="Google Shape;212;p10"/>
            <p:cNvSpPr/>
            <p:nvPr/>
          </p:nvSpPr>
          <p:spPr>
            <a:xfrm rot="-36785">
              <a:off x="5709467" y="642384"/>
              <a:ext cx="664827" cy="51500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35A66F"/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0"/>
            <p:cNvSpPr txBox="1"/>
            <p:nvPr/>
          </p:nvSpPr>
          <p:spPr>
            <a:xfrm rot="-36785">
              <a:off x="5709471" y="746211"/>
              <a:ext cx="510327" cy="309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0"/>
            <p:cNvSpPr/>
            <p:nvPr/>
          </p:nvSpPr>
          <p:spPr>
            <a:xfrm>
              <a:off x="6650226" y="522307"/>
              <a:ext cx="2068518" cy="10800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21A967"/>
                </a:gs>
                <a:gs pos="34000">
                  <a:srgbClr val="23A868"/>
                </a:gs>
                <a:gs pos="70000">
                  <a:srgbClr val="21AE69"/>
                </a:gs>
                <a:gs pos="100000">
                  <a:srgbClr val="2FAB6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0"/>
            <p:cNvSpPr txBox="1"/>
            <p:nvPr/>
          </p:nvSpPr>
          <p:spPr>
            <a:xfrm>
              <a:off x="6650226" y="522307"/>
              <a:ext cx="2068518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0675" tIns="170675" rIns="17067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pt-B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Aluno</a:t>
              </a:r>
              <a:endParaRPr/>
            </a:p>
          </p:txBody>
        </p:sp>
        <p:sp>
          <p:nvSpPr>
            <p:cNvPr id="216" name="Google Shape;216;p10"/>
            <p:cNvSpPr/>
            <p:nvPr/>
          </p:nvSpPr>
          <p:spPr>
            <a:xfrm>
              <a:off x="7073898" y="1360891"/>
              <a:ext cx="2068518" cy="1202832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35A66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0"/>
            <p:cNvSpPr txBox="1"/>
            <p:nvPr/>
          </p:nvSpPr>
          <p:spPr>
            <a:xfrm>
              <a:off x="7109128" y="1396121"/>
              <a:ext cx="1998058" cy="11323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0675" tIns="170675" rIns="170675" bIns="170675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•"/>
              </a:pPr>
              <a:r>
                <a:rPr lang="pt-BR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Tarefas Complexas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1266" y="238539"/>
            <a:ext cx="2346279" cy="132144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1"/>
          <p:cNvSpPr txBox="1">
            <a:spLocks noGrp="1"/>
          </p:cNvSpPr>
          <p:nvPr>
            <p:ph type="title"/>
          </p:nvPr>
        </p:nvSpPr>
        <p:spPr>
          <a:xfrm>
            <a:off x="3122102" y="238550"/>
            <a:ext cx="59478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Libre Baskerville"/>
              <a:buNone/>
            </a:pPr>
            <a:r>
              <a:rPr lang="pt-BR" sz="6000">
                <a:latin typeface="Libre Baskerville"/>
                <a:ea typeface="Libre Baskerville"/>
                <a:cs typeface="Libre Baskerville"/>
                <a:sym typeface="Libre Baskerville"/>
              </a:rPr>
              <a:t>Ciclo PDCA</a:t>
            </a:r>
            <a:endParaRPr/>
          </a:p>
        </p:txBody>
      </p:sp>
      <p:grpSp>
        <p:nvGrpSpPr>
          <p:cNvPr id="224" name="Google Shape;224;p11"/>
          <p:cNvGrpSpPr/>
          <p:nvPr/>
        </p:nvGrpSpPr>
        <p:grpSpPr>
          <a:xfrm>
            <a:off x="2417470" y="2021594"/>
            <a:ext cx="8141354" cy="3650627"/>
            <a:chOff x="1280751" y="148827"/>
            <a:chExt cx="8141354" cy="3650627"/>
          </a:xfrm>
        </p:grpSpPr>
        <p:sp>
          <p:nvSpPr>
            <p:cNvPr id="225" name="Google Shape;225;p11"/>
            <p:cNvSpPr/>
            <p:nvPr/>
          </p:nvSpPr>
          <p:spPr>
            <a:xfrm>
              <a:off x="5024524" y="3018788"/>
              <a:ext cx="3587678" cy="750106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6FBB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1"/>
            <p:cNvSpPr txBox="1"/>
            <p:nvPr/>
          </p:nvSpPr>
          <p:spPr>
            <a:xfrm>
              <a:off x="6133782" y="3129028"/>
              <a:ext cx="2478420" cy="5296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t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bre Baskerville"/>
                <a:buChar char="•"/>
              </a:pPr>
              <a:r>
                <a:rPr lang="pt-BR" sz="3000" b="0" i="0" u="none" strike="noStrike" cap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Executar</a:t>
              </a: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1324986" y="2545767"/>
              <a:ext cx="3587678" cy="1253687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98C6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1"/>
            <p:cNvSpPr txBox="1"/>
            <p:nvPr/>
          </p:nvSpPr>
          <p:spPr>
            <a:xfrm>
              <a:off x="1340080" y="2720734"/>
              <a:ext cx="2456296" cy="8851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t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bre Baskerville"/>
                <a:buChar char="•"/>
              </a:pPr>
              <a:r>
                <a:rPr lang="pt-BR" sz="3000" b="0" i="0" u="none" strike="noStrike" cap="none" dirty="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Verificar</a:t>
              </a:r>
              <a:endParaRPr dirty="0"/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45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bre Baskerville"/>
                <a:buChar char="•"/>
              </a:pPr>
              <a:r>
                <a:rPr lang="pt-BR" sz="3000" b="0" i="0" u="none" strike="noStrike" cap="none" dirty="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Avaliar</a:t>
              </a:r>
              <a:endParaRPr dirty="0"/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4500621" y="148827"/>
              <a:ext cx="4921484" cy="871624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5B2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1"/>
            <p:cNvSpPr txBox="1"/>
            <p:nvPr/>
          </p:nvSpPr>
          <p:spPr>
            <a:xfrm>
              <a:off x="6015360" y="241651"/>
              <a:ext cx="3406745" cy="6154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t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bre Baskerville"/>
                <a:buChar char="•"/>
              </a:pPr>
              <a:r>
                <a:rPr lang="pt-BR" sz="3000" b="0" i="0" u="none" strike="noStrike" cap="none" dirty="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Planejamento</a:t>
              </a:r>
              <a:endParaRPr dirty="0"/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1280751" y="244562"/>
              <a:ext cx="3587678" cy="798147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2E96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1"/>
            <p:cNvSpPr txBox="1"/>
            <p:nvPr/>
          </p:nvSpPr>
          <p:spPr>
            <a:xfrm>
              <a:off x="1314737" y="323594"/>
              <a:ext cx="2476308" cy="5635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t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bre Baskerville"/>
                <a:buChar char="•"/>
              </a:pPr>
              <a:r>
                <a:rPr lang="pt-BR" sz="3000" b="0" i="0" u="none" strike="noStrike" cap="none" dirty="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Agir</a:t>
              </a:r>
              <a:endParaRPr dirty="0"/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3247132" y="229295"/>
              <a:ext cx="1741839" cy="174183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1B995B"/>
                </a:gs>
                <a:gs pos="34000">
                  <a:srgbClr val="1E985A"/>
                </a:gs>
                <a:gs pos="70000">
                  <a:srgbClr val="1C9C5D"/>
                </a:gs>
                <a:gs pos="100000">
                  <a:srgbClr val="289B6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1"/>
            <p:cNvSpPr txBox="1"/>
            <p:nvPr/>
          </p:nvSpPr>
          <p:spPr>
            <a:xfrm>
              <a:off x="3588059" y="739468"/>
              <a:ext cx="1400912" cy="1231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6025" tIns="256025" rIns="256025" bIns="2560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Libre Baskerville"/>
                <a:buNone/>
              </a:pPr>
              <a:r>
                <a:rPr lang="pt-BR" sz="3600" dirty="0" err="1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Act</a:t>
              </a:r>
              <a:endParaRPr sz="3600" dirty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35" name="Google Shape;235;p11"/>
            <p:cNvSpPr/>
            <p:nvPr/>
          </p:nvSpPr>
          <p:spPr>
            <a:xfrm rot="5400000">
              <a:off x="5069427" y="229295"/>
              <a:ext cx="1741839" cy="174183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30B46D"/>
                </a:gs>
                <a:gs pos="34000">
                  <a:srgbClr val="33B36F"/>
                </a:gs>
                <a:gs pos="70000">
                  <a:srgbClr val="31B871"/>
                </a:gs>
                <a:gs pos="100000">
                  <a:srgbClr val="3FB77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1"/>
            <p:cNvSpPr txBox="1"/>
            <p:nvPr/>
          </p:nvSpPr>
          <p:spPr>
            <a:xfrm>
              <a:off x="5069427" y="739468"/>
              <a:ext cx="1231666" cy="1231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900" tIns="184900" rIns="184900" bIns="184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Libre Baskerville"/>
                <a:buNone/>
              </a:pPr>
              <a:r>
                <a:rPr lang="pt-BR" sz="26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Plan</a:t>
              </a:r>
              <a:endParaRPr sz="26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37" name="Google Shape;237;p11"/>
            <p:cNvSpPr/>
            <p:nvPr/>
          </p:nvSpPr>
          <p:spPr>
            <a:xfrm rot="10800000">
              <a:off x="5069427" y="2051589"/>
              <a:ext cx="1741839" cy="174183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5CB783"/>
                </a:gs>
                <a:gs pos="34000">
                  <a:srgbClr val="5FB785"/>
                </a:gs>
                <a:gs pos="70000">
                  <a:srgbClr val="5EBC87"/>
                </a:gs>
                <a:gs pos="100000">
                  <a:srgbClr val="6BBE8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1"/>
            <p:cNvSpPr txBox="1"/>
            <p:nvPr/>
          </p:nvSpPr>
          <p:spPr>
            <a:xfrm>
              <a:off x="5069427" y="2051589"/>
              <a:ext cx="1231666" cy="1231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900" tIns="184900" rIns="184900" bIns="184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Libre Baskerville"/>
                <a:buNone/>
              </a:pPr>
              <a:r>
                <a:rPr lang="pt-BR" sz="26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Do</a:t>
              </a:r>
              <a:endParaRPr/>
            </a:p>
          </p:txBody>
        </p:sp>
        <p:sp>
          <p:nvSpPr>
            <p:cNvPr id="239" name="Google Shape;239;p11"/>
            <p:cNvSpPr/>
            <p:nvPr/>
          </p:nvSpPr>
          <p:spPr>
            <a:xfrm rot="-5400000">
              <a:off x="3247132" y="2051589"/>
              <a:ext cx="1741839" cy="174183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86BD9B"/>
                </a:gs>
                <a:gs pos="34000">
                  <a:srgbClr val="88BE9D"/>
                </a:gs>
                <a:gs pos="70000">
                  <a:srgbClr val="89C2A0"/>
                </a:gs>
                <a:gs pos="100000">
                  <a:srgbClr val="95C8A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1"/>
            <p:cNvSpPr txBox="1"/>
            <p:nvPr/>
          </p:nvSpPr>
          <p:spPr>
            <a:xfrm>
              <a:off x="3543156" y="2051589"/>
              <a:ext cx="1445815" cy="1231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900" tIns="184900" rIns="184900" bIns="184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Libre Baskerville"/>
                <a:buNone/>
              </a:pPr>
              <a:r>
                <a:rPr lang="pt-BR" sz="2600" dirty="0" err="1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Check</a:t>
              </a:r>
              <a:endParaRPr sz="2600" dirty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4728501" y="1649317"/>
              <a:ext cx="601397" cy="52295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rgbClr val="CCE1D4"/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 rot="10800000">
              <a:off x="4728501" y="1850453"/>
              <a:ext cx="601397" cy="52295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rgbClr val="CCE1D4"/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1266" y="238539"/>
            <a:ext cx="2346279" cy="132144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2"/>
          <p:cNvSpPr txBox="1">
            <a:spLocks noGrp="1"/>
          </p:cNvSpPr>
          <p:nvPr>
            <p:ph type="body" idx="1"/>
          </p:nvPr>
        </p:nvSpPr>
        <p:spPr>
          <a:xfrm>
            <a:off x="3024125" y="2559875"/>
            <a:ext cx="6607410" cy="231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4544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pt-BR" sz="3200" dirty="0"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pt-BR" sz="4000" dirty="0">
                <a:latin typeface="Libre Baskerville"/>
                <a:ea typeface="Libre Baskerville"/>
                <a:cs typeface="Libre Baskerville"/>
                <a:sym typeface="Libre Baskerville"/>
              </a:rPr>
              <a:t>Sobrevivência </a:t>
            </a:r>
            <a:endParaRPr sz="4000" dirty="0"/>
          </a:p>
          <a:p>
            <a:pPr marL="571500" indent="-571500">
              <a:spcBef>
                <a:spcPts val="1400"/>
              </a:spcBef>
              <a:buSzPts val="4000"/>
              <a:buFont typeface="Arial" panose="020B0604020202020204" pitchFamily="34" charset="0"/>
              <a:buChar char="•"/>
            </a:pPr>
            <a:r>
              <a:rPr lang="pt-BR" sz="40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Crescimento</a:t>
            </a:r>
            <a:endParaRPr sz="4000" dirty="0"/>
          </a:p>
          <a:p>
            <a:pPr marL="408940" lvl="0" indent="-5715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4000"/>
              <a:buFont typeface="Arial" panose="020B0604020202020204" pitchFamily="34" charset="0"/>
              <a:buChar char="•"/>
            </a:pPr>
            <a:r>
              <a:rPr lang="pt-BR" sz="4000" dirty="0">
                <a:latin typeface="Libre Baskerville"/>
                <a:ea typeface="Libre Baskerville"/>
                <a:cs typeface="Libre Baskerville"/>
                <a:sym typeface="Libre Baskerville"/>
              </a:rPr>
              <a:t>Sustentabilidade</a:t>
            </a:r>
            <a:endParaRPr sz="4000" dirty="0"/>
          </a:p>
        </p:txBody>
      </p:sp>
      <p:sp>
        <p:nvSpPr>
          <p:cNvPr id="249" name="Google Shape;249;p12"/>
          <p:cNvSpPr txBox="1">
            <a:spLocks noGrp="1"/>
          </p:cNvSpPr>
          <p:nvPr>
            <p:ph type="title"/>
          </p:nvPr>
        </p:nvSpPr>
        <p:spPr>
          <a:xfrm>
            <a:off x="3024125" y="173863"/>
            <a:ext cx="76915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Libre Baskerville"/>
              <a:buNone/>
            </a:pPr>
            <a:r>
              <a:rPr lang="pt-BR" sz="5500" dirty="0">
                <a:latin typeface="Libre Baskerville"/>
                <a:ea typeface="Libre Baskerville"/>
                <a:cs typeface="Libre Baskerville"/>
                <a:sym typeface="Libre Baskerville"/>
              </a:rPr>
              <a:t>Níveis de resultados</a:t>
            </a:r>
            <a:endParaRPr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1266" y="238539"/>
            <a:ext cx="2346279" cy="132144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3"/>
          <p:cNvSpPr txBox="1">
            <a:spLocks noGrp="1"/>
          </p:cNvSpPr>
          <p:nvPr>
            <p:ph type="body" idx="1"/>
          </p:nvPr>
        </p:nvSpPr>
        <p:spPr>
          <a:xfrm>
            <a:off x="791029" y="2421789"/>
            <a:ext cx="10867571" cy="360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pt-BR" sz="2800" b="1" dirty="0">
                <a:latin typeface="Libre Baskerville"/>
                <a:ea typeface="Libre Baskerville"/>
                <a:cs typeface="Libre Baskerville"/>
                <a:sym typeface="Libre Baskerville"/>
              </a:rPr>
              <a:t>Produtividade:  </a:t>
            </a:r>
            <a:r>
              <a:rPr lang="pt-BR" sz="2800" dirty="0">
                <a:latin typeface="Libre Baskerville"/>
                <a:ea typeface="Libre Baskerville"/>
                <a:cs typeface="Libre Baskerville"/>
                <a:sym typeface="Libre Baskerville"/>
              </a:rPr>
              <a:t>Relação entre os serviços produzidos e os recursos utilizados para produção</a:t>
            </a:r>
            <a:r>
              <a:rPr lang="pt-BR" sz="28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1100" dirty="0"/>
          </a:p>
          <a:p>
            <a:pPr indent="-457200">
              <a:spcBef>
                <a:spcPts val="1400"/>
              </a:spcBef>
              <a:buSzPts val="3200"/>
              <a:buFont typeface="Arial" panose="020B0604020202020204" pitchFamily="34" charset="0"/>
              <a:buChar char="•"/>
            </a:pPr>
            <a:r>
              <a:rPr lang="pt-BR" sz="2800" b="1" dirty="0">
                <a:latin typeface="Libre Baskerville"/>
                <a:ea typeface="Libre Baskerville"/>
                <a:cs typeface="Libre Baskerville"/>
                <a:sym typeface="Libre Baskerville"/>
              </a:rPr>
              <a:t>Liquidez: </a:t>
            </a:r>
            <a:r>
              <a:rPr lang="pt-BR" sz="2800" dirty="0">
                <a:latin typeface="Libre Baskerville"/>
                <a:ea typeface="Libre Baskerville"/>
                <a:cs typeface="Libre Baskerville"/>
                <a:sym typeface="Libre Baskerville"/>
              </a:rPr>
              <a:t>Conceito econômico que considera a maior ou menor facilidade com que um bem pode ser convertido em dinheiro</a:t>
            </a:r>
            <a:r>
              <a:rPr lang="pt-BR" sz="28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</a:p>
          <a:p>
            <a:pPr marL="0" indent="0">
              <a:spcBef>
                <a:spcPts val="1400"/>
              </a:spcBef>
              <a:buSzPts val="3200"/>
              <a:buNone/>
            </a:pPr>
            <a:endParaRPr sz="1100" dirty="0"/>
          </a:p>
          <a:p>
            <a:pPr marL="34544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pt-BR" sz="2800" b="1" dirty="0">
                <a:latin typeface="Libre Baskerville"/>
                <a:ea typeface="Libre Baskerville"/>
                <a:cs typeface="Libre Baskerville"/>
                <a:sym typeface="Libre Baskerville"/>
              </a:rPr>
              <a:t>Imagem: </a:t>
            </a:r>
            <a:r>
              <a:rPr lang="pt-BR" sz="2800" dirty="0">
                <a:latin typeface="Libre Baskerville"/>
                <a:ea typeface="Libre Baskerville"/>
                <a:cs typeface="Libre Baskerville"/>
                <a:sym typeface="Libre Baskerville"/>
              </a:rPr>
              <a:t>Consequência da Produtividade e </a:t>
            </a:r>
            <a:r>
              <a:rPr lang="pt-BR" sz="28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Liquidez</a:t>
            </a:r>
            <a:r>
              <a:rPr lang="pt-BR" sz="2800" dirty="0"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 sz="2800" dirty="0"/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/>
          </p:nvPr>
        </p:nvSpPr>
        <p:spPr>
          <a:xfrm>
            <a:off x="3209510" y="381414"/>
            <a:ext cx="7169427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940"/>
              <a:buFont typeface="Libre Baskerville"/>
              <a:buNone/>
            </a:pPr>
            <a:r>
              <a:rPr lang="pt-BR" sz="5500" dirty="0">
                <a:latin typeface="Libre Baskerville"/>
                <a:ea typeface="Libre Baskerville"/>
                <a:cs typeface="Libre Baskerville"/>
                <a:sym typeface="Libre Baskerville"/>
              </a:rPr>
              <a:t>Sobrevivência </a:t>
            </a:r>
            <a:r>
              <a:rPr lang="pt-BR" sz="4410" dirty="0">
                <a:latin typeface="Libre Baskerville"/>
                <a:ea typeface="Libre Baskerville"/>
                <a:cs typeface="Libre Baskerville"/>
                <a:sym typeface="Libre Baskerville"/>
              </a:rPr>
              <a:t>(Eficiência)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1266" y="238539"/>
            <a:ext cx="2346279" cy="132144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4"/>
          <p:cNvSpPr txBox="1">
            <a:spLocks noGrp="1"/>
          </p:cNvSpPr>
          <p:nvPr>
            <p:ph type="body" idx="1"/>
          </p:nvPr>
        </p:nvSpPr>
        <p:spPr>
          <a:xfrm>
            <a:off x="1200771" y="2243137"/>
            <a:ext cx="9914904" cy="3826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 dirty="0">
                <a:latin typeface="Libre Baskerville"/>
                <a:ea typeface="Libre Baskerville"/>
                <a:cs typeface="Libre Baskerville"/>
                <a:sym typeface="Libre Baskerville"/>
              </a:rPr>
              <a:t>Mais do que agir, cumpre coordenar as ações, integrar os resultados, educar e treinar os jovens para se tornarem bons empresários.</a:t>
            </a:r>
            <a:endParaRPr dirty="0"/>
          </a:p>
          <a:p>
            <a:pPr marL="37084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A </a:t>
            </a:r>
            <a:r>
              <a:rPr lang="pt-BR" sz="2800" dirty="0">
                <a:latin typeface="Libre Baskerville"/>
                <a:ea typeface="Libre Baskerville"/>
                <a:cs typeface="Libre Baskerville"/>
                <a:sym typeface="Libre Baskerville"/>
              </a:rPr>
              <a:t>equipe como um todo, e as pessoas, em particular, apresentam pleno domínio de suas tecnologias.</a:t>
            </a:r>
            <a:endParaRPr dirty="0"/>
          </a:p>
          <a:p>
            <a:pPr marL="37084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Os </a:t>
            </a:r>
            <a:r>
              <a:rPr lang="pt-BR" sz="2800" dirty="0">
                <a:latin typeface="Libre Baskerville"/>
                <a:ea typeface="Libre Baskerville"/>
                <a:cs typeface="Libre Baskerville"/>
                <a:sym typeface="Libre Baskerville"/>
              </a:rPr>
              <a:t>membros da equipe buscam, cada vez mais, o autodesenvolvimento e o aperfeiçoamento pessoal e profissional.</a:t>
            </a:r>
            <a:endParaRPr dirty="0"/>
          </a:p>
        </p:txBody>
      </p:sp>
      <p:sp>
        <p:nvSpPr>
          <p:cNvPr id="263" name="Google Shape;263;p14"/>
          <p:cNvSpPr txBox="1">
            <a:spLocks noGrp="1"/>
          </p:cNvSpPr>
          <p:nvPr>
            <p:ph type="title"/>
          </p:nvPr>
        </p:nvSpPr>
        <p:spPr>
          <a:xfrm>
            <a:off x="3570012" y="648508"/>
            <a:ext cx="7315200" cy="10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Libre Baskerville"/>
              <a:buNone/>
            </a:pPr>
            <a:r>
              <a:rPr lang="pt-BR" sz="60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Crescimento</a:t>
            </a:r>
            <a:br>
              <a:rPr lang="pt-BR" sz="6000" dirty="0" smtClean="0"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pt-BR" sz="44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(</a:t>
            </a:r>
            <a:r>
              <a:rPr lang="pt-BR" sz="4400" dirty="0">
                <a:latin typeface="Libre Baskerville"/>
                <a:ea typeface="Libre Baskerville"/>
                <a:cs typeface="Libre Baskerville"/>
                <a:sym typeface="Libre Baskerville"/>
              </a:rPr>
              <a:t>Eficácia)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1266" y="238539"/>
            <a:ext cx="2346279" cy="132144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5"/>
          <p:cNvSpPr txBox="1">
            <a:spLocks noGrp="1"/>
          </p:cNvSpPr>
          <p:nvPr>
            <p:ph type="body" idx="1"/>
          </p:nvPr>
        </p:nvSpPr>
        <p:spPr>
          <a:xfrm>
            <a:off x="1255270" y="2749781"/>
            <a:ext cx="10389042" cy="2722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Formação </a:t>
            </a:r>
            <a:r>
              <a:rPr lang="pt-BR" sz="3200" dirty="0">
                <a:latin typeface="Libre Baskerville"/>
                <a:ea typeface="Libre Baskerville"/>
                <a:cs typeface="Libre Baskerville"/>
                <a:sym typeface="Libre Baskerville"/>
              </a:rPr>
              <a:t>de novos líderes em novas comunidades, mediante tutoria aos novos centros.</a:t>
            </a:r>
            <a:endParaRPr dirty="0"/>
          </a:p>
          <a:p>
            <a:pPr marL="34544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pt-BR" sz="3200" dirty="0">
                <a:latin typeface="Libre Baskerville"/>
                <a:ea typeface="Libre Baskerville"/>
                <a:cs typeface="Libre Baskerville"/>
                <a:sym typeface="Libre Baskerville"/>
              </a:rPr>
              <a:t>Contribuição para o desenvolvimento social, econômico, tecnológico, empresarial e cultural do entorno.</a:t>
            </a:r>
            <a:endParaRPr dirty="0"/>
          </a:p>
        </p:txBody>
      </p:sp>
      <p:sp>
        <p:nvSpPr>
          <p:cNvPr id="270" name="Google Shape;270;p15"/>
          <p:cNvSpPr txBox="1">
            <a:spLocks noGrp="1"/>
          </p:cNvSpPr>
          <p:nvPr>
            <p:ph type="title"/>
          </p:nvPr>
        </p:nvSpPr>
        <p:spPr>
          <a:xfrm>
            <a:off x="3339547" y="367127"/>
            <a:ext cx="8173941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Libre Baskerville"/>
              <a:buNone/>
            </a:pPr>
            <a:r>
              <a:rPr lang="pt-BR" sz="5500" dirty="0">
                <a:latin typeface="Libre Baskerville"/>
                <a:ea typeface="Libre Baskerville"/>
                <a:cs typeface="Libre Baskerville"/>
                <a:sym typeface="Libre Baskerville"/>
              </a:rPr>
              <a:t>Sustentabilidade </a:t>
            </a:r>
            <a:r>
              <a:rPr lang="pt-BR" sz="4400" dirty="0">
                <a:latin typeface="Libre Baskerville"/>
                <a:ea typeface="Libre Baskerville"/>
                <a:cs typeface="Libre Baskerville"/>
                <a:sym typeface="Libre Baskerville"/>
              </a:rPr>
              <a:t>(Efetividade)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1266" y="238539"/>
            <a:ext cx="2346279" cy="132144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6"/>
          <p:cNvSpPr txBox="1">
            <a:spLocks noGrp="1"/>
          </p:cNvSpPr>
          <p:nvPr>
            <p:ph type="body" idx="1"/>
          </p:nvPr>
        </p:nvSpPr>
        <p:spPr>
          <a:xfrm>
            <a:off x="1574405" y="2784568"/>
            <a:ext cx="9554155" cy="24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71500" indent="-5715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pt-BR" sz="3600" dirty="0">
                <a:latin typeface="Libre Baskerville"/>
                <a:ea typeface="Libre Baskerville"/>
                <a:cs typeface="Libre Baskerville"/>
                <a:sym typeface="Libre Baskerville"/>
              </a:rPr>
              <a:t>Jovem autônomo como indivíduo</a:t>
            </a:r>
            <a:endParaRPr dirty="0"/>
          </a:p>
          <a:p>
            <a:pPr marL="434340" lvl="0" indent="-5715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Arial" panose="020B0604020202020204" pitchFamily="34" charset="0"/>
              <a:buChar char="•"/>
            </a:pPr>
            <a:r>
              <a:rPr lang="pt-BR" sz="3600" dirty="0">
                <a:latin typeface="Libre Baskerville"/>
                <a:ea typeface="Libre Baskerville"/>
                <a:cs typeface="Libre Baskerville"/>
                <a:sym typeface="Libre Baskerville"/>
              </a:rPr>
              <a:t>Jovem solidário como cidadão</a:t>
            </a:r>
            <a:endParaRPr dirty="0"/>
          </a:p>
          <a:p>
            <a:pPr marL="434340" lvl="0" indent="-5715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Arial" panose="020B0604020202020204" pitchFamily="34" charset="0"/>
              <a:buChar char="•"/>
            </a:pPr>
            <a:r>
              <a:rPr lang="pt-BR" sz="3600" dirty="0">
                <a:latin typeface="Libre Baskerville"/>
                <a:ea typeface="Libre Baskerville"/>
                <a:cs typeface="Libre Baskerville"/>
                <a:sym typeface="Libre Baskerville"/>
              </a:rPr>
              <a:t>Jovem competente como profissional</a:t>
            </a:r>
            <a:endParaRPr dirty="0"/>
          </a:p>
        </p:txBody>
      </p:sp>
      <p:sp>
        <p:nvSpPr>
          <p:cNvPr id="277" name="Google Shape;277;p16"/>
          <p:cNvSpPr txBox="1">
            <a:spLocks noGrp="1"/>
          </p:cNvSpPr>
          <p:nvPr>
            <p:ph type="title"/>
          </p:nvPr>
        </p:nvSpPr>
        <p:spPr>
          <a:xfrm>
            <a:off x="2905939" y="699312"/>
            <a:ext cx="8209736" cy="11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Libre Baskerville"/>
              <a:buNone/>
            </a:pPr>
            <a:r>
              <a:rPr lang="pt-BR" sz="5400" dirty="0">
                <a:latin typeface="Libre Baskerville"/>
                <a:ea typeface="Libre Baskerville"/>
                <a:cs typeface="Libre Baskerville"/>
                <a:sym typeface="Libre Baskerville"/>
              </a:rPr>
              <a:t>Responsabilidade social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1266" y="238539"/>
            <a:ext cx="2346279" cy="132144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7"/>
          <p:cNvSpPr txBox="1">
            <a:spLocks noGrp="1"/>
          </p:cNvSpPr>
          <p:nvPr>
            <p:ph type="body" idx="1"/>
          </p:nvPr>
        </p:nvSpPr>
        <p:spPr>
          <a:xfrm>
            <a:off x="2494200" y="2423063"/>
            <a:ext cx="7203600" cy="3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0894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 panose="020B0604020202020204" pitchFamily="34" charset="0"/>
              <a:buChar char="•"/>
            </a:pPr>
            <a:r>
              <a:rPr lang="pt-BR" sz="4000" dirty="0">
                <a:latin typeface="Libre Baskerville"/>
                <a:ea typeface="Libre Baskerville"/>
                <a:cs typeface="Libre Baskerville"/>
                <a:sym typeface="Libre Baskerville"/>
              </a:rPr>
              <a:t>Educandos</a:t>
            </a:r>
            <a:endParaRPr dirty="0"/>
          </a:p>
          <a:p>
            <a:pPr marL="408940" lvl="0" indent="-5715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4000"/>
              <a:buFont typeface="Arial" panose="020B0604020202020204" pitchFamily="34" charset="0"/>
              <a:buChar char="•"/>
            </a:pPr>
            <a:r>
              <a:rPr lang="pt-BR" sz="4000" dirty="0">
                <a:latin typeface="Libre Baskerville"/>
                <a:ea typeface="Libre Baskerville"/>
                <a:cs typeface="Libre Baskerville"/>
                <a:sym typeface="Libre Baskerville"/>
              </a:rPr>
              <a:t>Educadores</a:t>
            </a:r>
            <a:endParaRPr dirty="0"/>
          </a:p>
          <a:p>
            <a:pPr marL="408940" lvl="0" indent="-5715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4000"/>
              <a:buFont typeface="Arial" panose="020B0604020202020204" pitchFamily="34" charset="0"/>
              <a:buChar char="•"/>
            </a:pPr>
            <a:r>
              <a:rPr lang="pt-BR" sz="4000" dirty="0">
                <a:latin typeface="Libre Baskerville"/>
                <a:ea typeface="Libre Baskerville"/>
                <a:cs typeface="Libre Baskerville"/>
                <a:sym typeface="Libre Baskerville"/>
              </a:rPr>
              <a:t>Gestor</a:t>
            </a:r>
            <a:endParaRPr dirty="0"/>
          </a:p>
          <a:p>
            <a:pPr marL="408940" lvl="0" indent="-5715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4000"/>
              <a:buFont typeface="Arial" panose="020B0604020202020204" pitchFamily="34" charset="0"/>
              <a:buChar char="•"/>
            </a:pPr>
            <a:r>
              <a:rPr lang="pt-BR" sz="4000" dirty="0">
                <a:latin typeface="Libre Baskerville"/>
                <a:ea typeface="Libre Baskerville"/>
                <a:cs typeface="Libre Baskerville"/>
                <a:sym typeface="Libre Baskerville"/>
              </a:rPr>
              <a:t>Educadores Familiares</a:t>
            </a:r>
            <a:endParaRPr dirty="0"/>
          </a:p>
          <a:p>
            <a:pPr marL="408940" lvl="0" indent="-5715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4000"/>
              <a:buFont typeface="Arial" panose="020B0604020202020204" pitchFamily="34" charset="0"/>
              <a:buChar char="•"/>
            </a:pPr>
            <a:r>
              <a:rPr lang="pt-BR" sz="4000" dirty="0">
                <a:latin typeface="Libre Baskerville"/>
                <a:ea typeface="Libre Baskerville"/>
                <a:cs typeface="Libre Baskerville"/>
                <a:sym typeface="Libre Baskerville"/>
              </a:rPr>
              <a:t>Comunidade e Parceiros</a:t>
            </a:r>
            <a:endParaRPr dirty="0"/>
          </a:p>
        </p:txBody>
      </p:sp>
      <p:sp>
        <p:nvSpPr>
          <p:cNvPr id="284" name="Google Shape;284;p17"/>
          <p:cNvSpPr txBox="1">
            <a:spLocks noGrp="1"/>
          </p:cNvSpPr>
          <p:nvPr>
            <p:ph type="title"/>
          </p:nvPr>
        </p:nvSpPr>
        <p:spPr>
          <a:xfrm>
            <a:off x="2959500" y="352063"/>
            <a:ext cx="62730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600"/>
              <a:buFont typeface="Libre Baskerville"/>
              <a:buNone/>
            </a:pPr>
            <a:r>
              <a:rPr lang="pt-BR" sz="5500" dirty="0">
                <a:latin typeface="Libre Baskerville"/>
                <a:ea typeface="Libre Baskerville"/>
                <a:cs typeface="Libre Baskerville"/>
                <a:sym typeface="Libre Baskerville"/>
              </a:rPr>
              <a:t>Código de ética</a:t>
            </a:r>
            <a:endParaRPr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1266" y="238539"/>
            <a:ext cx="2346279" cy="132144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8"/>
          <p:cNvSpPr txBox="1">
            <a:spLocks noGrp="1"/>
          </p:cNvSpPr>
          <p:nvPr>
            <p:ph type="body" idx="1"/>
          </p:nvPr>
        </p:nvSpPr>
        <p:spPr>
          <a:xfrm>
            <a:off x="298924" y="2966597"/>
            <a:ext cx="7273452" cy="937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 "/>
            </a:pPr>
            <a:r>
              <a:rPr lang="pt-BR" sz="4400" dirty="0" smtClean="0">
                <a:latin typeface="Libre Baskerville" panose="020B0604020202020204" charset="0"/>
              </a:rPr>
              <a:t>Obrigado pela atenção!</a:t>
            </a:r>
            <a:endParaRPr lang="pt-BR" sz="4400" dirty="0" smtClean="0">
              <a:latin typeface="Libre Baskerville" panose="020B0604020202020204" charset="0"/>
            </a:endParaRPr>
          </a:p>
        </p:txBody>
      </p:sp>
      <p:pic>
        <p:nvPicPr>
          <p:cNvPr id="291" name="Google Shape;29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4003" y="0"/>
            <a:ext cx="5559701" cy="3103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651" y="3545626"/>
            <a:ext cx="6375622" cy="3103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73273" y="3094383"/>
            <a:ext cx="5559701" cy="3103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5032" y="-133851"/>
            <a:ext cx="5559701" cy="3103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71030" y="2293652"/>
            <a:ext cx="4355063" cy="4355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8"/>
          <p:cNvPicPr preferRelativeResize="0"/>
          <p:nvPr/>
        </p:nvPicPr>
        <p:blipFill rotWithShape="1">
          <a:blip r:embed="rId6">
            <a:alphaModFix/>
          </a:blip>
          <a:srcRect l="4216" t="7637" r="72392" b="52103"/>
          <a:stretch/>
        </p:blipFill>
        <p:spPr>
          <a:xfrm>
            <a:off x="10508974" y="5322524"/>
            <a:ext cx="946899" cy="760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title"/>
          </p:nvPr>
        </p:nvSpPr>
        <p:spPr>
          <a:xfrm>
            <a:off x="4968239" y="262495"/>
            <a:ext cx="2255400" cy="1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Libre Baskerville"/>
              <a:buNone/>
            </a:pPr>
            <a:r>
              <a:rPr lang="pt-BR" sz="6000">
                <a:latin typeface="Libre Baskerville"/>
                <a:ea typeface="Libre Baskerville"/>
                <a:cs typeface="Libre Baskerville"/>
                <a:sym typeface="Libre Baskerville"/>
              </a:rPr>
              <a:t>TEO</a:t>
            </a:r>
            <a:endParaRPr/>
          </a:p>
        </p:txBody>
      </p:sp>
      <p:sp>
        <p:nvSpPr>
          <p:cNvPr id="109" name="Google Shape;109;p2"/>
          <p:cNvSpPr txBox="1">
            <a:spLocks noGrp="1"/>
          </p:cNvSpPr>
          <p:nvPr>
            <p:ph type="body" idx="1"/>
          </p:nvPr>
        </p:nvSpPr>
        <p:spPr>
          <a:xfrm>
            <a:off x="1314450" y="3100387"/>
            <a:ext cx="9615488" cy="2757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indent="-457200">
              <a:buSzPct val="100000"/>
              <a:buFont typeface="Arial" panose="020B0604020202020204" pitchFamily="34" charset="0"/>
              <a:buChar char="•"/>
            </a:pPr>
            <a:r>
              <a:rPr lang="pt-BR" sz="3400" dirty="0">
                <a:solidFill>
                  <a:schemeClr val="tx1"/>
                </a:solidFill>
                <a:latin typeface="Libre Baskerville" panose="020B0604020202020204" charset="0"/>
              </a:rPr>
              <a:t>Deu origem a TESE</a:t>
            </a:r>
            <a:r>
              <a:rPr lang="pt-BR" sz="3400" dirty="0" smtClean="0">
                <a:solidFill>
                  <a:schemeClr val="tx1"/>
                </a:solidFill>
                <a:latin typeface="Libre Baskerville" panose="020B0604020202020204" charset="0"/>
              </a:rPr>
              <a:t>;</a:t>
            </a:r>
            <a:endParaRPr lang="pt-BR" sz="3400" dirty="0">
              <a:solidFill>
                <a:schemeClr val="tx1"/>
              </a:solidFill>
              <a:latin typeface="Libre Baskerville" panose="020B0604020202020204" charset="0"/>
            </a:endParaRPr>
          </a:p>
          <a:p>
            <a:pPr indent="-457200">
              <a:buSzPct val="100000"/>
              <a:buFont typeface="Arial" panose="020B0604020202020204" pitchFamily="34" charset="0"/>
              <a:buChar char="•"/>
            </a:pPr>
            <a:r>
              <a:rPr lang="pt-BR" sz="3400" dirty="0">
                <a:solidFill>
                  <a:schemeClr val="tx1"/>
                </a:solidFill>
                <a:latin typeface="Libre Baskerville" panose="020B0604020202020204" charset="0"/>
              </a:rPr>
              <a:t>Conjunto de princípios, conceitos e critérios</a:t>
            </a:r>
            <a:r>
              <a:rPr lang="pt-BR" sz="3400" dirty="0" smtClean="0">
                <a:solidFill>
                  <a:schemeClr val="tx1"/>
                </a:solidFill>
                <a:latin typeface="Libre Baskerville" panose="020B0604020202020204" charset="0"/>
              </a:rPr>
              <a:t>;</a:t>
            </a:r>
            <a:endParaRPr lang="pt-BR" sz="3400" dirty="0">
              <a:solidFill>
                <a:schemeClr val="tx1"/>
              </a:solidFill>
              <a:latin typeface="Libre Baskerville" panose="020B0604020202020204" charset="0"/>
            </a:endParaRPr>
          </a:p>
          <a:p>
            <a:pPr indent="-457200">
              <a:buSzPct val="100000"/>
              <a:buFont typeface="Arial" panose="020B0604020202020204" pitchFamily="34" charset="0"/>
              <a:buChar char="•"/>
            </a:pPr>
            <a:r>
              <a:rPr lang="pt-BR" sz="3400" dirty="0">
                <a:solidFill>
                  <a:schemeClr val="tx1"/>
                </a:solidFill>
                <a:latin typeface="Libre Baskerville" panose="020B0604020202020204" charset="0"/>
              </a:rPr>
              <a:t>Foi desenvolvida pela Odebrecht</a:t>
            </a:r>
            <a:r>
              <a:rPr lang="pt-BR" dirty="0">
                <a:solidFill>
                  <a:schemeClr val="tx1"/>
                </a:solidFill>
                <a:latin typeface="Libre Baskerville" panose="020B0604020202020204" charset="0"/>
              </a:rPr>
              <a:t>.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1266" y="238539"/>
            <a:ext cx="2346279" cy="13214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/>
          <p:cNvSpPr txBox="1"/>
          <p:nvPr/>
        </p:nvSpPr>
        <p:spPr>
          <a:xfrm>
            <a:off x="2031145" y="1828801"/>
            <a:ext cx="81295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dirty="0" smtClean="0">
                <a:latin typeface="Libre Baskerville" panose="020B0604020202020204" charset="0"/>
              </a:rPr>
              <a:t>Tecnologia Empresarial Odebrecht</a:t>
            </a:r>
            <a:endParaRPr lang="pt-BR" sz="3400" dirty="0">
              <a:latin typeface="Libre Baskerville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3556647" y="286479"/>
            <a:ext cx="4903777" cy="1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0"/>
              <a:buFont typeface="Libre Baskerville"/>
              <a:buNone/>
            </a:pPr>
            <a:r>
              <a:rPr lang="pt-BR" sz="6500" dirty="0">
                <a:latin typeface="Libre Baskerville"/>
                <a:ea typeface="Libre Baskerville"/>
                <a:cs typeface="Libre Baskerville"/>
                <a:sym typeface="Libre Baskerville"/>
              </a:rPr>
              <a:t>Introdução</a:t>
            </a:r>
            <a:endParaRPr sz="4100" dirty="0"/>
          </a:p>
        </p:txBody>
      </p:sp>
      <p:sp>
        <p:nvSpPr>
          <p:cNvPr id="116" name="Google Shape;116;p3"/>
          <p:cNvSpPr txBox="1">
            <a:spLocks noGrp="1"/>
          </p:cNvSpPr>
          <p:nvPr>
            <p:ph type="body" idx="1"/>
          </p:nvPr>
        </p:nvSpPr>
        <p:spPr>
          <a:xfrm>
            <a:off x="2077941" y="2953910"/>
            <a:ext cx="7861190" cy="183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571500" indent="-571500">
              <a:spcBef>
                <a:spcPts val="0"/>
              </a:spcBef>
              <a:buSzPts val="4400"/>
              <a:buFont typeface="Arial" panose="020B0604020202020204" pitchFamily="34" charset="0"/>
              <a:buChar char="•"/>
            </a:pPr>
            <a:r>
              <a:rPr lang="pt-BR" sz="4400" dirty="0">
                <a:latin typeface="Libre Baskerville"/>
                <a:ea typeface="Libre Baskerville"/>
                <a:cs typeface="Libre Baskerville"/>
                <a:sym typeface="Libre Baskerville"/>
              </a:rPr>
              <a:t>Qual a função da TESE</a:t>
            </a:r>
            <a:r>
              <a:rPr lang="pt-BR" sz="44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?</a:t>
            </a:r>
          </a:p>
          <a:p>
            <a:pPr marL="0" indent="0">
              <a:spcBef>
                <a:spcPts val="0"/>
              </a:spcBef>
              <a:buSzPts val="4400"/>
              <a:buNone/>
            </a:pPr>
            <a:endParaRPr dirty="0"/>
          </a:p>
          <a:p>
            <a:pPr marL="571500" indent="-571500">
              <a:spcBef>
                <a:spcPts val="1400"/>
              </a:spcBef>
              <a:buSzPts val="4400"/>
              <a:buFont typeface="Arial" panose="020B0604020202020204" pitchFamily="34" charset="0"/>
              <a:buChar char="•"/>
            </a:pPr>
            <a:r>
              <a:rPr lang="pt-BR" sz="4400" dirty="0">
                <a:latin typeface="Libre Baskerville"/>
                <a:ea typeface="Libre Baskerville"/>
                <a:cs typeface="Libre Baskerville"/>
                <a:sym typeface="Libre Baskerville"/>
              </a:rPr>
              <a:t>Por que a instituição precisa dela?</a:t>
            </a:r>
            <a:endParaRPr dirty="0"/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1266" y="238539"/>
            <a:ext cx="2346279" cy="1321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2747545" y="537373"/>
            <a:ext cx="7863889" cy="1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Libre Baskerville"/>
              <a:buNone/>
            </a:pPr>
            <a:r>
              <a:rPr lang="pt-BR" sz="5400" dirty="0" smtClean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Considerações sobre</a:t>
            </a:r>
            <a:r>
              <a:rPr lang="pt-BR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3" name="Google Shape;123;p4"/>
          <p:cNvSpPr txBox="1">
            <a:spLocks noGrp="1"/>
          </p:cNvSpPr>
          <p:nvPr>
            <p:ph type="body" idx="1"/>
          </p:nvPr>
        </p:nvSpPr>
        <p:spPr>
          <a:xfrm>
            <a:off x="3287588" y="3596579"/>
            <a:ext cx="5804400" cy="25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❑"/>
            </a:pPr>
            <a:r>
              <a:rPr lang="pt-BR" sz="3200" dirty="0"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pt-BR" sz="3200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Aprender a Conhecer;</a:t>
            </a:r>
            <a:endParaRPr dirty="0">
              <a:solidFill>
                <a:schemeClr val="tx1"/>
              </a:solidFill>
            </a:endParaRPr>
          </a:p>
          <a:p>
            <a:pPr marL="91440" lvl="0" indent="-203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❑"/>
            </a:pPr>
            <a:r>
              <a:rPr lang="pt-BR" sz="3200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Aprender a Fazer;</a:t>
            </a:r>
            <a:endParaRPr dirty="0">
              <a:solidFill>
                <a:schemeClr val="tx1"/>
              </a:solidFill>
            </a:endParaRPr>
          </a:p>
          <a:p>
            <a:pPr marL="91440" lvl="0" indent="-203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❑"/>
            </a:pPr>
            <a:r>
              <a:rPr lang="pt-BR" sz="3200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Aprender a Conviver;</a:t>
            </a:r>
            <a:endParaRPr dirty="0">
              <a:solidFill>
                <a:schemeClr val="tx1"/>
              </a:solidFill>
            </a:endParaRPr>
          </a:p>
          <a:p>
            <a:pPr marL="91440" lvl="0" indent="-203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❑"/>
            </a:pPr>
            <a:r>
              <a:rPr lang="pt-BR" sz="3200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Aprender a Ser.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dirty="0"/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1266" y="238539"/>
            <a:ext cx="2346279" cy="132144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/>
          <p:nvPr/>
        </p:nvSpPr>
        <p:spPr>
          <a:xfrm>
            <a:off x="1886187" y="1970569"/>
            <a:ext cx="9586603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0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Os critérios foram agregados de acordo com os quatro parâmetros: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>
            <a:spLocks noGrp="1"/>
          </p:cNvSpPr>
          <p:nvPr>
            <p:ph type="title"/>
          </p:nvPr>
        </p:nvSpPr>
        <p:spPr>
          <a:xfrm>
            <a:off x="3165899" y="788825"/>
            <a:ext cx="79764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Libre Baskerville"/>
              <a:buNone/>
            </a:pPr>
            <a:r>
              <a:rPr lang="pt-BR" sz="5400">
                <a:latin typeface="Libre Baskerville"/>
                <a:ea typeface="Libre Baskerville"/>
                <a:cs typeface="Libre Baskerville"/>
                <a:sym typeface="Libre Baskerville"/>
              </a:rPr>
              <a:t>Em síntese, a TESE:</a:t>
            </a:r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body" idx="1"/>
          </p:nvPr>
        </p:nvSpPr>
        <p:spPr>
          <a:xfrm>
            <a:off x="3165899" y="2624507"/>
            <a:ext cx="7274160" cy="2182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71500" indent="-5715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pt-BR" sz="3600" dirty="0">
                <a:latin typeface="Libre Baskerville"/>
                <a:ea typeface="Libre Baskerville"/>
                <a:cs typeface="Libre Baskerville"/>
                <a:sym typeface="Libre Baskerville"/>
              </a:rPr>
              <a:t>É postura;</a:t>
            </a:r>
            <a:endParaRPr dirty="0"/>
          </a:p>
          <a:p>
            <a:pPr marL="571500" indent="-571500">
              <a:spcBef>
                <a:spcPts val="1400"/>
              </a:spcBef>
              <a:buSzPts val="3600"/>
              <a:buFont typeface="Arial" panose="020B0604020202020204" pitchFamily="34" charset="0"/>
              <a:buChar char="•"/>
            </a:pPr>
            <a:r>
              <a:rPr lang="pt-BR" sz="3600" dirty="0">
                <a:latin typeface="Libre Baskerville"/>
                <a:ea typeface="Libre Baskerville"/>
                <a:cs typeface="Libre Baskerville"/>
                <a:sym typeface="Libre Baskerville"/>
              </a:rPr>
              <a:t>Adequa-se a cada ambiente;</a:t>
            </a:r>
            <a:endParaRPr dirty="0"/>
          </a:p>
          <a:p>
            <a:pPr marL="571500" lvl="0" indent="-5715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Arial" panose="020B0604020202020204" pitchFamily="34" charset="0"/>
              <a:buChar char="•"/>
            </a:pPr>
            <a:r>
              <a:rPr lang="pt-BR" sz="3600" dirty="0">
                <a:latin typeface="Libre Baskerville"/>
                <a:ea typeface="Libre Baskerville"/>
                <a:cs typeface="Libre Baskerville"/>
                <a:sym typeface="Libre Baskerville"/>
              </a:rPr>
              <a:t>Educa pelo trabalho.</a:t>
            </a:r>
            <a:endParaRPr dirty="0"/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1266" y="238539"/>
            <a:ext cx="2346279" cy="1321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2969571" y="519593"/>
            <a:ext cx="7617600" cy="1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Libre Baskerville"/>
              <a:buNone/>
            </a:pPr>
            <a:r>
              <a:rPr lang="pt-BR" sz="5500" dirty="0">
                <a:latin typeface="Libre Baskerville"/>
                <a:ea typeface="Libre Baskerville"/>
                <a:cs typeface="Libre Baskerville"/>
                <a:sym typeface="Libre Baskerville"/>
              </a:rPr>
              <a:t>O negócio da escola</a:t>
            </a:r>
            <a:r>
              <a:rPr lang="pt-BR" dirty="0">
                <a:latin typeface="Libre Baskerville"/>
                <a:ea typeface="Libre Baskerville"/>
                <a:cs typeface="Libre Baskerville"/>
                <a:sym typeface="Libre Baskerville"/>
              </a:rPr>
              <a:t>:</a:t>
            </a:r>
            <a:endParaRPr dirty="0"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1110532" y="2627613"/>
            <a:ext cx="10058400" cy="2620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91440" lvl="0" indent="-2032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pt-BR" sz="3400" dirty="0">
                <a:latin typeface="Libre Baskerville"/>
                <a:ea typeface="Libre Baskerville"/>
                <a:cs typeface="Libre Baskerville"/>
                <a:sym typeface="Libre Baskerville"/>
              </a:rPr>
              <a:t>Educação de qualidade!</a:t>
            </a:r>
            <a:endParaRPr sz="3400" dirty="0"/>
          </a:p>
          <a:p>
            <a:pPr marL="9144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endParaRPr sz="3200"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544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pt-BR" sz="3200" dirty="0">
                <a:latin typeface="Libre Baskerville"/>
                <a:ea typeface="Libre Baskerville"/>
                <a:cs typeface="Libre Baskerville"/>
                <a:sym typeface="Libre Baskerville"/>
              </a:rPr>
              <a:t> Quanto às pessoas- Ciclo Virtuoso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pt-BR" sz="3200" dirty="0">
                <a:latin typeface="Libre Baskerville"/>
                <a:ea typeface="Libre Baskerville"/>
                <a:cs typeface="Libre Baskerville"/>
                <a:sym typeface="Libre Baskerville"/>
              </a:rPr>
              <a:t> Quanto aos negócios- Comunicação, Parceria e Confiança</a:t>
            </a:r>
            <a:endParaRPr dirty="0"/>
          </a:p>
        </p:txBody>
      </p:sp>
      <p:pic>
        <p:nvPicPr>
          <p:cNvPr id="139" name="Google Shape;13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291" y="392989"/>
            <a:ext cx="2346280" cy="1321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3848159" y="468931"/>
            <a:ext cx="5439218" cy="1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Libre Baskerville"/>
              <a:buNone/>
            </a:pPr>
            <a:r>
              <a:rPr lang="pt-BR" sz="5500" dirty="0">
                <a:latin typeface="Libre Baskerville"/>
                <a:ea typeface="Libre Baskerville"/>
                <a:cs typeface="Libre Baskerville"/>
                <a:sym typeface="Libre Baskerville"/>
              </a:rPr>
              <a:t>Ciclo Virtuoso</a:t>
            </a:r>
            <a:endParaRPr sz="5500" dirty="0"/>
          </a:p>
        </p:txBody>
      </p:sp>
      <p:grpSp>
        <p:nvGrpSpPr>
          <p:cNvPr id="145" name="Google Shape;145;p7"/>
          <p:cNvGrpSpPr/>
          <p:nvPr/>
        </p:nvGrpSpPr>
        <p:grpSpPr>
          <a:xfrm>
            <a:off x="2535736" y="1836531"/>
            <a:ext cx="6828603" cy="4388471"/>
            <a:chOff x="1385765" y="-75993"/>
            <a:chExt cx="6828603" cy="4388471"/>
          </a:xfrm>
        </p:grpSpPr>
        <p:sp>
          <p:nvSpPr>
            <p:cNvPr id="146" name="Google Shape;146;p7"/>
            <p:cNvSpPr/>
            <p:nvPr/>
          </p:nvSpPr>
          <p:spPr>
            <a:xfrm>
              <a:off x="4133815" y="1663402"/>
              <a:ext cx="1113803" cy="897881"/>
            </a:xfrm>
            <a:prstGeom prst="ellipse">
              <a:avLst/>
            </a:prstGeom>
            <a:gradFill>
              <a:gsLst>
                <a:gs pos="0">
                  <a:srgbClr val="1FAB63"/>
                </a:gs>
                <a:gs pos="34000">
                  <a:srgbClr val="22A964"/>
                </a:gs>
                <a:gs pos="70000">
                  <a:srgbClr val="20AF65"/>
                </a:gs>
                <a:gs pos="100000">
                  <a:srgbClr val="2EAC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 txBox="1"/>
            <p:nvPr/>
          </p:nvSpPr>
          <p:spPr>
            <a:xfrm>
              <a:off x="4159206" y="1794893"/>
              <a:ext cx="1069476" cy="6348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000" tIns="33000" rIns="33000" bIns="33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Libre Baskerville"/>
                <a:buNone/>
              </a:pPr>
              <a:r>
                <a:rPr lang="pt-BR" sz="2600" dirty="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Líder</a:t>
              </a:r>
              <a:endParaRPr dirty="0"/>
            </a:p>
          </p:txBody>
        </p:sp>
        <p:sp>
          <p:nvSpPr>
            <p:cNvPr id="148" name="Google Shape;148;p7"/>
            <p:cNvSpPr/>
            <p:nvPr/>
          </p:nvSpPr>
          <p:spPr>
            <a:xfrm rot="-5341538">
              <a:off x="4524732" y="1244206"/>
              <a:ext cx="253620" cy="37869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CCDB8"/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 txBox="1"/>
            <p:nvPr/>
          </p:nvSpPr>
          <p:spPr>
            <a:xfrm rot="-5341538">
              <a:off x="4562128" y="1357982"/>
              <a:ext cx="177534" cy="2272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3459262" y="-75993"/>
              <a:ext cx="2414425" cy="1263164"/>
            </a:xfrm>
            <a:prstGeom prst="ellipse">
              <a:avLst/>
            </a:prstGeom>
            <a:gradFill>
              <a:gsLst>
                <a:gs pos="0">
                  <a:srgbClr val="1FAB63"/>
                </a:gs>
                <a:gs pos="34000">
                  <a:srgbClr val="22A964"/>
                </a:gs>
                <a:gs pos="70000">
                  <a:srgbClr val="20AF65"/>
                </a:gs>
                <a:gs pos="100000">
                  <a:srgbClr val="2EAC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 txBox="1"/>
            <p:nvPr/>
          </p:nvSpPr>
          <p:spPr>
            <a:xfrm>
              <a:off x="3812846" y="108993"/>
              <a:ext cx="1707257" cy="893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650" tIns="26650" rIns="266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Libre Baskerville"/>
                <a:buNone/>
              </a:pPr>
              <a:r>
                <a:rPr lang="pt-BR" sz="21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Parceiros Externos</a:t>
              </a: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 rot="19494">
              <a:off x="5316720" y="1929815"/>
              <a:ext cx="288790" cy="37869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CCDB8"/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 txBox="1"/>
            <p:nvPr/>
          </p:nvSpPr>
          <p:spPr>
            <a:xfrm rot="19494">
              <a:off x="5316721" y="2005308"/>
              <a:ext cx="202153" cy="2272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5741669" y="1409360"/>
              <a:ext cx="2472699" cy="1436806"/>
            </a:xfrm>
            <a:prstGeom prst="ellipse">
              <a:avLst/>
            </a:prstGeom>
            <a:gradFill>
              <a:gsLst>
                <a:gs pos="0">
                  <a:srgbClr val="1FAB63"/>
                </a:gs>
                <a:gs pos="34000">
                  <a:srgbClr val="22A964"/>
                </a:gs>
                <a:gs pos="70000">
                  <a:srgbClr val="20AF65"/>
                </a:gs>
                <a:gs pos="100000">
                  <a:srgbClr val="2EAC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7"/>
            <p:cNvSpPr txBox="1"/>
            <p:nvPr/>
          </p:nvSpPr>
          <p:spPr>
            <a:xfrm>
              <a:off x="6103787" y="1619775"/>
              <a:ext cx="1748463" cy="10159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650" tIns="26650" rIns="266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Libre Baskerville"/>
                <a:buNone/>
              </a:pPr>
              <a:r>
                <a:rPr lang="pt-BR" sz="21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Investidor Social</a:t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 rot="5400000">
              <a:off x="4515167" y="2602496"/>
              <a:ext cx="249587" cy="37869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CCDB8"/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 txBox="1"/>
            <p:nvPr/>
          </p:nvSpPr>
          <p:spPr>
            <a:xfrm rot="5400000">
              <a:off x="4552605" y="2640797"/>
              <a:ext cx="174711" cy="2272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3488288" y="3034366"/>
              <a:ext cx="2303346" cy="1278112"/>
            </a:xfrm>
            <a:prstGeom prst="ellipse">
              <a:avLst/>
            </a:prstGeom>
            <a:gradFill>
              <a:gsLst>
                <a:gs pos="0">
                  <a:srgbClr val="1FAB63"/>
                </a:gs>
                <a:gs pos="34000">
                  <a:srgbClr val="22A964"/>
                </a:gs>
                <a:gs pos="70000">
                  <a:srgbClr val="20AF65"/>
                </a:gs>
                <a:gs pos="100000">
                  <a:srgbClr val="2EAC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7"/>
            <p:cNvSpPr txBox="1"/>
            <p:nvPr/>
          </p:nvSpPr>
          <p:spPr>
            <a:xfrm>
              <a:off x="3825605" y="3221541"/>
              <a:ext cx="1628712" cy="9037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650" tIns="26650" rIns="266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Libre Baskerville"/>
                <a:buNone/>
              </a:pPr>
              <a:r>
                <a:rPr lang="pt-BR" sz="21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Parceiros Internos</a:t>
              </a: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 rot="10779318">
              <a:off x="3636935" y="1930245"/>
              <a:ext cx="315275" cy="37869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CCDB8"/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7"/>
            <p:cNvSpPr txBox="1"/>
            <p:nvPr/>
          </p:nvSpPr>
          <p:spPr>
            <a:xfrm rot="-20682">
              <a:off x="3731516" y="2005699"/>
              <a:ext cx="220693" cy="2272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1385765" y="1435853"/>
              <a:ext cx="2102505" cy="1383812"/>
            </a:xfrm>
            <a:prstGeom prst="ellipse">
              <a:avLst/>
            </a:prstGeom>
            <a:gradFill>
              <a:gsLst>
                <a:gs pos="0">
                  <a:srgbClr val="1FAB63"/>
                </a:gs>
                <a:gs pos="34000">
                  <a:srgbClr val="22A964"/>
                </a:gs>
                <a:gs pos="70000">
                  <a:srgbClr val="20AF65"/>
                </a:gs>
                <a:gs pos="100000">
                  <a:srgbClr val="2EAC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7"/>
            <p:cNvSpPr txBox="1"/>
            <p:nvPr/>
          </p:nvSpPr>
          <p:spPr>
            <a:xfrm>
              <a:off x="1452450" y="1638508"/>
              <a:ext cx="1969134" cy="9785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650" tIns="26650" rIns="266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Libre Baskerville"/>
                <a:buNone/>
              </a:pPr>
              <a:r>
                <a:rPr lang="pt-BR" sz="2100" dirty="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Comunidade</a:t>
              </a:r>
              <a:endParaRPr dirty="0"/>
            </a:p>
          </p:txBody>
        </p:sp>
      </p:grpSp>
      <p:pic>
        <p:nvPicPr>
          <p:cNvPr id="164" name="Google Shape;16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1266" y="238539"/>
            <a:ext cx="2346279" cy="1321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1266" y="238539"/>
            <a:ext cx="2346279" cy="132144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8"/>
          <p:cNvSpPr txBox="1"/>
          <p:nvPr/>
        </p:nvSpPr>
        <p:spPr>
          <a:xfrm>
            <a:off x="2747545" y="2643188"/>
            <a:ext cx="7258050" cy="284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4544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3F3F3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pt-BR" sz="4000" dirty="0">
                <a:solidFill>
                  <a:srgbClr val="3F3F3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Pedagogia da presença</a:t>
            </a:r>
            <a:endParaRPr sz="4000" dirty="0"/>
          </a:p>
          <a:p>
            <a:pPr marL="34544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rgbClr val="3F3F3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Educação pelo trabalho</a:t>
            </a:r>
            <a:endParaRPr sz="4000" dirty="0"/>
          </a:p>
          <a:p>
            <a:pPr marL="34544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rgbClr val="3F3F3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Delegação planejada</a:t>
            </a:r>
            <a:endParaRPr sz="4000" dirty="0"/>
          </a:p>
        </p:txBody>
      </p:sp>
      <p:sp>
        <p:nvSpPr>
          <p:cNvPr id="171" name="Google Shape;171;p8"/>
          <p:cNvSpPr txBox="1"/>
          <p:nvPr/>
        </p:nvSpPr>
        <p:spPr>
          <a:xfrm>
            <a:off x="2747545" y="491113"/>
            <a:ext cx="8707200" cy="1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Libre Baskerville"/>
              <a:buNone/>
            </a:pPr>
            <a:r>
              <a:rPr lang="pt-BR" sz="5300" dirty="0">
                <a:solidFill>
                  <a:srgbClr val="3F3F3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Comunicação e parceria</a:t>
            </a:r>
            <a:r>
              <a:rPr lang="pt-BR" sz="5400" dirty="0">
                <a:solidFill>
                  <a:srgbClr val="3F3F3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1266" y="238539"/>
            <a:ext cx="2346279" cy="13214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" name="Google Shape;177;p9"/>
          <p:cNvGrpSpPr/>
          <p:nvPr/>
        </p:nvGrpSpPr>
        <p:grpSpPr>
          <a:xfrm>
            <a:off x="198139" y="2132161"/>
            <a:ext cx="6861742" cy="3814290"/>
            <a:chOff x="-78832" y="250354"/>
            <a:chExt cx="6861742" cy="3814290"/>
          </a:xfrm>
        </p:grpSpPr>
        <p:sp>
          <p:nvSpPr>
            <p:cNvPr id="178" name="Google Shape;178;p9"/>
            <p:cNvSpPr/>
            <p:nvPr/>
          </p:nvSpPr>
          <p:spPr>
            <a:xfrm>
              <a:off x="3154193" y="1384981"/>
              <a:ext cx="657059" cy="63705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20000"/>
                  </a:lnTo>
                  <a:lnTo>
                    <a:pt x="0" y="120000"/>
                  </a:lnTo>
                </a:path>
              </a:pathLst>
            </a:custGeom>
            <a:noFill/>
            <a:ln w="15875" cap="flat" cmpd="sng">
              <a:solidFill>
                <a:srgbClr val="65A63B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79" name="Google Shape;179;p9"/>
            <p:cNvSpPr/>
            <p:nvPr/>
          </p:nvSpPr>
          <p:spPr>
            <a:xfrm>
              <a:off x="3811252" y="1384981"/>
              <a:ext cx="2007390" cy="14946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06228"/>
                  </a:lnTo>
                  <a:lnTo>
                    <a:pt x="120000" y="106228"/>
                  </a:lnTo>
                  <a:lnTo>
                    <a:pt x="120000" y="120000"/>
                  </a:lnTo>
                </a:path>
              </a:pathLst>
            </a:custGeom>
            <a:noFill/>
            <a:ln w="15875" cap="flat" cmpd="sng">
              <a:solidFill>
                <a:srgbClr val="65A63B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80" name="Google Shape;180;p9"/>
            <p:cNvSpPr/>
            <p:nvPr/>
          </p:nvSpPr>
          <p:spPr>
            <a:xfrm>
              <a:off x="3414963" y="1384981"/>
              <a:ext cx="396289" cy="14946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06228"/>
                  </a:lnTo>
                  <a:lnTo>
                    <a:pt x="0" y="106228"/>
                  </a:lnTo>
                  <a:lnTo>
                    <a:pt x="0" y="120000"/>
                  </a:lnTo>
                </a:path>
              </a:pathLst>
            </a:custGeom>
            <a:noFill/>
            <a:ln w="15875" cap="flat" cmpd="sng">
              <a:solidFill>
                <a:srgbClr val="65A63B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81" name="Google Shape;181;p9"/>
            <p:cNvSpPr/>
            <p:nvPr/>
          </p:nvSpPr>
          <p:spPr>
            <a:xfrm>
              <a:off x="988877" y="1384981"/>
              <a:ext cx="2822375" cy="14946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06228"/>
                  </a:lnTo>
                  <a:lnTo>
                    <a:pt x="0" y="106228"/>
                  </a:lnTo>
                  <a:lnTo>
                    <a:pt x="0" y="120000"/>
                  </a:lnTo>
                </a:path>
              </a:pathLst>
            </a:custGeom>
            <a:noFill/>
            <a:ln w="15875" cap="flat" cmpd="sng">
              <a:solidFill>
                <a:srgbClr val="65A63B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82" name="Google Shape;182;p9"/>
            <p:cNvSpPr/>
            <p:nvPr/>
          </p:nvSpPr>
          <p:spPr>
            <a:xfrm>
              <a:off x="2432453" y="250354"/>
              <a:ext cx="2757597" cy="1134627"/>
            </a:xfrm>
            <a:prstGeom prst="rect">
              <a:avLst/>
            </a:prstGeom>
            <a:gradFill>
              <a:gsLst>
                <a:gs pos="0">
                  <a:srgbClr val="4E971C"/>
                </a:gs>
                <a:gs pos="34000">
                  <a:srgbClr val="4F9520"/>
                </a:gs>
                <a:gs pos="70000">
                  <a:srgbClr val="509B1D"/>
                </a:gs>
                <a:gs pos="100000">
                  <a:srgbClr val="57992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 txBox="1"/>
            <p:nvPr/>
          </p:nvSpPr>
          <p:spPr>
            <a:xfrm>
              <a:off x="2432453" y="250354"/>
              <a:ext cx="2757597" cy="1134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Libre Baskerville"/>
                <a:buNone/>
              </a:pPr>
              <a:r>
                <a:rPr lang="pt-BR" sz="2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Líder Diretor</a:t>
              </a: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2201" y="2879678"/>
              <a:ext cx="1973351" cy="1162237"/>
            </a:xfrm>
            <a:prstGeom prst="rect">
              <a:avLst/>
            </a:prstGeom>
            <a:gradFill>
              <a:gsLst>
                <a:gs pos="0">
                  <a:srgbClr val="59A926"/>
                </a:gs>
                <a:gs pos="34000">
                  <a:srgbClr val="5BA72A"/>
                </a:gs>
                <a:gs pos="70000">
                  <a:srgbClr val="5CAD28"/>
                </a:gs>
                <a:gs pos="100000">
                  <a:srgbClr val="63AB3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 txBox="1"/>
            <p:nvPr/>
          </p:nvSpPr>
          <p:spPr>
            <a:xfrm>
              <a:off x="-78832" y="2902407"/>
              <a:ext cx="2135416" cy="1162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Libre Baskerville"/>
                <a:buNone/>
              </a:pPr>
              <a:r>
                <a:rPr lang="pt-BR" sz="2400" dirty="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Líder Professor</a:t>
              </a:r>
              <a:endParaRPr sz="2400"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Libre Baskerville"/>
                <a:buNone/>
              </a:pPr>
              <a:r>
                <a:rPr lang="pt-BR" sz="2400" dirty="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(Matemática)</a:t>
              </a:r>
              <a:endParaRPr sz="2400" dirty="0"/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2318639" y="2879678"/>
              <a:ext cx="2192648" cy="1110039"/>
            </a:xfrm>
            <a:prstGeom prst="rect">
              <a:avLst/>
            </a:prstGeom>
            <a:gradFill>
              <a:gsLst>
                <a:gs pos="0">
                  <a:srgbClr val="59A926"/>
                </a:gs>
                <a:gs pos="34000">
                  <a:srgbClr val="5BA72A"/>
                </a:gs>
                <a:gs pos="70000">
                  <a:srgbClr val="5CAD28"/>
                </a:gs>
                <a:gs pos="100000">
                  <a:srgbClr val="63AB3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9"/>
            <p:cNvSpPr txBox="1"/>
            <p:nvPr/>
          </p:nvSpPr>
          <p:spPr>
            <a:xfrm>
              <a:off x="2318639" y="2879678"/>
              <a:ext cx="2192648" cy="11100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Libre Baskerville"/>
                <a:buNone/>
              </a:pPr>
              <a:r>
                <a:rPr lang="pt-BR" sz="24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Líder Professor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Libre Baskerville"/>
                <a:buNone/>
              </a:pPr>
              <a:r>
                <a:rPr lang="pt-BR" sz="24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(Geografia)</a:t>
              </a: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4854373" y="2879678"/>
              <a:ext cx="1928537" cy="1110039"/>
            </a:xfrm>
            <a:prstGeom prst="rect">
              <a:avLst/>
            </a:prstGeom>
            <a:gradFill>
              <a:gsLst>
                <a:gs pos="0">
                  <a:srgbClr val="59A926"/>
                </a:gs>
                <a:gs pos="34000">
                  <a:srgbClr val="5BA72A"/>
                </a:gs>
                <a:gs pos="70000">
                  <a:srgbClr val="5CAD28"/>
                </a:gs>
                <a:gs pos="100000">
                  <a:srgbClr val="63AB3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9"/>
            <p:cNvSpPr txBox="1"/>
            <p:nvPr/>
          </p:nvSpPr>
          <p:spPr>
            <a:xfrm>
              <a:off x="4854373" y="2879678"/>
              <a:ext cx="1928537" cy="11100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Libre Baskerville"/>
                <a:buNone/>
              </a:pPr>
              <a:r>
                <a:rPr lang="pt-BR" sz="24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Líder Professor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Libre Baskerville"/>
                <a:buNone/>
              </a:pPr>
              <a:r>
                <a:rPr lang="pt-BR" sz="24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(Química)</a:t>
              </a: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871067" y="1585360"/>
              <a:ext cx="2283125" cy="873350"/>
            </a:xfrm>
            <a:prstGeom prst="rect">
              <a:avLst/>
            </a:prstGeom>
            <a:gradFill>
              <a:gsLst>
                <a:gs pos="0">
                  <a:srgbClr val="4E971C"/>
                </a:gs>
                <a:gs pos="34000">
                  <a:srgbClr val="4F9520"/>
                </a:gs>
                <a:gs pos="70000">
                  <a:srgbClr val="509B1D"/>
                </a:gs>
                <a:gs pos="100000">
                  <a:srgbClr val="57992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 txBox="1"/>
            <p:nvPr/>
          </p:nvSpPr>
          <p:spPr>
            <a:xfrm>
              <a:off x="723142" y="1594952"/>
              <a:ext cx="2543896" cy="873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Libre Baskerville"/>
                <a:buNone/>
              </a:pPr>
              <a:r>
                <a:rPr lang="pt-BR" sz="2700" dirty="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Líder Gestor</a:t>
              </a:r>
              <a:endParaRPr sz="2700" dirty="0"/>
            </a:p>
          </p:txBody>
        </p:sp>
      </p:grpSp>
      <p:sp>
        <p:nvSpPr>
          <p:cNvPr id="192" name="Google Shape;192;p9"/>
          <p:cNvSpPr txBox="1">
            <a:spLocks noGrp="1"/>
          </p:cNvSpPr>
          <p:nvPr>
            <p:ph type="title"/>
          </p:nvPr>
        </p:nvSpPr>
        <p:spPr>
          <a:xfrm>
            <a:off x="3431163" y="610159"/>
            <a:ext cx="6493588" cy="987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600"/>
              <a:buFont typeface="Libre Baskerville"/>
              <a:buNone/>
            </a:pPr>
            <a:r>
              <a:rPr lang="pt-BR" sz="5500" dirty="0">
                <a:latin typeface="Libre Baskerville"/>
                <a:ea typeface="Libre Baskerville"/>
                <a:cs typeface="Libre Baskerville"/>
                <a:sym typeface="Libre Baskerville"/>
              </a:rPr>
              <a:t>Descentralização</a:t>
            </a:r>
            <a:endParaRPr sz="55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7893107" y="2476485"/>
            <a:ext cx="361473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ibre Baskerville" panose="020B0604020202020204" charset="0"/>
              </a:rPr>
              <a:t>Disciplina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pt-BR" sz="1100" dirty="0" smtClean="0">
              <a:latin typeface="Libre Baskerville" panose="020B0604020202020204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ibre Baskerville" panose="020B0604020202020204" charset="0"/>
              </a:rPr>
              <a:t>Respeito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pt-BR" sz="1100" dirty="0" smtClean="0">
              <a:latin typeface="Libre Baskerville" panose="020B0604020202020204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ibre Baskerville" panose="020B0604020202020204" charset="0"/>
              </a:rPr>
              <a:t>Confiança</a:t>
            </a:r>
            <a:endParaRPr lang="pt-BR" sz="3400" dirty="0">
              <a:latin typeface="Libre Baskerville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373</Words>
  <Application>Microsoft Office PowerPoint</Application>
  <PresentationFormat>Widescreen</PresentationFormat>
  <Paragraphs>100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Libre Baskerville</vt:lpstr>
      <vt:lpstr>Noto Sans Symbols</vt:lpstr>
      <vt:lpstr>Calibri</vt:lpstr>
      <vt:lpstr>Arial</vt:lpstr>
      <vt:lpstr>Retrospectiva</vt:lpstr>
      <vt:lpstr>TESE</vt:lpstr>
      <vt:lpstr>TEO</vt:lpstr>
      <vt:lpstr>Introdução</vt:lpstr>
      <vt:lpstr>Considerações sobre:</vt:lpstr>
      <vt:lpstr>Em síntese, a TESE:</vt:lpstr>
      <vt:lpstr>O negócio da escola:</vt:lpstr>
      <vt:lpstr>Ciclo Virtuoso</vt:lpstr>
      <vt:lpstr>Apresentação do PowerPoint</vt:lpstr>
      <vt:lpstr>Descentralização</vt:lpstr>
      <vt:lpstr>Delegação Planejada</vt:lpstr>
      <vt:lpstr>Ciclo PDCA</vt:lpstr>
      <vt:lpstr>Níveis de resultados</vt:lpstr>
      <vt:lpstr>Sobrevivência (Eficiência)</vt:lpstr>
      <vt:lpstr>Crescimento (Eficácia)</vt:lpstr>
      <vt:lpstr>Sustentabilidade (Efetividade)</vt:lpstr>
      <vt:lpstr>Responsabilidade social</vt:lpstr>
      <vt:lpstr>Código de ética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TESE</dc:title>
  <dc:creator>Michely Oliveira</dc:creator>
  <cp:lastModifiedBy>Cliente</cp:lastModifiedBy>
  <cp:revision>5</cp:revision>
  <dcterms:created xsi:type="dcterms:W3CDTF">2017-02-02T00:19:27Z</dcterms:created>
  <dcterms:modified xsi:type="dcterms:W3CDTF">2021-01-16T13:12:50Z</dcterms:modified>
</cp:coreProperties>
</file>