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387" r:id="rId3"/>
    <p:sldId id="388" r:id="rId4"/>
    <p:sldId id="390" r:id="rId5"/>
    <p:sldId id="391" r:id="rId6"/>
    <p:sldId id="392" r:id="rId7"/>
    <p:sldId id="394" r:id="rId8"/>
    <p:sldId id="395" r:id="rId9"/>
    <p:sldId id="396" r:id="rId10"/>
    <p:sldId id="432" r:id="rId11"/>
    <p:sldId id="397" r:id="rId12"/>
    <p:sldId id="399" r:id="rId13"/>
    <p:sldId id="433" r:id="rId14"/>
    <p:sldId id="402" r:id="rId15"/>
    <p:sldId id="403" r:id="rId16"/>
    <p:sldId id="404" r:id="rId17"/>
    <p:sldId id="406" r:id="rId18"/>
    <p:sldId id="408" r:id="rId19"/>
    <p:sldId id="435" r:id="rId20"/>
    <p:sldId id="436" r:id="rId21"/>
    <p:sldId id="437" r:id="rId22"/>
    <p:sldId id="414" r:id="rId23"/>
    <p:sldId id="415" r:id="rId24"/>
    <p:sldId id="417" r:id="rId25"/>
    <p:sldId id="419" r:id="rId26"/>
    <p:sldId id="421" r:id="rId27"/>
    <p:sldId id="422" r:id="rId28"/>
    <p:sldId id="423" r:id="rId29"/>
    <p:sldId id="426" r:id="rId30"/>
    <p:sldId id="427" r:id="rId31"/>
    <p:sldId id="428" r:id="rId32"/>
    <p:sldId id="429" r:id="rId33"/>
    <p:sldId id="430" r:id="rId34"/>
    <p:sldId id="43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1" autoAdjust="0"/>
    <p:restoredTop sz="95470"/>
  </p:normalViewPr>
  <p:slideViewPr>
    <p:cSldViewPr snapToGrid="0" snapToObjects="1">
      <p:cViewPr varScale="1">
        <p:scale>
          <a:sx n="78" d="100"/>
          <a:sy n="78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5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0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83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54162F5-84C3-E248-B56A-B760B2963C40}"/>
              </a:ext>
            </a:extLst>
          </p:cNvPr>
          <p:cNvSpPr txBox="1">
            <a:spLocks/>
          </p:cNvSpPr>
          <p:nvPr/>
        </p:nvSpPr>
        <p:spPr bwMode="blackWhite">
          <a:xfrm>
            <a:off x="634634" y="5369570"/>
            <a:ext cx="6555306" cy="94354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/>
              <a:t>CONTROLANDO VERSÕES COM GIT E GITHUB</a:t>
            </a:r>
          </a:p>
        </p:txBody>
      </p:sp>
    </p:spTree>
    <p:extLst>
      <p:ext uri="{BB962C8B-B14F-4D97-AF65-F5344CB8AC3E}">
        <p14:creationId xmlns:p14="http://schemas.microsoft.com/office/powerpoint/2010/main" val="34271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382286"/>
            <a:ext cx="819202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Executar 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smtClean="0">
                <a:solidFill>
                  <a:srgbClr val="FF0000"/>
                </a:solidFill>
              </a:rPr>
              <a:t>&lt;</a:t>
            </a:r>
            <a:r>
              <a:rPr lang="pt-BR" sz="2800" i="1" dirty="0" err="1" smtClean="0">
                <a:solidFill>
                  <a:srgbClr val="FF0000"/>
                </a:solidFill>
              </a:rPr>
              <a:t>nomedabranch</a:t>
            </a:r>
            <a:r>
              <a:rPr lang="pt-BR" sz="2800" i="1" dirty="0" smtClean="0">
                <a:solidFill>
                  <a:srgbClr val="FF0000"/>
                </a:solidFill>
              </a:rPr>
              <a:t>&gt;</a:t>
            </a:r>
            <a:r>
              <a:rPr lang="pt-BR" sz="2800" dirty="0" smtClean="0"/>
              <a:t>, </a:t>
            </a:r>
            <a:r>
              <a:rPr lang="pt-BR" sz="2800" dirty="0"/>
              <a:t>substituindo </a:t>
            </a:r>
            <a:r>
              <a:rPr lang="pt-BR" sz="2800" i="1" dirty="0" err="1">
                <a:solidFill>
                  <a:srgbClr val="FF0000"/>
                </a:solidFill>
              </a:rPr>
              <a:t>nomedabranch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para o nome dado ao </a:t>
            </a:r>
            <a:r>
              <a:rPr lang="pt-BR" sz="2800" dirty="0" err="1"/>
              <a:t>branch</a:t>
            </a:r>
            <a:r>
              <a:rPr lang="pt-BR" sz="2800" dirty="0"/>
              <a:t> criado</a:t>
            </a:r>
            <a:r>
              <a:rPr lang="pt-BR" sz="28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$ </a:t>
            </a:r>
            <a:r>
              <a:rPr lang="pt-BR" sz="2800" dirty="0" err="1">
                <a:solidFill>
                  <a:srgbClr val="FF0000"/>
                </a:solidFill>
              </a:rPr>
              <a:t>git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design</a:t>
            </a:r>
            <a:r>
              <a:rPr lang="pt-BR" sz="2800" dirty="0" smtClean="0">
                <a:solidFill>
                  <a:srgbClr val="FF0000"/>
                </a:solidFill>
              </a:rPr>
              <a:t> 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CRIANDO UMA BRANCH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6175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2521059"/>
            <a:ext cx="81920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/>
              <a:t>Git</a:t>
            </a:r>
            <a:r>
              <a:rPr lang="pt-BR" sz="2800" dirty="0"/>
              <a:t> guarda informações sobre a </a:t>
            </a:r>
            <a:r>
              <a:rPr lang="pt-BR" sz="2800" dirty="0" err="1"/>
              <a:t>branch</a:t>
            </a:r>
            <a:r>
              <a:rPr lang="pt-BR" sz="2800" dirty="0"/>
              <a:t> atual no </a:t>
            </a:r>
            <a:r>
              <a:rPr lang="pt-BR" sz="2800" dirty="0">
                <a:solidFill>
                  <a:srgbClr val="FF0000"/>
                </a:solidFill>
              </a:rPr>
              <a:t>HEAD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0000"/>
                </a:solidFill>
              </a:rPr>
              <a:t>HEAD</a:t>
            </a:r>
            <a:r>
              <a:rPr lang="pt-BR" sz="2800" dirty="0"/>
              <a:t> é um apontador especial que indica a </a:t>
            </a:r>
            <a:r>
              <a:rPr lang="pt-BR" sz="2800" dirty="0" err="1"/>
              <a:t>branch</a:t>
            </a:r>
            <a:r>
              <a:rPr lang="pt-BR" sz="2800" dirty="0"/>
              <a:t> que está sendo trabalhada.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CRIANDO UMA BRANCH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5563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597729"/>
            <a:ext cx="81920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algn="just"/>
            <a:r>
              <a:rPr lang="pt-BR" sz="3200" dirty="0"/>
              <a:t>Para trocar para a </a:t>
            </a:r>
            <a:r>
              <a:rPr lang="pt-BR" sz="3200" dirty="0" err="1">
                <a:solidFill>
                  <a:srgbClr val="FF0000"/>
                </a:solidFill>
              </a:rPr>
              <a:t>branch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criada, execute o comando</a:t>
            </a:r>
            <a:r>
              <a:rPr lang="pt-BR" sz="3200" i="1" dirty="0"/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git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checkout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smtClean="0">
                <a:solidFill>
                  <a:srgbClr val="FF0000"/>
                </a:solidFill>
              </a:rPr>
              <a:t>&lt;</a:t>
            </a:r>
            <a:r>
              <a:rPr lang="pt-BR" sz="3200" i="1" dirty="0" err="1" smtClean="0">
                <a:solidFill>
                  <a:srgbClr val="FF0000"/>
                </a:solidFill>
              </a:rPr>
              <a:t>nomedabranch</a:t>
            </a:r>
            <a:r>
              <a:rPr lang="pt-BR" sz="3200" i="1" dirty="0" smtClean="0">
                <a:solidFill>
                  <a:srgbClr val="FF0000"/>
                </a:solidFill>
              </a:rPr>
              <a:t>&gt;</a:t>
            </a:r>
            <a:r>
              <a:rPr lang="pt-BR" sz="3200" dirty="0" smtClean="0"/>
              <a:t>. </a:t>
            </a:r>
            <a:r>
              <a:rPr lang="pt-BR" sz="3200" dirty="0"/>
              <a:t>Ao executar o comando, o </a:t>
            </a:r>
            <a:r>
              <a:rPr lang="pt-BR" sz="3200" dirty="0">
                <a:solidFill>
                  <a:srgbClr val="FF0000"/>
                </a:solidFill>
              </a:rPr>
              <a:t>HEAD</a:t>
            </a:r>
            <a:r>
              <a:rPr lang="pt-BR" sz="3200" dirty="0"/>
              <a:t> aponta para a nova </a:t>
            </a:r>
            <a:r>
              <a:rPr lang="pt-BR" sz="3200" dirty="0" err="1">
                <a:solidFill>
                  <a:srgbClr val="FF0000"/>
                </a:solidFill>
              </a:rPr>
              <a:t>branch</a:t>
            </a:r>
            <a:r>
              <a:rPr lang="pt-BR" sz="3200" dirty="0"/>
              <a:t>.</a:t>
            </a:r>
          </a:p>
          <a:p>
            <a:pPr algn="just"/>
            <a:r>
              <a:rPr lang="pt-BR" sz="3200" dirty="0"/>
              <a:t>O comando </a:t>
            </a:r>
            <a:r>
              <a:rPr lang="pt-BR" sz="3200" i="1" dirty="0" err="1">
                <a:solidFill>
                  <a:srgbClr val="FF0000"/>
                </a:solidFill>
              </a:rPr>
              <a:t>git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branch</a:t>
            </a:r>
            <a:r>
              <a:rPr lang="pt-BR" sz="3200" i="1" dirty="0">
                <a:solidFill>
                  <a:srgbClr val="FF0000"/>
                </a:solidFill>
              </a:rPr>
              <a:t> -</a:t>
            </a:r>
            <a:r>
              <a:rPr lang="pt-BR" sz="3200" i="1" dirty="0" err="1">
                <a:solidFill>
                  <a:srgbClr val="FF0000"/>
                </a:solidFill>
              </a:rPr>
              <a:t>v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irá indicar a mudança de </a:t>
            </a:r>
            <a:r>
              <a:rPr lang="pt-BR" sz="3200" dirty="0" err="1">
                <a:solidFill>
                  <a:srgbClr val="FF0000"/>
                </a:solidFill>
              </a:rPr>
              <a:t>branch</a:t>
            </a:r>
            <a:r>
              <a:rPr lang="pt-BR" sz="3200" dirty="0"/>
              <a:t>. Ambas as </a:t>
            </a:r>
            <a:r>
              <a:rPr lang="pt-BR" sz="3200" dirty="0" err="1"/>
              <a:t>branches</a:t>
            </a:r>
            <a:r>
              <a:rPr lang="pt-BR" sz="3200" dirty="0"/>
              <a:t> apontam para o mesmo </a:t>
            </a:r>
            <a:r>
              <a:rPr lang="pt-BR" sz="3200" dirty="0" err="1"/>
              <a:t>commit</a:t>
            </a:r>
            <a:r>
              <a:rPr lang="pt-BR" sz="3200" dirty="0"/>
              <a:t>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TROCANDO DE BRANCH</a:t>
            </a:r>
          </a:p>
        </p:txBody>
      </p:sp>
    </p:spTree>
    <p:extLst>
      <p:ext uri="{BB962C8B-B14F-4D97-AF65-F5344CB8AC3E}">
        <p14:creationId xmlns:p14="http://schemas.microsoft.com/office/powerpoint/2010/main" val="170286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CRIANDO UMA BRANCH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868191"/>
            <a:ext cx="8006963" cy="42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56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2736502"/>
            <a:ext cx="8192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O comando </a:t>
            </a:r>
            <a:r>
              <a:rPr lang="pt-BR" sz="3200" i="1" dirty="0" err="1">
                <a:solidFill>
                  <a:srgbClr val="FF0000"/>
                </a:solidFill>
              </a:rPr>
              <a:t>git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checkout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pode ser utilizado para trocar a </a:t>
            </a:r>
            <a:r>
              <a:rPr lang="pt-BR" sz="3200" dirty="0" err="1">
                <a:solidFill>
                  <a:srgbClr val="FF0000"/>
                </a:solidFill>
              </a:rPr>
              <a:t>branch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atual e para descartar alterações de um arquivo que não está no </a:t>
            </a:r>
            <a:r>
              <a:rPr lang="pt-BR" sz="3200" dirty="0" err="1">
                <a:solidFill>
                  <a:srgbClr val="FF0000"/>
                </a:solidFill>
              </a:rPr>
              <a:t>stage</a:t>
            </a:r>
            <a:r>
              <a:rPr lang="pt-BR" sz="3200" dirty="0"/>
              <a:t>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CRIANDO UMA BRANCH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8698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2244060"/>
            <a:ext cx="8192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Caso </a:t>
            </a:r>
            <a:r>
              <a:rPr lang="pt-BR" sz="3200" dirty="0"/>
              <a:t>o usuário queira criar e trocar para a nova </a:t>
            </a:r>
            <a:r>
              <a:rPr lang="pt-BR" sz="3200" dirty="0" err="1">
                <a:solidFill>
                  <a:srgbClr val="FF0000"/>
                </a:solidFill>
              </a:rPr>
              <a:t>branch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simultaneamente, basta utilizar o </a:t>
            </a:r>
            <a:r>
              <a:rPr lang="pt-BR" sz="3200" dirty="0" smtClean="0"/>
              <a:t>comando:</a:t>
            </a:r>
          </a:p>
          <a:p>
            <a:pPr algn="just"/>
            <a:endParaRPr lang="pt-BR" sz="3200" dirty="0" smtClean="0"/>
          </a:p>
          <a:p>
            <a:pPr algn="ctr"/>
            <a:r>
              <a:rPr lang="pt-BR" sz="3200" i="1" dirty="0" err="1" smtClean="0">
                <a:solidFill>
                  <a:srgbClr val="FF0000"/>
                </a:solidFill>
              </a:rPr>
              <a:t>git</a:t>
            </a:r>
            <a:r>
              <a:rPr lang="pt-BR" sz="3200" i="1" dirty="0" smtClean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checkout</a:t>
            </a:r>
            <a:r>
              <a:rPr lang="pt-BR" sz="3200" i="1" dirty="0">
                <a:solidFill>
                  <a:srgbClr val="FF0000"/>
                </a:solidFill>
              </a:rPr>
              <a:t> -b </a:t>
            </a:r>
            <a:r>
              <a:rPr lang="pt-BR" sz="3200" i="1" dirty="0" err="1" smtClean="0">
                <a:solidFill>
                  <a:srgbClr val="FF0000"/>
                </a:solidFill>
              </a:rPr>
              <a:t>nomebranch</a:t>
            </a:r>
            <a:endParaRPr lang="pt-BR" sz="3200" i="1" dirty="0" smtClean="0">
              <a:solidFill>
                <a:srgbClr val="FF0000"/>
              </a:solidFill>
            </a:endParaRPr>
          </a:p>
          <a:p>
            <a:pPr algn="ctr"/>
            <a:r>
              <a:rPr lang="pt-BR" sz="3200" i="1" dirty="0" err="1" smtClean="0">
                <a:solidFill>
                  <a:srgbClr val="FF0000"/>
                </a:solidFill>
              </a:rPr>
              <a:t>git</a:t>
            </a:r>
            <a:r>
              <a:rPr lang="pt-BR" sz="3200" i="1" dirty="0" smtClean="0">
                <a:solidFill>
                  <a:srgbClr val="FF0000"/>
                </a:solidFill>
              </a:rPr>
              <a:t> </a:t>
            </a:r>
            <a:r>
              <a:rPr lang="pt-BR" sz="3200" i="1" dirty="0" err="1" smtClean="0">
                <a:solidFill>
                  <a:srgbClr val="FF0000"/>
                </a:solidFill>
              </a:rPr>
              <a:t>checkout</a:t>
            </a:r>
            <a:r>
              <a:rPr lang="pt-BR" sz="3200" i="1" dirty="0" smtClean="0">
                <a:solidFill>
                  <a:srgbClr val="FF0000"/>
                </a:solidFill>
              </a:rPr>
              <a:t> –b loja</a:t>
            </a:r>
            <a:endParaRPr lang="pt-BR" sz="3200" dirty="0"/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CRIAR E TROCAR DE BRANCH</a:t>
            </a:r>
          </a:p>
        </p:txBody>
      </p:sp>
    </p:spTree>
    <p:extLst>
      <p:ext uri="{BB962C8B-B14F-4D97-AF65-F5344CB8AC3E}">
        <p14:creationId xmlns:p14="http://schemas.microsoft.com/office/powerpoint/2010/main" val="419914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813173"/>
            <a:ext cx="81920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err="1" smtClean="0">
                <a:solidFill>
                  <a:srgbClr val="FF0000"/>
                </a:solidFill>
              </a:rPr>
              <a:t>Branchs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/>
              <a:t>são deletadas utilizando o </a:t>
            </a:r>
            <a:r>
              <a:rPr lang="pt-BR" sz="3200" dirty="0" smtClean="0"/>
              <a:t>comando: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algn="ctr"/>
            <a:r>
              <a:rPr lang="pt-BR" sz="3200" i="1" dirty="0" err="1" smtClean="0">
                <a:solidFill>
                  <a:srgbClr val="FF0000"/>
                </a:solidFill>
              </a:rPr>
              <a:t>git</a:t>
            </a:r>
            <a:r>
              <a:rPr lang="pt-BR" sz="3200" i="1" dirty="0" smtClean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branch</a:t>
            </a:r>
            <a:r>
              <a:rPr lang="pt-BR" sz="3200" i="1" dirty="0">
                <a:solidFill>
                  <a:srgbClr val="FF0000"/>
                </a:solidFill>
              </a:rPr>
              <a:t> -d </a:t>
            </a:r>
            <a:r>
              <a:rPr lang="pt-BR" sz="3200" i="1" dirty="0" err="1" smtClean="0">
                <a:solidFill>
                  <a:srgbClr val="FF0000"/>
                </a:solidFill>
              </a:rPr>
              <a:t>nomebranch</a:t>
            </a:r>
            <a:endParaRPr lang="pt-BR" sz="3200" dirty="0"/>
          </a:p>
          <a:p>
            <a:pPr algn="ctr"/>
            <a:r>
              <a:rPr lang="pt-BR" sz="3200" i="1" dirty="0" err="1">
                <a:solidFill>
                  <a:srgbClr val="FF0000"/>
                </a:solidFill>
              </a:rPr>
              <a:t>git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checkout</a:t>
            </a:r>
            <a:r>
              <a:rPr lang="pt-BR" sz="3200" i="1" dirty="0">
                <a:solidFill>
                  <a:srgbClr val="FF0000"/>
                </a:solidFill>
              </a:rPr>
              <a:t> –b loja</a:t>
            </a:r>
            <a:endParaRPr lang="pt-BR" sz="3200" dirty="0"/>
          </a:p>
          <a:p>
            <a:pPr algn="ctr"/>
            <a:endParaRPr lang="pt-BR" sz="3200" dirty="0"/>
          </a:p>
          <a:p>
            <a:pPr algn="just"/>
            <a:r>
              <a:rPr lang="pt-BR" sz="3200" dirty="0"/>
              <a:t>É necessário mudar de </a:t>
            </a:r>
            <a:r>
              <a:rPr lang="pt-BR" sz="3200" dirty="0" err="1">
                <a:solidFill>
                  <a:srgbClr val="FF0000"/>
                </a:solidFill>
              </a:rPr>
              <a:t>branch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primeiramente,  pois não é possível remover uma </a:t>
            </a:r>
            <a:r>
              <a:rPr lang="pt-BR" sz="3200" dirty="0" err="1">
                <a:solidFill>
                  <a:srgbClr val="FF0000"/>
                </a:solidFill>
              </a:rPr>
              <a:t>branch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enquanto estiver nela.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DELETANDO UMA BRANCH</a:t>
            </a:r>
          </a:p>
        </p:txBody>
      </p:sp>
    </p:spTree>
    <p:extLst>
      <p:ext uri="{BB962C8B-B14F-4D97-AF65-F5344CB8AC3E}">
        <p14:creationId xmlns:p14="http://schemas.microsoft.com/office/powerpoint/2010/main" val="3746464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2305615"/>
            <a:ext cx="8192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err="1">
                <a:solidFill>
                  <a:srgbClr val="FF0000"/>
                </a:solidFill>
              </a:rPr>
              <a:t>Branchs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que possuem </a:t>
            </a:r>
            <a:r>
              <a:rPr lang="pt-BR" sz="3200" dirty="0" err="1">
                <a:solidFill>
                  <a:srgbClr val="FF0000"/>
                </a:solidFill>
              </a:rPr>
              <a:t>commits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ainda não aplicados em outras </a:t>
            </a:r>
            <a:r>
              <a:rPr lang="pt-BR" sz="3200" dirty="0" err="1">
                <a:solidFill>
                  <a:srgbClr val="FF0000"/>
                </a:solidFill>
              </a:rPr>
              <a:t>branchs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não são </a:t>
            </a:r>
            <a:r>
              <a:rPr lang="pt-BR" sz="3200" dirty="0" smtClean="0"/>
              <a:t>passíveis </a:t>
            </a:r>
            <a:r>
              <a:rPr lang="pt-BR" sz="3200" dirty="0"/>
              <a:t>de serem deletadas. </a:t>
            </a:r>
          </a:p>
          <a:p>
            <a:pPr algn="just"/>
            <a:r>
              <a:rPr lang="pt-BR" sz="3200" dirty="0"/>
              <a:t>O comando </a:t>
            </a:r>
            <a:r>
              <a:rPr lang="pt-BR" sz="3200" i="1" dirty="0" err="1">
                <a:solidFill>
                  <a:srgbClr val="FF0000"/>
                </a:solidFill>
              </a:rPr>
              <a:t>git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branch</a:t>
            </a:r>
            <a:r>
              <a:rPr lang="pt-BR" sz="3200" i="1" dirty="0">
                <a:solidFill>
                  <a:srgbClr val="FF0000"/>
                </a:solidFill>
              </a:rPr>
              <a:t> -</a:t>
            </a:r>
            <a:r>
              <a:rPr lang="pt-BR" sz="3200" i="1" dirty="0" err="1">
                <a:solidFill>
                  <a:srgbClr val="FF0000"/>
                </a:solidFill>
              </a:rPr>
              <a:t>D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nomebranch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é usado para forçar a remoção da </a:t>
            </a:r>
            <a:r>
              <a:rPr lang="pt-BR" sz="3200" dirty="0" err="1"/>
              <a:t>branch</a:t>
            </a:r>
            <a:r>
              <a:rPr lang="pt-BR" sz="3200" dirty="0"/>
              <a:t>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DELETANDO UMA BRANCH</a:t>
            </a:r>
          </a:p>
        </p:txBody>
      </p:sp>
    </p:spTree>
    <p:extLst>
      <p:ext uri="{BB962C8B-B14F-4D97-AF65-F5344CB8AC3E}">
        <p14:creationId xmlns:p14="http://schemas.microsoft.com/office/powerpoint/2010/main" val="293422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69549" y="1956989"/>
            <a:ext cx="8192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Após </a:t>
            </a:r>
            <a:r>
              <a:rPr lang="pt-BR" sz="3200" dirty="0"/>
              <a:t>alterações realizadas em uma nova </a:t>
            </a:r>
            <a:r>
              <a:rPr lang="pt-BR" sz="3200" dirty="0" err="1">
                <a:solidFill>
                  <a:srgbClr val="FF0000"/>
                </a:solidFill>
              </a:rPr>
              <a:t>branch</a:t>
            </a:r>
            <a:r>
              <a:rPr lang="pt-BR" sz="3200" dirty="0"/>
              <a:t>, utiliza-se o comando </a:t>
            </a:r>
            <a:r>
              <a:rPr lang="pt-BR" sz="3200" i="1" dirty="0" err="1">
                <a:solidFill>
                  <a:srgbClr val="FF0000"/>
                </a:solidFill>
              </a:rPr>
              <a:t>git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commit</a:t>
            </a:r>
            <a:r>
              <a:rPr lang="pt-BR" sz="3200" i="1" dirty="0">
                <a:solidFill>
                  <a:srgbClr val="FF0000"/>
                </a:solidFill>
              </a:rPr>
              <a:t> -</a:t>
            </a:r>
            <a:r>
              <a:rPr lang="pt-BR" sz="3200" i="1" dirty="0" err="1">
                <a:solidFill>
                  <a:srgbClr val="FF0000"/>
                </a:solidFill>
              </a:rPr>
              <a:t>am</a:t>
            </a:r>
            <a:r>
              <a:rPr lang="pt-BR" sz="3200" i="1" dirty="0">
                <a:solidFill>
                  <a:srgbClr val="FF0000"/>
                </a:solidFill>
              </a:rPr>
              <a:t> “Mensagem do </a:t>
            </a:r>
            <a:r>
              <a:rPr lang="pt-BR" sz="3200" i="1" dirty="0" err="1">
                <a:solidFill>
                  <a:srgbClr val="FF0000"/>
                </a:solidFill>
              </a:rPr>
              <a:t>commit</a:t>
            </a:r>
            <a:r>
              <a:rPr lang="pt-BR" sz="3200" i="1" dirty="0">
                <a:solidFill>
                  <a:srgbClr val="FF0000"/>
                </a:solidFill>
              </a:rPr>
              <a:t>”</a:t>
            </a:r>
            <a:r>
              <a:rPr lang="pt-BR" sz="3200" dirty="0"/>
              <a:t> para adicionar as mudanças na área de </a:t>
            </a:r>
            <a:r>
              <a:rPr lang="pt-BR" sz="3200" dirty="0" err="1"/>
              <a:t>stage</a:t>
            </a:r>
            <a:r>
              <a:rPr lang="pt-BR" sz="3200" dirty="0"/>
              <a:t>.</a:t>
            </a:r>
          </a:p>
          <a:p>
            <a:pPr algn="just"/>
            <a:r>
              <a:rPr lang="pt-BR" sz="3200" dirty="0"/>
              <a:t>O </a:t>
            </a:r>
            <a:r>
              <a:rPr lang="pt-BR" sz="3200" dirty="0" err="1">
                <a:solidFill>
                  <a:srgbClr val="FF0000"/>
                </a:solidFill>
              </a:rPr>
              <a:t>commit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é apontado pela nova </a:t>
            </a:r>
            <a:r>
              <a:rPr lang="pt-BR" sz="3200" dirty="0" err="1">
                <a:solidFill>
                  <a:srgbClr val="FF0000"/>
                </a:solidFill>
              </a:rPr>
              <a:t>branch</a:t>
            </a:r>
            <a:r>
              <a:rPr lang="pt-BR" sz="3200" dirty="0"/>
              <a:t>, como também o </a:t>
            </a:r>
            <a:r>
              <a:rPr lang="pt-BR" sz="3200" dirty="0">
                <a:solidFill>
                  <a:srgbClr val="FF0000"/>
                </a:solidFill>
              </a:rPr>
              <a:t>HEAD</a:t>
            </a:r>
            <a:r>
              <a:rPr lang="pt-BR" sz="3200" dirty="0"/>
              <a:t> aponta para esse </a:t>
            </a:r>
            <a:r>
              <a:rPr lang="pt-BR" sz="3200" dirty="0" err="1">
                <a:solidFill>
                  <a:srgbClr val="FF0000"/>
                </a:solidFill>
              </a:rPr>
              <a:t>commit</a:t>
            </a:r>
            <a:r>
              <a:rPr lang="pt-BR" sz="3200" dirty="0"/>
              <a:t>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COMMITANDO </a:t>
            </a:r>
            <a:r>
              <a:rPr lang="pt-BR" sz="2400" b="1" dirty="0" smtClean="0"/>
              <a:t>EM </a:t>
            </a:r>
            <a:r>
              <a:rPr lang="pt-BR" sz="2400" b="1" dirty="0"/>
              <a:t>UMA NOVA BRANCH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53369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69549" y="1502074"/>
            <a:ext cx="8192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/>
              <a:t>Commitando</a:t>
            </a:r>
            <a:r>
              <a:rPr lang="pt-BR" sz="3200" dirty="0" smtClean="0"/>
              <a:t> na </a:t>
            </a:r>
            <a:r>
              <a:rPr lang="pt-BR" sz="3200" dirty="0" err="1" smtClean="0">
                <a:solidFill>
                  <a:srgbClr val="FF0000"/>
                </a:solidFill>
              </a:rPr>
              <a:t>branch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smtClean="0"/>
              <a:t>design</a:t>
            </a:r>
            <a:endParaRPr lang="pt-BR" sz="3200" dirty="0"/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COMMITANDO </a:t>
            </a:r>
            <a:r>
              <a:rPr lang="pt-BR" sz="2400" b="1" dirty="0" smtClean="0"/>
              <a:t>EM </a:t>
            </a:r>
            <a:r>
              <a:rPr lang="pt-BR" sz="2400" b="1" dirty="0"/>
              <a:t>UMA NOVA BRANCH</a:t>
            </a:r>
            <a:endParaRPr lang="pt-BR" sz="2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81" y="2451395"/>
            <a:ext cx="7545215" cy="369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74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FD4F77-028A-7A47-BC41-2C419FC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2728912"/>
            <a:ext cx="7524003" cy="1400175"/>
          </a:xfrm>
        </p:spPr>
        <p:txBody>
          <a:bodyPr/>
          <a:lstStyle/>
          <a:p>
            <a:r>
              <a:rPr lang="pt-BR" dirty="0"/>
              <a:t>CAPÍTULO 6 - ORGANIZANDO O TRABALHO COM BRANCHES</a:t>
            </a:r>
            <a:endParaRPr lang="x-none" dirty="0"/>
          </a:p>
        </p:txBody>
      </p:sp>
      <p:pic>
        <p:nvPicPr>
          <p:cNvPr id="1026" name="Picture 2" descr="Git na prática — Parte 1 (Subindo projeto para o github).">
            <a:extLst>
              <a:ext uri="{FF2B5EF4-FFF2-40B4-BE49-F238E27FC236}">
                <a16:creationId xmlns:a16="http://schemas.microsoft.com/office/drawing/2014/main" xmlns="" id="{C41C7762-29AF-DE4A-8B75-0AA40134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4" y="4727513"/>
            <a:ext cx="1634577" cy="16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80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136064"/>
            <a:ext cx="81920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algn="just"/>
            <a:r>
              <a:rPr lang="pt-BR" sz="3200" dirty="0"/>
              <a:t>Utilizar o comando </a:t>
            </a:r>
            <a:r>
              <a:rPr lang="pt-BR" sz="3200" i="1" dirty="0" err="1">
                <a:solidFill>
                  <a:srgbClr val="FF0000"/>
                </a:solidFill>
              </a:rPr>
              <a:t>git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checkout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master</a:t>
            </a:r>
            <a:r>
              <a:rPr lang="pt-BR" sz="3200" dirty="0"/>
              <a:t>, </a:t>
            </a:r>
            <a:r>
              <a:rPr lang="pt-BR" sz="3200" dirty="0" smtClean="0"/>
              <a:t>retorna-se </a:t>
            </a:r>
            <a:r>
              <a:rPr lang="pt-BR" sz="3200" dirty="0"/>
              <a:t>para a </a:t>
            </a:r>
            <a:r>
              <a:rPr lang="pt-BR" sz="3200" dirty="0" err="1">
                <a:solidFill>
                  <a:srgbClr val="FF0000"/>
                </a:solidFill>
              </a:rPr>
              <a:t>branch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master</a:t>
            </a:r>
            <a:r>
              <a:rPr lang="pt-BR" sz="3200" dirty="0"/>
              <a:t>.</a:t>
            </a:r>
          </a:p>
          <a:p>
            <a:pPr algn="just"/>
            <a:r>
              <a:rPr lang="pt-BR" sz="3200" dirty="0"/>
              <a:t>Após efetuar e </a:t>
            </a:r>
            <a:r>
              <a:rPr lang="pt-BR" sz="3200" dirty="0" err="1"/>
              <a:t>commitar</a:t>
            </a:r>
            <a:r>
              <a:rPr lang="pt-BR" sz="3200" dirty="0"/>
              <a:t> a mudança, a </a:t>
            </a:r>
            <a:r>
              <a:rPr lang="pt-BR" sz="3200" dirty="0" err="1">
                <a:solidFill>
                  <a:srgbClr val="FF0000"/>
                </a:solidFill>
              </a:rPr>
              <a:t>branch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master</a:t>
            </a:r>
            <a:r>
              <a:rPr lang="pt-BR" sz="3200" dirty="0"/>
              <a:t> aponta para o </a:t>
            </a:r>
            <a:r>
              <a:rPr lang="pt-BR" sz="3200" dirty="0" err="1">
                <a:solidFill>
                  <a:srgbClr val="FF0000"/>
                </a:solidFill>
              </a:rPr>
              <a:t>commit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que foi realizado a mudança.</a:t>
            </a:r>
          </a:p>
          <a:p>
            <a:pPr algn="just"/>
            <a:r>
              <a:rPr lang="pt-BR" sz="3200" dirty="0"/>
              <a:t>A </a:t>
            </a:r>
            <a:r>
              <a:rPr lang="pt-BR" sz="3200" dirty="0" err="1">
                <a:solidFill>
                  <a:srgbClr val="FF0000"/>
                </a:solidFill>
              </a:rPr>
              <a:t>branch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anterior aponta para o </a:t>
            </a:r>
            <a:r>
              <a:rPr lang="pt-BR" sz="3200" dirty="0" err="1">
                <a:solidFill>
                  <a:srgbClr val="FF0000"/>
                </a:solidFill>
              </a:rPr>
              <a:t>commit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que estava anteriormente.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-61784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VOLTAR E FAZER ALTERAÇÕES NO MASTER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07165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136064"/>
            <a:ext cx="8192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Após </a:t>
            </a:r>
            <a:r>
              <a:rPr lang="pt-BR" sz="3200" dirty="0"/>
              <a:t>efetuar e </a:t>
            </a:r>
            <a:r>
              <a:rPr lang="pt-BR" sz="3200" dirty="0" err="1"/>
              <a:t>commitar</a:t>
            </a:r>
            <a:r>
              <a:rPr lang="pt-BR" sz="3200" dirty="0"/>
              <a:t> a mudança, a </a:t>
            </a:r>
            <a:r>
              <a:rPr lang="pt-BR" sz="3200" dirty="0" err="1">
                <a:solidFill>
                  <a:srgbClr val="FF0000"/>
                </a:solidFill>
              </a:rPr>
              <a:t>branch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master</a:t>
            </a:r>
            <a:r>
              <a:rPr lang="pt-BR" sz="3200" dirty="0"/>
              <a:t> aponta para o </a:t>
            </a:r>
            <a:r>
              <a:rPr lang="pt-BR" sz="3200" dirty="0" err="1">
                <a:solidFill>
                  <a:srgbClr val="FF0000"/>
                </a:solidFill>
              </a:rPr>
              <a:t>commit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que foi realizado a mudança</a:t>
            </a:r>
            <a:r>
              <a:rPr lang="pt-BR" sz="3200" dirty="0" smtClean="0"/>
              <a:t>.</a:t>
            </a:r>
            <a:endParaRPr lang="pt-BR" sz="3200" dirty="0"/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-61784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VOLTAR E FAZER ALTERAÇÕES NO MASTER</a:t>
            </a:r>
            <a:endParaRPr lang="pt-BR" sz="2400" dirty="0"/>
          </a:p>
        </p:txBody>
      </p:sp>
      <p:pic>
        <p:nvPicPr>
          <p:cNvPr id="5" name="Picture 1" descr="page99image58042528">
            <a:extLst>
              <a:ext uri="{FF2B5EF4-FFF2-40B4-BE49-F238E27FC236}">
                <a16:creationId xmlns:a16="http://schemas.microsoft.com/office/drawing/2014/main" xmlns="" id="{F4EC6591-F022-2246-A21B-21B3B05A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57" y="2705724"/>
            <a:ext cx="6605685" cy="395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48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813173"/>
            <a:ext cx="81920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algn="just"/>
            <a:r>
              <a:rPr lang="pt-BR" sz="3200" dirty="0"/>
              <a:t>É necessário mesclar alterações feitas na </a:t>
            </a:r>
            <a:r>
              <a:rPr lang="pt-BR" sz="3200" dirty="0" err="1">
                <a:solidFill>
                  <a:srgbClr val="FF0000"/>
                </a:solidFill>
              </a:rPr>
              <a:t>branch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master</a:t>
            </a:r>
            <a:r>
              <a:rPr lang="pt-BR" sz="3200" dirty="0"/>
              <a:t> e na outra </a:t>
            </a:r>
            <a:r>
              <a:rPr lang="pt-BR" sz="3200" dirty="0" err="1">
                <a:solidFill>
                  <a:srgbClr val="FF0000"/>
                </a:solidFill>
              </a:rPr>
              <a:t>branch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criada.</a:t>
            </a:r>
          </a:p>
          <a:p>
            <a:pPr algn="just"/>
            <a:r>
              <a:rPr lang="pt-BR" sz="3200" dirty="0"/>
              <a:t>O </a:t>
            </a:r>
            <a:r>
              <a:rPr lang="pt-BR" sz="3200" dirty="0" err="1"/>
              <a:t>Git</a:t>
            </a:r>
            <a:r>
              <a:rPr lang="pt-BR" sz="3200" dirty="0"/>
              <a:t> ajuda a identificar o que mudou, sem a necessidade de copiar e colar na mão as alterações, eliminando erros que podem acontecer.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MESCLANDO ALTERAÇÕES</a:t>
            </a:r>
          </a:p>
        </p:txBody>
      </p:sp>
    </p:spTree>
    <p:extLst>
      <p:ext uri="{BB962C8B-B14F-4D97-AF65-F5344CB8AC3E}">
        <p14:creationId xmlns:p14="http://schemas.microsoft.com/office/powerpoint/2010/main" val="73887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782395"/>
            <a:ext cx="8192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algn="just"/>
            <a:r>
              <a:rPr lang="pt-BR" sz="3200" dirty="0"/>
              <a:t>É possível verificar </a:t>
            </a:r>
            <a:r>
              <a:rPr lang="pt-BR" sz="3200" dirty="0" err="1"/>
              <a:t>branches</a:t>
            </a:r>
            <a:r>
              <a:rPr lang="pt-BR" sz="3200" dirty="0"/>
              <a:t> que não foram mescladas com o </a:t>
            </a:r>
            <a:r>
              <a:rPr lang="pt-BR" sz="3200" dirty="0" smtClean="0"/>
              <a:t>comando:</a:t>
            </a:r>
          </a:p>
          <a:p>
            <a:pPr algn="ctr"/>
            <a:r>
              <a:rPr lang="pt-BR" sz="3200" i="1" dirty="0" err="1" smtClean="0">
                <a:solidFill>
                  <a:srgbClr val="FF0000"/>
                </a:solidFill>
              </a:rPr>
              <a:t>git</a:t>
            </a:r>
            <a:r>
              <a:rPr lang="pt-BR" sz="3200" i="1" dirty="0" smtClean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branch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smtClean="0">
                <a:solidFill>
                  <a:srgbClr val="FF0000"/>
                </a:solidFill>
              </a:rPr>
              <a:t>- -</a:t>
            </a:r>
            <a:r>
              <a:rPr lang="pt-BR" sz="3200" i="1" dirty="0">
                <a:solidFill>
                  <a:srgbClr val="FF0000"/>
                </a:solidFill>
              </a:rPr>
              <a:t>no-</a:t>
            </a:r>
            <a:r>
              <a:rPr lang="pt-BR" sz="3200" i="1" dirty="0" err="1">
                <a:solidFill>
                  <a:srgbClr val="FF0000"/>
                </a:solidFill>
              </a:rPr>
              <a:t>merged</a:t>
            </a:r>
            <a:r>
              <a:rPr lang="pt-BR" sz="3200" dirty="0"/>
              <a:t>.</a:t>
            </a:r>
          </a:p>
          <a:p>
            <a:pPr algn="just"/>
            <a:r>
              <a:rPr lang="pt-BR" sz="3200" dirty="0"/>
              <a:t>A saída indicará mudanças que não foram mescladas.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VERIFICANDO BRANCHES NÃO MESCLADAS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98615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556194"/>
            <a:ext cx="81920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Juntar </a:t>
            </a:r>
            <a:r>
              <a:rPr lang="pt-BR" sz="2800" dirty="0"/>
              <a:t>as alterações feitas, mesclando as </a:t>
            </a:r>
            <a:r>
              <a:rPr lang="pt-BR" sz="2800" dirty="0" err="1"/>
              <a:t>branches</a:t>
            </a:r>
            <a:r>
              <a:rPr lang="pt-BR" sz="2800" dirty="0"/>
              <a:t> </a:t>
            </a:r>
            <a:r>
              <a:rPr lang="pt-BR" sz="2800" dirty="0" err="1"/>
              <a:t>master</a:t>
            </a:r>
            <a:r>
              <a:rPr lang="pt-BR" sz="2800" dirty="0"/>
              <a:t> e a nova, é feito através do </a:t>
            </a:r>
            <a:r>
              <a:rPr lang="pt-BR" sz="2800" dirty="0" smtClean="0"/>
              <a:t>comando: </a:t>
            </a:r>
          </a:p>
          <a:p>
            <a:pPr algn="ctr"/>
            <a:endParaRPr lang="pt-BR" sz="2800" i="1" dirty="0">
              <a:solidFill>
                <a:srgbClr val="FF0000"/>
              </a:solidFill>
            </a:endParaRPr>
          </a:p>
          <a:p>
            <a:pPr algn="ctr"/>
            <a:r>
              <a:rPr lang="pt-BR" sz="2800" i="1" dirty="0" err="1" smtClean="0">
                <a:solidFill>
                  <a:srgbClr val="FF0000"/>
                </a:solidFill>
              </a:rPr>
              <a:t>git</a:t>
            </a:r>
            <a:r>
              <a:rPr lang="pt-BR" sz="2800" i="1" dirty="0" smtClean="0">
                <a:solidFill>
                  <a:srgbClr val="FF0000"/>
                </a:solidFill>
              </a:rPr>
              <a:t> </a:t>
            </a:r>
            <a:r>
              <a:rPr lang="pt-BR" sz="2800" i="1" dirty="0">
                <a:solidFill>
                  <a:srgbClr val="FF0000"/>
                </a:solidFill>
              </a:rPr>
              <a:t>merge </a:t>
            </a:r>
            <a:r>
              <a:rPr lang="pt-BR" sz="2800" i="1" dirty="0" err="1">
                <a:solidFill>
                  <a:srgbClr val="FF0000"/>
                </a:solidFill>
              </a:rPr>
              <a:t>nomebranch</a:t>
            </a:r>
            <a:r>
              <a:rPr lang="pt-BR" sz="2800" i="1" dirty="0">
                <a:solidFill>
                  <a:srgbClr val="FF0000"/>
                </a:solidFill>
              </a:rPr>
              <a:t> -m ”Mesclando </a:t>
            </a:r>
            <a:r>
              <a:rPr lang="pt-BR" sz="2800" i="1" dirty="0" err="1">
                <a:solidFill>
                  <a:srgbClr val="FF0000"/>
                </a:solidFill>
              </a:rPr>
              <a:t>branches</a:t>
            </a:r>
            <a:r>
              <a:rPr lang="pt-BR" sz="2800" i="1" dirty="0">
                <a:solidFill>
                  <a:srgbClr val="FF0000"/>
                </a:solidFill>
              </a:rPr>
              <a:t>.”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Feito </a:t>
            </a:r>
            <a:r>
              <a:rPr lang="pt-BR" sz="2800" dirty="0"/>
              <a:t>o merge, os arquivos e alterações realizados na nova </a:t>
            </a:r>
            <a:r>
              <a:rPr lang="pt-BR" sz="2800" dirty="0" err="1"/>
              <a:t>branch</a:t>
            </a:r>
            <a:r>
              <a:rPr lang="pt-BR" sz="2800" dirty="0"/>
              <a:t> forma trazidos para a </a:t>
            </a:r>
            <a:r>
              <a:rPr lang="pt-BR" sz="2800" dirty="0" err="1"/>
              <a:t>branch</a:t>
            </a:r>
            <a:r>
              <a:rPr lang="pt-BR" sz="2800" dirty="0"/>
              <a:t> </a:t>
            </a:r>
            <a:r>
              <a:rPr lang="pt-BR" sz="2800" i="1" dirty="0" err="1"/>
              <a:t>master</a:t>
            </a:r>
            <a:r>
              <a:rPr lang="pt-BR" sz="2800" dirty="0"/>
              <a:t>.</a:t>
            </a:r>
          </a:p>
          <a:p>
            <a:pPr algn="just"/>
            <a:r>
              <a:rPr lang="pt-BR" sz="2800" dirty="0"/>
              <a:t>Um novo </a:t>
            </a:r>
            <a:r>
              <a:rPr lang="pt-BR" sz="2800" dirty="0" err="1"/>
              <a:t>commit</a:t>
            </a:r>
            <a:r>
              <a:rPr lang="pt-BR" sz="2800" dirty="0"/>
              <a:t> é criado com as alterações a serem mescladas com a mensagem informada.</a:t>
            </a:r>
            <a:endParaRPr lang="pt-BR" sz="3200" dirty="0"/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MESCLANDO ALTERAÇÕES COM MERGE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333434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659285"/>
            <a:ext cx="81920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Feito o merge, os arquivos e alterações realizados na nova </a:t>
            </a:r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forma trazidos para a </a:t>
            </a:r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master</a:t>
            </a:r>
            <a:r>
              <a:rPr lang="pt-BR" sz="2800" dirty="0"/>
              <a:t>.</a:t>
            </a:r>
          </a:p>
          <a:p>
            <a:pPr algn="just"/>
            <a:r>
              <a:rPr lang="pt-BR" sz="2800" dirty="0"/>
              <a:t>Um novo </a:t>
            </a:r>
            <a:r>
              <a:rPr lang="pt-BR" sz="2800" dirty="0" err="1">
                <a:solidFill>
                  <a:srgbClr val="FF0000"/>
                </a:solidFill>
              </a:rPr>
              <a:t>commit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é criado com as alterações a serem mescladas com a mensagem informada.</a:t>
            </a:r>
          </a:p>
          <a:p>
            <a:pPr algn="just"/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master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e o </a:t>
            </a:r>
            <a:r>
              <a:rPr lang="pt-BR" sz="2800" dirty="0">
                <a:solidFill>
                  <a:srgbClr val="FF0000"/>
                </a:solidFill>
              </a:rPr>
              <a:t>HEAD</a:t>
            </a:r>
            <a:r>
              <a:rPr lang="pt-BR" sz="2800" dirty="0"/>
              <a:t> apontam para o </a:t>
            </a:r>
            <a:r>
              <a:rPr lang="pt-BR" sz="2800" dirty="0" err="1"/>
              <a:t>commit</a:t>
            </a:r>
            <a:r>
              <a:rPr lang="pt-BR" sz="2800" dirty="0"/>
              <a:t> de merge, pois é o último </a:t>
            </a:r>
            <a:r>
              <a:rPr lang="pt-BR" sz="2800" dirty="0" err="1">
                <a:solidFill>
                  <a:srgbClr val="FF0000"/>
                </a:solidFill>
              </a:rPr>
              <a:t>commit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realizado. A nova </a:t>
            </a:r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aponta para o mesmo </a:t>
            </a:r>
            <a:r>
              <a:rPr lang="pt-BR" sz="2800" dirty="0" err="1"/>
              <a:t>commit</a:t>
            </a:r>
            <a:r>
              <a:rPr lang="pt-BR" sz="2800" dirty="0"/>
              <a:t> que estava anteriormente.</a:t>
            </a:r>
            <a:endParaRPr lang="pt-BR" sz="3200" dirty="0"/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MESCLANDO ALTERAÇÕES COM MERGE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443231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ge102image58006640">
            <a:extLst>
              <a:ext uri="{FF2B5EF4-FFF2-40B4-BE49-F238E27FC236}">
                <a16:creationId xmlns:a16="http://schemas.microsoft.com/office/drawing/2014/main" xmlns="" id="{0FA63675-72AC-0D4A-A9EB-A18C8EAA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8" y="1432794"/>
            <a:ext cx="8101904" cy="399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MESCLANDO ALTERAÇÕES COM MERGE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351393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2090172"/>
            <a:ext cx="8192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Quando a </a:t>
            </a:r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de destino não tiver nenhum </a:t>
            </a:r>
            <a:r>
              <a:rPr lang="pt-BR" sz="2800" dirty="0" err="1">
                <a:solidFill>
                  <a:srgbClr val="FF0000"/>
                </a:solidFill>
              </a:rPr>
              <a:t>commit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desde a criação da </a:t>
            </a:r>
            <a:r>
              <a:rPr lang="pt-BR" sz="2800" dirty="0" err="1"/>
              <a:t>branch</a:t>
            </a:r>
            <a:r>
              <a:rPr lang="pt-BR" sz="2800" dirty="0"/>
              <a:t> a ser mesclada, 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merge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não irá gerar um </a:t>
            </a:r>
            <a:r>
              <a:rPr lang="pt-BR" sz="2800" dirty="0" err="1">
                <a:solidFill>
                  <a:srgbClr val="FF0000"/>
                </a:solidFill>
              </a:rPr>
              <a:t>commit</a:t>
            </a:r>
            <a:r>
              <a:rPr lang="pt-BR" sz="2800" dirty="0"/>
              <a:t>. Esse tipo de </a:t>
            </a:r>
            <a:r>
              <a:rPr lang="pt-BR" sz="2800" dirty="0">
                <a:solidFill>
                  <a:srgbClr val="FF0000"/>
                </a:solidFill>
              </a:rPr>
              <a:t>merge</a:t>
            </a:r>
            <a:r>
              <a:rPr lang="pt-BR" sz="2800" dirty="0"/>
              <a:t> é chamado de </a:t>
            </a:r>
            <a:r>
              <a:rPr lang="pt-BR" sz="2800" i="1" dirty="0" err="1"/>
              <a:t>f</a:t>
            </a:r>
            <a:r>
              <a:rPr lang="pt-BR" sz="2800" i="1" dirty="0" err="1">
                <a:solidFill>
                  <a:srgbClr val="FF0000"/>
                </a:solidFill>
              </a:rPr>
              <a:t>ast-forward</a:t>
            </a:r>
            <a:r>
              <a:rPr lang="pt-BR" sz="2800" i="1" dirty="0"/>
              <a:t>.</a:t>
            </a: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Ao utilizar a opção </a:t>
            </a:r>
            <a:r>
              <a:rPr lang="pt-BR" sz="2800" i="1" dirty="0">
                <a:solidFill>
                  <a:srgbClr val="FF0000"/>
                </a:solidFill>
              </a:rPr>
              <a:t>--no-ff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no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merge</a:t>
            </a:r>
            <a:r>
              <a:rPr lang="pt-BR" sz="2800" dirty="0"/>
              <a:t>, o </a:t>
            </a:r>
            <a:r>
              <a:rPr lang="pt-BR" sz="2800" dirty="0" err="1"/>
              <a:t>Git</a:t>
            </a:r>
            <a:r>
              <a:rPr lang="pt-BR" sz="2800" dirty="0"/>
              <a:t> força a criação de um </a:t>
            </a:r>
            <a:r>
              <a:rPr lang="pt-BR" sz="2800" dirty="0" err="1">
                <a:solidFill>
                  <a:srgbClr val="FF0000"/>
                </a:solidFill>
              </a:rPr>
              <a:t>commit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de merge.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MESCLANDO ALTERAÇÕES COM MERGE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968867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630335"/>
            <a:ext cx="81920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Projetos </a:t>
            </a:r>
            <a:r>
              <a:rPr lang="pt-BR" sz="3200" dirty="0"/>
              <a:t>com muitas </a:t>
            </a:r>
            <a:r>
              <a:rPr lang="pt-BR" sz="3200" dirty="0" err="1">
                <a:solidFill>
                  <a:srgbClr val="FF0000"/>
                </a:solidFill>
              </a:rPr>
              <a:t>branches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e </a:t>
            </a:r>
            <a:r>
              <a:rPr lang="pt-BR" sz="3200" dirty="0">
                <a:solidFill>
                  <a:srgbClr val="FF0000"/>
                </a:solidFill>
              </a:rPr>
              <a:t>merges</a:t>
            </a:r>
            <a:r>
              <a:rPr lang="pt-BR" sz="3200" dirty="0"/>
              <a:t> ficam com o </a:t>
            </a:r>
            <a:r>
              <a:rPr lang="pt-BR" sz="3200" dirty="0" smtClean="0"/>
              <a:t>histórico </a:t>
            </a:r>
            <a:r>
              <a:rPr lang="pt-BR" sz="3200" dirty="0"/>
              <a:t>cheio de </a:t>
            </a:r>
            <a:r>
              <a:rPr lang="pt-BR" sz="3200" dirty="0" err="1">
                <a:solidFill>
                  <a:srgbClr val="FF0000"/>
                </a:solidFill>
              </a:rPr>
              <a:t>commits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de merge, tornando trabalhoso tarefas como revisão de código.</a:t>
            </a:r>
          </a:p>
          <a:p>
            <a:pPr algn="just"/>
            <a:r>
              <a:rPr lang="pt-BR" sz="3200" dirty="0"/>
              <a:t>Uma maneira alternativa de mesclar alterações entre duas </a:t>
            </a:r>
            <a:r>
              <a:rPr lang="pt-BR" sz="3200" dirty="0" err="1">
                <a:solidFill>
                  <a:srgbClr val="FF0000"/>
                </a:solidFill>
              </a:rPr>
              <a:t>branches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e simplificar o histórico do projeto é através do </a:t>
            </a:r>
            <a:r>
              <a:rPr lang="pt-BR" sz="3200" dirty="0" smtClean="0"/>
              <a:t>comando: </a:t>
            </a:r>
          </a:p>
          <a:p>
            <a:pPr algn="ctr"/>
            <a:r>
              <a:rPr lang="pt-BR" sz="3200" i="1" dirty="0" err="1" smtClean="0">
                <a:solidFill>
                  <a:srgbClr val="FF0000"/>
                </a:solidFill>
              </a:rPr>
              <a:t>git</a:t>
            </a:r>
            <a:r>
              <a:rPr lang="pt-BR" sz="3200" i="1" dirty="0" smtClean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rebase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nomebranch</a:t>
            </a:r>
            <a:r>
              <a:rPr lang="pt-BR" sz="2800" i="1" dirty="0"/>
              <a:t>.</a:t>
            </a:r>
            <a:endParaRPr lang="pt-BR" sz="2800" dirty="0"/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MESCLANDO ALTERAÇÕES COM REBASE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673940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012954"/>
            <a:ext cx="81920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Ao utilizar 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rebase</a:t>
            </a:r>
            <a:r>
              <a:rPr lang="pt-BR" sz="2800" dirty="0"/>
              <a:t>, o repositório foi “rebobinado” e o trabalho refeito, pois voltou ao estado que estava ao criar a </a:t>
            </a:r>
            <a:r>
              <a:rPr lang="pt-BR" sz="2800" dirty="0" err="1"/>
              <a:t>branch</a:t>
            </a:r>
            <a:r>
              <a:rPr lang="pt-BR" sz="2800" dirty="0"/>
              <a:t> a partir da </a:t>
            </a:r>
            <a:r>
              <a:rPr lang="pt-BR" sz="2800" i="1" dirty="0" err="1"/>
              <a:t>master</a:t>
            </a:r>
            <a:r>
              <a:rPr lang="pt-BR" sz="2800" i="1" dirty="0"/>
              <a:t>.</a:t>
            </a:r>
            <a:endParaRPr lang="pt-BR" sz="2800" dirty="0"/>
          </a:p>
          <a:p>
            <a:pPr algn="just"/>
            <a:r>
              <a:rPr lang="pt-BR" sz="2800" dirty="0"/>
              <a:t>O </a:t>
            </a:r>
            <a:r>
              <a:rPr lang="pt-BR" sz="2800" dirty="0" err="1">
                <a:solidFill>
                  <a:srgbClr val="FF0000"/>
                </a:solidFill>
              </a:rPr>
              <a:t>commit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feito na nova </a:t>
            </a:r>
            <a:r>
              <a:rPr lang="pt-BR" sz="2800" dirty="0" err="1"/>
              <a:t>branch</a:t>
            </a:r>
            <a:r>
              <a:rPr lang="pt-BR" sz="2800" dirty="0"/>
              <a:t> foi aplicado, juntamente com o último </a:t>
            </a:r>
            <a:r>
              <a:rPr lang="pt-BR" sz="2800" dirty="0" err="1">
                <a:solidFill>
                  <a:srgbClr val="FF0000"/>
                </a:solidFill>
              </a:rPr>
              <a:t>commit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na </a:t>
            </a:r>
            <a:r>
              <a:rPr lang="pt-BR" sz="2800" i="1" dirty="0" err="1">
                <a:solidFill>
                  <a:srgbClr val="FF0000"/>
                </a:solidFill>
              </a:rPr>
              <a:t>master</a:t>
            </a:r>
            <a:r>
              <a:rPr lang="pt-BR" sz="2800" dirty="0"/>
              <a:t>.</a:t>
            </a:r>
          </a:p>
          <a:p>
            <a:pPr algn="just"/>
            <a:r>
              <a:rPr lang="pt-BR" sz="2800" dirty="0"/>
              <a:t>A nova </a:t>
            </a:r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aponta para o </a:t>
            </a:r>
            <a:r>
              <a:rPr lang="pt-BR" sz="2800" dirty="0" err="1"/>
              <a:t>commit</a:t>
            </a:r>
            <a:r>
              <a:rPr lang="pt-BR" sz="2800" dirty="0"/>
              <a:t> anterior, e a </a:t>
            </a:r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master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teve seu histórico refeito. Um novo </a:t>
            </a:r>
            <a:r>
              <a:rPr lang="pt-BR" sz="2800" dirty="0" err="1"/>
              <a:t>commit</a:t>
            </a:r>
            <a:r>
              <a:rPr lang="pt-BR" sz="2800" dirty="0"/>
              <a:t> com as alterações foi criado.</a:t>
            </a:r>
          </a:p>
          <a:p>
            <a:pPr algn="just"/>
            <a:r>
              <a:rPr lang="pt-BR" sz="2800" dirty="0"/>
              <a:t>Não houve </a:t>
            </a:r>
            <a:r>
              <a:rPr lang="pt-BR" sz="2800" dirty="0" err="1"/>
              <a:t>commit</a:t>
            </a:r>
            <a:r>
              <a:rPr lang="pt-BR" sz="2800" dirty="0"/>
              <a:t> de merge. O histórico de </a:t>
            </a:r>
            <a:r>
              <a:rPr lang="pt-BR" sz="2800" dirty="0" err="1"/>
              <a:t>commits</a:t>
            </a:r>
            <a:r>
              <a:rPr lang="pt-BR" sz="2800" dirty="0"/>
              <a:t> foi linearizado.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MESCLANDO ALTERAÇÕES COM REBASE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20284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566952"/>
            <a:ext cx="819202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é uma linha independente de desenvolvimento onde é possível </a:t>
            </a:r>
            <a:r>
              <a:rPr lang="pt-BR" sz="2800" dirty="0" err="1"/>
              <a:t>commitar</a:t>
            </a:r>
            <a:r>
              <a:rPr lang="pt-BR" sz="2800" dirty="0"/>
              <a:t> novas versões de código sem afetar outros </a:t>
            </a:r>
            <a:r>
              <a:rPr lang="pt-BR" sz="2800" dirty="0" err="1"/>
              <a:t>branches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/>
              <a:t>Git</a:t>
            </a:r>
            <a:r>
              <a:rPr lang="pt-BR" sz="2800" dirty="0"/>
              <a:t> permite lidar com </a:t>
            </a:r>
            <a:r>
              <a:rPr lang="pt-BR" sz="2800" dirty="0" err="1"/>
              <a:t>branches</a:t>
            </a:r>
            <a:r>
              <a:rPr lang="pt-BR" sz="2800" dirty="0"/>
              <a:t> de maneira rápida e leve.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TRABALHANDO EM </a:t>
            </a:r>
            <a:r>
              <a:rPr lang="pt-BR" sz="2400" b="1" dirty="0" smtClean="0"/>
              <a:t>PARALELO </a:t>
            </a:r>
            <a:r>
              <a:rPr lang="pt-BR" sz="2400" b="1" dirty="0"/>
              <a:t>COM BRANCHES</a:t>
            </a:r>
          </a:p>
        </p:txBody>
      </p:sp>
    </p:spTree>
    <p:extLst>
      <p:ext uri="{BB962C8B-B14F-4D97-AF65-F5344CB8AC3E}">
        <p14:creationId xmlns:p14="http://schemas.microsoft.com/office/powerpoint/2010/main" val="2791255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104image58058912">
            <a:extLst>
              <a:ext uri="{FF2B5EF4-FFF2-40B4-BE49-F238E27FC236}">
                <a16:creationId xmlns:a16="http://schemas.microsoft.com/office/drawing/2014/main" xmlns="" id="{EC9BC820-9E66-6943-AAA8-38A98B273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79" y="1755827"/>
            <a:ext cx="8838441" cy="33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MESCLANDO ALTERAÇÕES COM REBASE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963234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2305615"/>
            <a:ext cx="8192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No caso de um </a:t>
            </a:r>
            <a:r>
              <a:rPr lang="pt-BR" sz="3200" i="1" dirty="0" err="1">
                <a:solidFill>
                  <a:srgbClr val="FF0000"/>
                </a:solidFill>
              </a:rPr>
              <a:t>fast-forward</a:t>
            </a:r>
            <a:r>
              <a:rPr lang="pt-BR" sz="3200" dirty="0"/>
              <a:t>, necessário apenas apontar a </a:t>
            </a:r>
            <a:r>
              <a:rPr lang="pt-BR" sz="3200" dirty="0" err="1">
                <a:solidFill>
                  <a:srgbClr val="FF0000"/>
                </a:solidFill>
              </a:rPr>
              <a:t>branch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de destino para o </a:t>
            </a:r>
            <a:r>
              <a:rPr lang="pt-BR" sz="3200" dirty="0" err="1">
                <a:solidFill>
                  <a:srgbClr val="FF0000"/>
                </a:solidFill>
              </a:rPr>
              <a:t>commit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mais novo da </a:t>
            </a:r>
            <a:r>
              <a:rPr lang="pt-BR" sz="3200" dirty="0" err="1"/>
              <a:t>branch</a:t>
            </a:r>
            <a:r>
              <a:rPr lang="pt-BR" sz="3200" dirty="0"/>
              <a:t> a ser mesclada.</a:t>
            </a:r>
          </a:p>
          <a:p>
            <a:pPr algn="just"/>
            <a:r>
              <a:rPr lang="pt-BR" sz="3200" dirty="0"/>
              <a:t>Os comandos </a:t>
            </a:r>
            <a:r>
              <a:rPr lang="pt-BR" sz="3200" i="1" dirty="0" err="1">
                <a:solidFill>
                  <a:srgbClr val="FF0000"/>
                </a:solidFill>
              </a:rPr>
              <a:t>git</a:t>
            </a:r>
            <a:r>
              <a:rPr lang="pt-BR" sz="3200" i="1" dirty="0">
                <a:solidFill>
                  <a:srgbClr val="FF0000"/>
                </a:solidFill>
              </a:rPr>
              <a:t> merge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e </a:t>
            </a:r>
            <a:r>
              <a:rPr lang="pt-BR" sz="3200" i="1" dirty="0" err="1">
                <a:solidFill>
                  <a:srgbClr val="FF0000"/>
                </a:solidFill>
              </a:rPr>
              <a:t>git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rebase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possuem o mesmo efeito em um </a:t>
            </a:r>
            <a:r>
              <a:rPr lang="pt-BR" sz="3200" i="1" dirty="0" err="1">
                <a:solidFill>
                  <a:srgbClr val="FF0000"/>
                </a:solidFill>
              </a:rPr>
              <a:t>fast-forward</a:t>
            </a:r>
            <a:r>
              <a:rPr lang="pt-BR" sz="3200" i="1" dirty="0"/>
              <a:t>.</a:t>
            </a:r>
            <a:endParaRPr lang="pt-BR" sz="3200" dirty="0"/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MESCLANDO ALTERAÇÕES COM REBASE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476565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5D71DE-FC44-A046-9090-4464567AA437}"/>
              </a:ext>
            </a:extLst>
          </p:cNvPr>
          <p:cNvSpPr txBox="1"/>
          <p:nvPr/>
        </p:nvSpPr>
        <p:spPr>
          <a:xfrm>
            <a:off x="475989" y="1351508"/>
            <a:ext cx="81920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Adotar sempre a prática de evitar ao máximo alterações no histórico.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Necessário mudar a </a:t>
            </a:r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do projeto para a </a:t>
            </a:r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criada através do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checkout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Então basta executar o </a:t>
            </a:r>
            <a:r>
              <a:rPr lang="pt-BR" sz="2800" dirty="0" err="1">
                <a:solidFill>
                  <a:srgbClr val="FF0000"/>
                </a:solidFill>
              </a:rPr>
              <a:t>rebase</a:t>
            </a:r>
            <a:r>
              <a:rPr lang="pt-BR" sz="2800" dirty="0"/>
              <a:t> da </a:t>
            </a:r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master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na nova </a:t>
            </a:r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com 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rebase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m</a:t>
            </a:r>
            <a:r>
              <a:rPr lang="pt-BR" sz="2800" i="1" dirty="0" err="1"/>
              <a:t>aster</a:t>
            </a:r>
            <a:r>
              <a:rPr lang="pt-BR" sz="2800" dirty="0"/>
              <a:t>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MANTENDO O HISTÓRICO DA MASTER INTACTO APÓS UM REBASE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38036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age105image58091264">
            <a:extLst>
              <a:ext uri="{FF2B5EF4-FFF2-40B4-BE49-F238E27FC236}">
                <a16:creationId xmlns:a16="http://schemas.microsoft.com/office/drawing/2014/main" xmlns="" id="{BAE95B8C-47CA-C84C-A666-76560A2A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0" y="1307891"/>
            <a:ext cx="8608839" cy="424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MANTENDO O HISTÓRICO DA MASTER INTACTO APÓS UM REBASE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12912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5D71DE-FC44-A046-9090-4464567AA437}"/>
              </a:ext>
            </a:extLst>
          </p:cNvPr>
          <p:cNvSpPr txBox="1"/>
          <p:nvPr/>
        </p:nvSpPr>
        <p:spPr>
          <a:xfrm>
            <a:off x="475989" y="735955"/>
            <a:ext cx="81920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algn="just"/>
            <a:r>
              <a:rPr lang="pt-BR" sz="2800" dirty="0"/>
              <a:t>Merge mantém um registro fiel do que ocorreu no repositório, porém os </a:t>
            </a:r>
            <a:r>
              <a:rPr lang="pt-BR" sz="2800" dirty="0" err="1"/>
              <a:t>commits</a:t>
            </a:r>
            <a:r>
              <a:rPr lang="pt-BR" sz="2800" dirty="0"/>
              <a:t> de merge complicam tarefas como navegar pelo código antigo e revisar código novo.</a:t>
            </a:r>
          </a:p>
          <a:p>
            <a:pPr algn="just"/>
            <a:r>
              <a:rPr lang="pt-BR" sz="2800" dirty="0" err="1"/>
              <a:t>Rebase</a:t>
            </a:r>
            <a:r>
              <a:rPr lang="pt-BR" sz="2800" dirty="0"/>
              <a:t> simplifica o histórico, porém perde informação sobre o repositório e alguns </a:t>
            </a:r>
            <a:r>
              <a:rPr lang="pt-BR" sz="2800" dirty="0" err="1"/>
              <a:t>commits</a:t>
            </a:r>
            <a:r>
              <a:rPr lang="pt-BR" sz="2800" dirty="0"/>
              <a:t> são reescritos. Em situações de conflitos, podem ocorrer complicações.</a:t>
            </a:r>
          </a:p>
          <a:p>
            <a:pPr algn="just"/>
            <a:r>
              <a:rPr lang="pt-BR" sz="2800" dirty="0"/>
              <a:t>Necessário analisar cada solução com seus prós e contras.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MERGE OU REBASE?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9517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597729"/>
            <a:ext cx="81920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Por padrão, o </a:t>
            </a:r>
            <a:r>
              <a:rPr lang="pt-BR" sz="2800" dirty="0" err="1"/>
              <a:t>git</a:t>
            </a:r>
            <a:r>
              <a:rPr lang="pt-BR" sz="2800" dirty="0"/>
              <a:t> cria uma </a:t>
            </a:r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principal chamada </a:t>
            </a:r>
            <a:r>
              <a:rPr lang="pt-BR" sz="2800" i="1" dirty="0" err="1">
                <a:solidFill>
                  <a:srgbClr val="FF0000"/>
                </a:solidFill>
              </a:rPr>
              <a:t>master</a:t>
            </a:r>
            <a:r>
              <a:rPr lang="pt-BR" sz="2800" dirty="0"/>
              <a:t>. </a:t>
            </a:r>
            <a:r>
              <a:rPr lang="pt-BR" sz="2800" dirty="0" err="1"/>
              <a:t>Commits</a:t>
            </a:r>
            <a:r>
              <a:rPr lang="pt-BR" sz="2800" dirty="0"/>
              <a:t> ocorrem nessa </a:t>
            </a:r>
            <a:r>
              <a:rPr lang="pt-BR" sz="2800" dirty="0" err="1"/>
              <a:t>branch</a:t>
            </a:r>
            <a:r>
              <a:rPr lang="pt-BR" sz="28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 </a:t>
            </a:r>
            <a:r>
              <a:rPr lang="pt-BR" sz="2800" dirty="0" err="1"/>
              <a:t>comanto</a:t>
            </a:r>
            <a:r>
              <a:rPr lang="pt-BR" sz="2800" dirty="0"/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é utilizado para listar as </a:t>
            </a:r>
            <a:r>
              <a:rPr lang="pt-BR" sz="2800" dirty="0" err="1"/>
              <a:t>branches</a:t>
            </a:r>
            <a:r>
              <a:rPr lang="pt-BR" sz="2800" dirty="0"/>
              <a:t> do repositório.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 saída do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lista com um asterisco na frente a </a:t>
            </a:r>
            <a:r>
              <a:rPr lang="pt-BR" sz="2800" dirty="0" err="1"/>
              <a:t>branch</a:t>
            </a:r>
            <a:r>
              <a:rPr lang="pt-BR" sz="2800" dirty="0"/>
              <a:t> atual.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BRANCH MASTER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3251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2090172"/>
            <a:ext cx="8192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i="1" dirty="0">
                <a:solidFill>
                  <a:srgbClr val="FF0000"/>
                </a:solidFill>
              </a:rPr>
              <a:t> -</a:t>
            </a:r>
            <a:r>
              <a:rPr lang="pt-BR" sz="2800" i="1" dirty="0" err="1">
                <a:solidFill>
                  <a:srgbClr val="FF0000"/>
                </a:solidFill>
              </a:rPr>
              <a:t>v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lista as </a:t>
            </a:r>
            <a:r>
              <a:rPr lang="pt-BR" sz="2800" dirty="0" err="1"/>
              <a:t>branches</a:t>
            </a:r>
            <a:r>
              <a:rPr lang="pt-BR" sz="2800" dirty="0"/>
              <a:t> existentes no repositório com </a:t>
            </a:r>
            <a:r>
              <a:rPr lang="pt-BR" sz="2800" dirty="0" err="1"/>
              <a:t>commits</a:t>
            </a:r>
            <a:r>
              <a:rPr lang="pt-BR" sz="2800" dirty="0"/>
              <a:t> associados.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Toda </a:t>
            </a:r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aponta para um </a:t>
            </a:r>
            <a:r>
              <a:rPr lang="pt-BR" sz="2800" dirty="0" err="1"/>
              <a:t>commit</a:t>
            </a:r>
            <a:r>
              <a:rPr lang="pt-BR" sz="2800" dirty="0"/>
              <a:t>. Cada novo </a:t>
            </a:r>
            <a:r>
              <a:rPr lang="pt-BR" sz="2800" dirty="0" err="1"/>
              <a:t>commit</a:t>
            </a:r>
            <a:r>
              <a:rPr lang="pt-BR" sz="2800" dirty="0"/>
              <a:t> move automaticamente a </a:t>
            </a:r>
            <a:r>
              <a:rPr lang="pt-BR" sz="2800" dirty="0" err="1"/>
              <a:t>branch</a:t>
            </a:r>
            <a:r>
              <a:rPr lang="pt-BR" sz="2800" dirty="0"/>
              <a:t>, apontando para o novo </a:t>
            </a:r>
            <a:r>
              <a:rPr lang="pt-BR" sz="2800" dirty="0" err="1"/>
              <a:t>commit</a:t>
            </a:r>
            <a:r>
              <a:rPr lang="pt-BR" sz="28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master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aponta para o último </a:t>
            </a:r>
            <a:r>
              <a:rPr lang="pt-BR" sz="2800" dirty="0" err="1"/>
              <a:t>commit</a:t>
            </a:r>
            <a:r>
              <a:rPr lang="pt-BR" sz="2800" dirty="0"/>
              <a:t> feito.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BRANCH MASTER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7843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874728"/>
            <a:ext cx="8192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Um </a:t>
            </a:r>
            <a:r>
              <a:rPr lang="pt-BR" sz="2800" dirty="0" err="1"/>
              <a:t>commit</a:t>
            </a:r>
            <a:r>
              <a:rPr lang="pt-BR" sz="2800" dirty="0"/>
              <a:t> armazena o “</a:t>
            </a:r>
            <a:r>
              <a:rPr lang="pt-BR" sz="2800" dirty="0" err="1"/>
              <a:t>commit</a:t>
            </a:r>
            <a:r>
              <a:rPr lang="pt-BR" sz="2800" dirty="0"/>
              <a:t> pai”, que é o </a:t>
            </a:r>
            <a:r>
              <a:rPr lang="pt-BR" sz="2800" dirty="0" err="1"/>
              <a:t>commit</a:t>
            </a:r>
            <a:r>
              <a:rPr lang="pt-BR" sz="2800" dirty="0"/>
              <a:t> efetuado anteriormente. Um </a:t>
            </a:r>
            <a:r>
              <a:rPr lang="pt-BR" sz="2800" dirty="0" err="1"/>
              <a:t>commit</a:t>
            </a:r>
            <a:r>
              <a:rPr lang="pt-BR" sz="2800" dirty="0"/>
              <a:t> pode ter vários pais.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É possível observar os </a:t>
            </a:r>
            <a:r>
              <a:rPr lang="pt-BR" sz="2800" dirty="0" err="1"/>
              <a:t>commits</a:t>
            </a:r>
            <a:r>
              <a:rPr lang="pt-BR" sz="2800" dirty="0"/>
              <a:t> com seus “pais” através do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log –</a:t>
            </a:r>
            <a:r>
              <a:rPr lang="pt-BR" sz="2800" i="1" dirty="0" err="1">
                <a:solidFill>
                  <a:srgbClr val="FF0000"/>
                </a:solidFill>
              </a:rPr>
              <a:t>parents</a:t>
            </a:r>
            <a:r>
              <a:rPr lang="pt-BR" sz="28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log --</a:t>
            </a:r>
            <a:r>
              <a:rPr lang="pt-BR" sz="2800" i="1" dirty="0" err="1">
                <a:solidFill>
                  <a:srgbClr val="FF0000"/>
                </a:solidFill>
              </a:rPr>
              <a:t>decorate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verifica o </a:t>
            </a:r>
            <a:r>
              <a:rPr lang="pt-BR" sz="2800" dirty="0" err="1"/>
              <a:t>commit</a:t>
            </a:r>
            <a:r>
              <a:rPr lang="pt-BR" sz="2800" dirty="0"/>
              <a:t> para qual a </a:t>
            </a:r>
            <a:r>
              <a:rPr lang="pt-BR" sz="2800" i="1" dirty="0" err="1"/>
              <a:t>master</a:t>
            </a:r>
            <a:r>
              <a:rPr lang="pt-BR" sz="2800" dirty="0"/>
              <a:t> está apontando.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BRANCH MASTER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9198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37DC88-8AD9-294A-99E1-C8C749C848C7}"/>
              </a:ext>
            </a:extLst>
          </p:cNvPr>
          <p:cNvSpPr txBox="1"/>
          <p:nvPr/>
        </p:nvSpPr>
        <p:spPr>
          <a:xfrm>
            <a:off x="475989" y="1382286"/>
            <a:ext cx="81920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Executar 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smtClean="0">
                <a:solidFill>
                  <a:srgbClr val="FF0000"/>
                </a:solidFill>
              </a:rPr>
              <a:t>&lt;</a:t>
            </a:r>
            <a:r>
              <a:rPr lang="pt-BR" sz="2800" i="1" dirty="0" err="1" smtClean="0">
                <a:solidFill>
                  <a:srgbClr val="FF0000"/>
                </a:solidFill>
              </a:rPr>
              <a:t>nomedabranch</a:t>
            </a:r>
            <a:r>
              <a:rPr lang="pt-BR" sz="2800" i="1" dirty="0" smtClean="0">
                <a:solidFill>
                  <a:srgbClr val="FF0000"/>
                </a:solidFill>
              </a:rPr>
              <a:t>&gt;</a:t>
            </a:r>
            <a:r>
              <a:rPr lang="pt-BR" sz="2800" dirty="0" smtClean="0"/>
              <a:t>, </a:t>
            </a:r>
            <a:r>
              <a:rPr lang="pt-BR" sz="2800" dirty="0"/>
              <a:t>substituindo </a:t>
            </a:r>
            <a:r>
              <a:rPr lang="pt-BR" sz="2800" i="1" dirty="0" err="1">
                <a:solidFill>
                  <a:srgbClr val="FF0000"/>
                </a:solidFill>
              </a:rPr>
              <a:t>nomedabranch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para o nome dado ao </a:t>
            </a:r>
            <a:r>
              <a:rPr lang="pt-BR" sz="2800" dirty="0" err="1"/>
              <a:t>branch</a:t>
            </a:r>
            <a:r>
              <a:rPr lang="pt-BR" sz="2800" dirty="0"/>
              <a:t> criado.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irá listar a </a:t>
            </a:r>
            <a:r>
              <a:rPr lang="pt-BR" sz="2800" dirty="0" err="1"/>
              <a:t>branch</a:t>
            </a:r>
            <a:r>
              <a:rPr lang="pt-BR" sz="2800" dirty="0"/>
              <a:t> </a:t>
            </a:r>
            <a:r>
              <a:rPr lang="pt-BR" sz="2800" i="1" dirty="0" err="1"/>
              <a:t>master</a:t>
            </a:r>
            <a:r>
              <a:rPr lang="pt-BR" sz="2800" dirty="0"/>
              <a:t>, juntamente com a nova </a:t>
            </a:r>
            <a:r>
              <a:rPr lang="pt-BR" sz="2800" dirty="0" err="1"/>
              <a:t>branch</a:t>
            </a:r>
            <a:r>
              <a:rPr lang="pt-BR" sz="2800" dirty="0"/>
              <a:t> criada.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 nova </a:t>
            </a:r>
            <a:r>
              <a:rPr lang="pt-BR" sz="2800" dirty="0" err="1"/>
              <a:t>branch</a:t>
            </a:r>
            <a:r>
              <a:rPr lang="pt-BR" sz="2800" dirty="0"/>
              <a:t> aponta para o mesmo </a:t>
            </a:r>
            <a:r>
              <a:rPr lang="pt-BR" sz="2800" dirty="0" err="1"/>
              <a:t>commit</a:t>
            </a:r>
            <a:r>
              <a:rPr lang="pt-BR" sz="2800" dirty="0"/>
              <a:t> que a </a:t>
            </a:r>
            <a:r>
              <a:rPr lang="pt-BR" sz="2800" dirty="0" err="1"/>
              <a:t>branch</a:t>
            </a:r>
            <a:r>
              <a:rPr lang="pt-BR" sz="2800" dirty="0"/>
              <a:t> anterior.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CRIANDO UMA BRANCH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9363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4FD35E-E046-D043-BEBD-FB6D6C194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711200"/>
            <a:ext cx="8216900" cy="54356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CRIANDO UMA BRANCH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6115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86F0F91-0F21-6641-977C-6F84CEBC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711200"/>
            <a:ext cx="8216900" cy="5435600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CRIANDO UMA BRANCH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466286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{55B0B986-6DA1-4D40-A88E-BD3341521908}tf10001120</Template>
  <TotalTime>3022</TotalTime>
  <Words>1242</Words>
  <Application>Microsoft Office PowerPoint</Application>
  <PresentationFormat>Apresentação na tela (4:3)</PresentationFormat>
  <Paragraphs>116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7" baseType="lpstr">
      <vt:lpstr>Arial</vt:lpstr>
      <vt:lpstr>Gill Sans MT</vt:lpstr>
      <vt:lpstr>Parcel</vt:lpstr>
      <vt:lpstr>Apresentação do PowerPoint</vt:lpstr>
      <vt:lpstr>CAPÍTULO 6 - ORGANIZANDO O TRABALHO COM BRANCHES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VERSÕES COM GIT E GITHUB</dc:title>
  <dc:creator>Microsoft Office User</dc:creator>
  <cp:lastModifiedBy>Lena Fernandes</cp:lastModifiedBy>
  <cp:revision>221</cp:revision>
  <dcterms:created xsi:type="dcterms:W3CDTF">2020-06-12T21:54:22Z</dcterms:created>
  <dcterms:modified xsi:type="dcterms:W3CDTF">2020-10-06T03:41:30Z</dcterms:modified>
</cp:coreProperties>
</file>