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sldIdLst>
    <p:sldId id="256" r:id="rId2"/>
    <p:sldId id="387" r:id="rId3"/>
    <p:sldId id="388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1" r:id="rId25"/>
    <p:sldId id="412" r:id="rId26"/>
    <p:sldId id="413" r:id="rId27"/>
    <p:sldId id="414" r:id="rId28"/>
    <p:sldId id="415" r:id="rId29"/>
    <p:sldId id="416" r:id="rId30"/>
    <p:sldId id="417" r:id="rId31"/>
    <p:sldId id="418" r:id="rId32"/>
    <p:sldId id="419" r:id="rId33"/>
    <p:sldId id="420" r:id="rId34"/>
    <p:sldId id="421" r:id="rId35"/>
    <p:sldId id="422" r:id="rId36"/>
    <p:sldId id="423" r:id="rId37"/>
    <p:sldId id="424" r:id="rId38"/>
    <p:sldId id="425" r:id="rId39"/>
    <p:sldId id="426" r:id="rId40"/>
    <p:sldId id="427" r:id="rId41"/>
    <p:sldId id="428" r:id="rId42"/>
    <p:sldId id="429" r:id="rId43"/>
    <p:sldId id="430" r:id="rId44"/>
    <p:sldId id="431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31" autoAdjust="0"/>
    <p:restoredTop sz="95470"/>
  </p:normalViewPr>
  <p:slideViewPr>
    <p:cSldViewPr snapToGrid="0" snapToObjects="1">
      <p:cViewPr varScale="1">
        <p:scale>
          <a:sx n="78" d="100"/>
          <a:sy n="78" d="100"/>
        </p:scale>
        <p:origin x="4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53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4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2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09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1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839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6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1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8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9B482E8-6E0E-1B4F-B1FD-C69DB9E858D9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83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9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854162F5-84C3-E248-B56A-B760B2963C40}"/>
              </a:ext>
            </a:extLst>
          </p:cNvPr>
          <p:cNvSpPr txBox="1">
            <a:spLocks/>
          </p:cNvSpPr>
          <p:nvPr/>
        </p:nvSpPr>
        <p:spPr bwMode="blackWhite">
          <a:xfrm>
            <a:off x="634634" y="5369570"/>
            <a:ext cx="6555306" cy="943547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z="2400" dirty="0"/>
              <a:t>CONTROLANDO VERSÕES COM GIT E GITHUB</a:t>
            </a:r>
          </a:p>
        </p:txBody>
      </p:sp>
    </p:spTree>
    <p:extLst>
      <p:ext uri="{BB962C8B-B14F-4D97-AF65-F5344CB8AC3E}">
        <p14:creationId xmlns:p14="http://schemas.microsoft.com/office/powerpoint/2010/main" val="342718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86F0F91-0F21-6641-977C-6F84CEBC0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711200"/>
            <a:ext cx="8216900" cy="5435600"/>
          </a:xfrm>
          <a:prstGeom prst="rect">
            <a:avLst/>
          </a:prstGeom>
        </p:spPr>
      </p:pic>
      <p:sp>
        <p:nvSpPr>
          <p:cNvPr id="4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CRIANDO UMA BRANCH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46628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37DC88-8AD9-294A-99E1-C8C749C848C7}"/>
              </a:ext>
            </a:extLst>
          </p:cNvPr>
          <p:cNvSpPr txBox="1"/>
          <p:nvPr/>
        </p:nvSpPr>
        <p:spPr>
          <a:xfrm>
            <a:off x="475989" y="2521059"/>
            <a:ext cx="81920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err="1"/>
              <a:t>Git</a:t>
            </a:r>
            <a:r>
              <a:rPr lang="pt-BR" sz="2800" dirty="0"/>
              <a:t> guarda informações sobre a </a:t>
            </a:r>
            <a:r>
              <a:rPr lang="pt-BR" sz="2800" dirty="0" err="1"/>
              <a:t>branch</a:t>
            </a:r>
            <a:r>
              <a:rPr lang="pt-BR" sz="2800" dirty="0"/>
              <a:t> atual no </a:t>
            </a:r>
            <a:r>
              <a:rPr lang="pt-BR" sz="2800" dirty="0">
                <a:solidFill>
                  <a:srgbClr val="FF0000"/>
                </a:solidFill>
              </a:rPr>
              <a:t>HEAD</a:t>
            </a:r>
            <a:r>
              <a:rPr lang="pt-BR" sz="28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FF0000"/>
                </a:solidFill>
              </a:rPr>
              <a:t>HEAD</a:t>
            </a:r>
            <a:r>
              <a:rPr lang="pt-BR" sz="2800" dirty="0"/>
              <a:t> é um apontador especial que indica a </a:t>
            </a:r>
            <a:r>
              <a:rPr lang="pt-BR" sz="2800" dirty="0" err="1"/>
              <a:t>branch</a:t>
            </a:r>
            <a:r>
              <a:rPr lang="pt-BR" sz="2800" dirty="0"/>
              <a:t> que está sendo trabalhada.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CRIANDO UMA BRANCH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55634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it - Branches in a Nutshell">
            <a:extLst>
              <a:ext uri="{FF2B5EF4-FFF2-40B4-BE49-F238E27FC236}">
                <a16:creationId xmlns:a16="http://schemas.microsoft.com/office/drawing/2014/main" xmlns="" id="{1C427DD8-DC71-1148-A0AB-750C96A5F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91" y="777762"/>
            <a:ext cx="8286018" cy="530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635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37DC88-8AD9-294A-99E1-C8C749C848C7}"/>
              </a:ext>
            </a:extLst>
          </p:cNvPr>
          <p:cNvSpPr txBox="1"/>
          <p:nvPr/>
        </p:nvSpPr>
        <p:spPr>
          <a:xfrm>
            <a:off x="475989" y="1597729"/>
            <a:ext cx="81920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2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Para trocar para a </a:t>
            </a:r>
            <a:r>
              <a:rPr lang="pt-BR" sz="2800" dirty="0" err="1"/>
              <a:t>branch</a:t>
            </a:r>
            <a:r>
              <a:rPr lang="pt-BR" sz="2800" dirty="0"/>
              <a:t> criada, execute o comando</a:t>
            </a:r>
            <a:r>
              <a:rPr lang="pt-BR" sz="2800" i="1" dirty="0"/>
              <a:t> </a:t>
            </a:r>
            <a:r>
              <a:rPr lang="pt-BR" sz="2800" i="1" dirty="0" err="1">
                <a:solidFill>
                  <a:srgbClr val="FF0000"/>
                </a:solidFill>
              </a:rPr>
              <a:t>git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i="1" dirty="0" err="1">
                <a:solidFill>
                  <a:srgbClr val="FF0000"/>
                </a:solidFill>
              </a:rPr>
              <a:t>checkout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i="1" dirty="0" smtClean="0">
                <a:solidFill>
                  <a:srgbClr val="FF0000"/>
                </a:solidFill>
              </a:rPr>
              <a:t>&lt;</a:t>
            </a:r>
            <a:r>
              <a:rPr lang="pt-BR" sz="2800" i="1" dirty="0" err="1" smtClean="0">
                <a:solidFill>
                  <a:srgbClr val="FF0000"/>
                </a:solidFill>
              </a:rPr>
              <a:t>nomedabranch</a:t>
            </a:r>
            <a:r>
              <a:rPr lang="pt-BR" sz="2800" i="1" dirty="0" smtClean="0">
                <a:solidFill>
                  <a:srgbClr val="FF0000"/>
                </a:solidFill>
              </a:rPr>
              <a:t>&gt;</a:t>
            </a:r>
            <a:r>
              <a:rPr lang="pt-BR" sz="2800" dirty="0" smtClean="0"/>
              <a:t>. </a:t>
            </a:r>
            <a:r>
              <a:rPr lang="pt-BR" sz="2800" dirty="0"/>
              <a:t>Ao executar o comando, o </a:t>
            </a:r>
            <a:r>
              <a:rPr lang="pt-BR" sz="2800" dirty="0">
                <a:solidFill>
                  <a:srgbClr val="FF0000"/>
                </a:solidFill>
              </a:rPr>
              <a:t>HEAD</a:t>
            </a:r>
            <a:r>
              <a:rPr lang="pt-BR" sz="2800" dirty="0"/>
              <a:t> aponta para a nova </a:t>
            </a:r>
            <a:r>
              <a:rPr lang="pt-BR" sz="2800" dirty="0" err="1"/>
              <a:t>branch</a:t>
            </a:r>
            <a:r>
              <a:rPr lang="pt-BR" sz="28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O comando </a:t>
            </a:r>
            <a:r>
              <a:rPr lang="pt-BR" sz="2800" i="1" dirty="0" err="1">
                <a:solidFill>
                  <a:srgbClr val="FF0000"/>
                </a:solidFill>
              </a:rPr>
              <a:t>git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i="1" dirty="0" err="1">
                <a:solidFill>
                  <a:srgbClr val="FF0000"/>
                </a:solidFill>
              </a:rPr>
              <a:t>branch</a:t>
            </a:r>
            <a:r>
              <a:rPr lang="pt-BR" sz="2800" i="1" dirty="0">
                <a:solidFill>
                  <a:srgbClr val="FF0000"/>
                </a:solidFill>
              </a:rPr>
              <a:t> -</a:t>
            </a:r>
            <a:r>
              <a:rPr lang="pt-BR" sz="2800" i="1" dirty="0" err="1">
                <a:solidFill>
                  <a:srgbClr val="FF0000"/>
                </a:solidFill>
              </a:rPr>
              <a:t>v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irá indicar a mudança de </a:t>
            </a:r>
            <a:r>
              <a:rPr lang="pt-BR" sz="2800" dirty="0" err="1"/>
              <a:t>branch</a:t>
            </a:r>
            <a:r>
              <a:rPr lang="pt-BR" sz="2800" dirty="0"/>
              <a:t>. Ambas as </a:t>
            </a:r>
            <a:r>
              <a:rPr lang="pt-BR" sz="2800" dirty="0" err="1"/>
              <a:t>branches</a:t>
            </a:r>
            <a:r>
              <a:rPr lang="pt-BR" sz="2800" dirty="0"/>
              <a:t> apontam para o mesmo </a:t>
            </a:r>
            <a:r>
              <a:rPr lang="pt-BR" sz="2800" dirty="0" err="1"/>
              <a:t>commit</a:t>
            </a:r>
            <a:r>
              <a:rPr lang="pt-BR" sz="2800" dirty="0"/>
              <a:t>.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TROCANDO DE BRANCH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702861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E1DB1B4-007F-EC43-8F08-0707CB547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711200"/>
            <a:ext cx="8216900" cy="5435600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TROCANDO DE BRANCH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169848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0031485-546E-4946-B752-67040D1A3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711200"/>
            <a:ext cx="82169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15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37DC88-8AD9-294A-99E1-C8C749C848C7}"/>
              </a:ext>
            </a:extLst>
          </p:cNvPr>
          <p:cNvSpPr txBox="1"/>
          <p:nvPr/>
        </p:nvSpPr>
        <p:spPr>
          <a:xfrm>
            <a:off x="475989" y="2736502"/>
            <a:ext cx="81920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O comando </a:t>
            </a:r>
            <a:r>
              <a:rPr lang="pt-BR" sz="2800" i="1" dirty="0" err="1"/>
              <a:t>git</a:t>
            </a:r>
            <a:r>
              <a:rPr lang="pt-BR" sz="2800" i="1" dirty="0"/>
              <a:t> </a:t>
            </a:r>
            <a:r>
              <a:rPr lang="pt-BR" sz="2800" i="1" dirty="0" err="1"/>
              <a:t>checkout</a:t>
            </a:r>
            <a:r>
              <a:rPr lang="pt-BR" sz="2800" dirty="0"/>
              <a:t> pode ser utilizado para trocar a </a:t>
            </a:r>
            <a:r>
              <a:rPr lang="pt-BR" sz="2800" dirty="0" err="1"/>
              <a:t>branch</a:t>
            </a:r>
            <a:r>
              <a:rPr lang="pt-BR" sz="2800" dirty="0"/>
              <a:t> atual e para descartar alterações de um arquivo que não está no </a:t>
            </a:r>
            <a:r>
              <a:rPr lang="pt-BR" sz="2800" dirty="0" err="1"/>
              <a:t>stage</a:t>
            </a:r>
            <a:r>
              <a:rPr lang="pt-B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6980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37DC88-8AD9-294A-99E1-C8C749C848C7}"/>
              </a:ext>
            </a:extLst>
          </p:cNvPr>
          <p:cNvSpPr txBox="1"/>
          <p:nvPr/>
        </p:nvSpPr>
        <p:spPr>
          <a:xfrm>
            <a:off x="475989" y="2244060"/>
            <a:ext cx="819202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/>
              <a:t>CRIAR E TROCAR DE BRANCH</a:t>
            </a:r>
          </a:p>
          <a:p>
            <a:pPr algn="just"/>
            <a:endParaRPr lang="pt-BR" sz="32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Caso o usuário queira criar e trocar para a nova </a:t>
            </a:r>
            <a:r>
              <a:rPr lang="pt-BR" sz="2800" dirty="0" err="1"/>
              <a:t>branch</a:t>
            </a:r>
            <a:r>
              <a:rPr lang="pt-BR" sz="2800" dirty="0"/>
              <a:t> simultaneamente, basta utilizar o comando </a:t>
            </a:r>
            <a:r>
              <a:rPr lang="pt-BR" sz="2800" i="1" dirty="0" err="1"/>
              <a:t>git</a:t>
            </a:r>
            <a:r>
              <a:rPr lang="pt-BR" sz="2800" i="1" dirty="0"/>
              <a:t> </a:t>
            </a:r>
            <a:r>
              <a:rPr lang="pt-BR" sz="2800" i="1" dirty="0" err="1"/>
              <a:t>checkout</a:t>
            </a:r>
            <a:r>
              <a:rPr lang="pt-BR" sz="2800" i="1" dirty="0"/>
              <a:t> -</a:t>
            </a:r>
            <a:r>
              <a:rPr lang="pt-BR" sz="2800" i="1" dirty="0" err="1"/>
              <a:t>b</a:t>
            </a:r>
            <a:r>
              <a:rPr lang="pt-BR" sz="2800" i="1" dirty="0"/>
              <a:t> </a:t>
            </a:r>
            <a:r>
              <a:rPr lang="pt-BR" sz="2800" i="1" dirty="0" err="1"/>
              <a:t>nomebranch</a:t>
            </a:r>
            <a:r>
              <a:rPr lang="pt-B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9142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37DC88-8AD9-294A-99E1-C8C749C848C7}"/>
              </a:ext>
            </a:extLst>
          </p:cNvPr>
          <p:cNvSpPr txBox="1"/>
          <p:nvPr/>
        </p:nvSpPr>
        <p:spPr>
          <a:xfrm>
            <a:off x="475989" y="1813173"/>
            <a:ext cx="819202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/>
              <a:t>DELETANDO UMA BRANCH</a:t>
            </a:r>
          </a:p>
          <a:p>
            <a:pPr algn="just"/>
            <a:endParaRPr lang="pt-BR" sz="32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err="1"/>
              <a:t>Branchs</a:t>
            </a:r>
            <a:r>
              <a:rPr lang="pt-BR" sz="2800" dirty="0"/>
              <a:t> são deletadas utilizando o comando </a:t>
            </a:r>
            <a:r>
              <a:rPr lang="pt-BR" sz="2800" i="1" dirty="0" err="1"/>
              <a:t>git</a:t>
            </a:r>
            <a:r>
              <a:rPr lang="pt-BR" sz="2800" i="1" dirty="0"/>
              <a:t> </a:t>
            </a:r>
            <a:r>
              <a:rPr lang="pt-BR" sz="2800" i="1" dirty="0" err="1"/>
              <a:t>branch</a:t>
            </a:r>
            <a:r>
              <a:rPr lang="pt-BR" sz="2800" i="1" dirty="0"/>
              <a:t> -</a:t>
            </a:r>
            <a:r>
              <a:rPr lang="pt-BR" sz="2800" i="1" dirty="0" err="1"/>
              <a:t>d</a:t>
            </a:r>
            <a:r>
              <a:rPr lang="pt-BR" sz="2800" i="1" dirty="0"/>
              <a:t> </a:t>
            </a:r>
            <a:r>
              <a:rPr lang="pt-BR" sz="2800" i="1" dirty="0" err="1"/>
              <a:t>nomebranch</a:t>
            </a:r>
            <a:r>
              <a:rPr lang="pt-BR" sz="28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É necessário mudar de </a:t>
            </a:r>
            <a:r>
              <a:rPr lang="pt-BR" sz="2800" dirty="0" err="1"/>
              <a:t>branch</a:t>
            </a:r>
            <a:r>
              <a:rPr lang="pt-BR" sz="2800" dirty="0"/>
              <a:t> primeiramente,  pois não é possível remover uma </a:t>
            </a:r>
            <a:r>
              <a:rPr lang="pt-BR" sz="2800" dirty="0" err="1"/>
              <a:t>branch</a:t>
            </a:r>
            <a:r>
              <a:rPr lang="pt-BR" sz="2800" dirty="0"/>
              <a:t> enquanto estiver nela.</a:t>
            </a:r>
          </a:p>
        </p:txBody>
      </p:sp>
    </p:spTree>
    <p:extLst>
      <p:ext uri="{BB962C8B-B14F-4D97-AF65-F5344CB8AC3E}">
        <p14:creationId xmlns:p14="http://schemas.microsoft.com/office/powerpoint/2010/main" val="3746464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986505A-910B-EC40-A3FA-89D22005A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5771"/>
            <a:ext cx="9144000" cy="556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20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FD4F77-028A-7A47-BC41-2C419FC5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2728912"/>
            <a:ext cx="7524003" cy="1400175"/>
          </a:xfrm>
        </p:spPr>
        <p:txBody>
          <a:bodyPr/>
          <a:lstStyle/>
          <a:p>
            <a:r>
              <a:rPr lang="pt-BR" dirty="0"/>
              <a:t>CAPÍTULO 6 - ORGANIZANDO O TRABALHO COM BRANCHES</a:t>
            </a:r>
            <a:endParaRPr lang="x-none" dirty="0"/>
          </a:p>
        </p:txBody>
      </p:sp>
      <p:pic>
        <p:nvPicPr>
          <p:cNvPr id="1026" name="Picture 2" descr="Git na prática — Parte 1 (Subindo projeto para o github).">
            <a:extLst>
              <a:ext uri="{FF2B5EF4-FFF2-40B4-BE49-F238E27FC236}">
                <a16:creationId xmlns:a16="http://schemas.microsoft.com/office/drawing/2014/main" xmlns="" id="{C41C7762-29AF-DE4A-8B75-0AA40134A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424" y="4727513"/>
            <a:ext cx="1634577" cy="163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805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37DC88-8AD9-294A-99E1-C8C749C848C7}"/>
              </a:ext>
            </a:extLst>
          </p:cNvPr>
          <p:cNvSpPr txBox="1"/>
          <p:nvPr/>
        </p:nvSpPr>
        <p:spPr>
          <a:xfrm>
            <a:off x="475989" y="2305615"/>
            <a:ext cx="81920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err="1"/>
              <a:t>Branchs</a:t>
            </a:r>
            <a:r>
              <a:rPr lang="pt-BR" sz="2800" dirty="0"/>
              <a:t> que possuem </a:t>
            </a:r>
            <a:r>
              <a:rPr lang="pt-BR" sz="2800" dirty="0" err="1"/>
              <a:t>commits</a:t>
            </a:r>
            <a:r>
              <a:rPr lang="pt-BR" sz="2800" dirty="0"/>
              <a:t> ainda não aplicados em outras </a:t>
            </a:r>
            <a:r>
              <a:rPr lang="pt-BR" sz="2800" dirty="0" err="1"/>
              <a:t>branchs</a:t>
            </a:r>
            <a:r>
              <a:rPr lang="pt-BR" sz="2800" dirty="0"/>
              <a:t> não são possíveis de serem deletadas.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O comando </a:t>
            </a:r>
            <a:r>
              <a:rPr lang="pt-BR" sz="2800" i="1" dirty="0" err="1"/>
              <a:t>git</a:t>
            </a:r>
            <a:r>
              <a:rPr lang="pt-BR" sz="2800" i="1" dirty="0"/>
              <a:t> </a:t>
            </a:r>
            <a:r>
              <a:rPr lang="pt-BR" sz="2800" i="1" dirty="0" err="1"/>
              <a:t>branch</a:t>
            </a:r>
            <a:r>
              <a:rPr lang="pt-BR" sz="2800" i="1" dirty="0"/>
              <a:t> -</a:t>
            </a:r>
            <a:r>
              <a:rPr lang="pt-BR" sz="2800" i="1" dirty="0" err="1"/>
              <a:t>D</a:t>
            </a:r>
            <a:r>
              <a:rPr lang="pt-BR" sz="2800" i="1" dirty="0"/>
              <a:t> </a:t>
            </a:r>
            <a:r>
              <a:rPr lang="pt-BR" sz="2800" i="1" dirty="0" err="1"/>
              <a:t>nomebranch</a:t>
            </a:r>
            <a:r>
              <a:rPr lang="pt-BR" sz="2800" dirty="0"/>
              <a:t> é usado para forçar a remoção da </a:t>
            </a:r>
            <a:r>
              <a:rPr lang="pt-BR" sz="2800" dirty="0" err="1"/>
              <a:t>branch</a:t>
            </a:r>
            <a:r>
              <a:rPr lang="pt-B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4220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130F153-BDBD-5948-A32F-10A0FCC92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5771"/>
            <a:ext cx="9144000" cy="556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67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37DC88-8AD9-294A-99E1-C8C749C848C7}"/>
              </a:ext>
            </a:extLst>
          </p:cNvPr>
          <p:cNvSpPr txBox="1"/>
          <p:nvPr/>
        </p:nvSpPr>
        <p:spPr>
          <a:xfrm>
            <a:off x="475989" y="1351508"/>
            <a:ext cx="81920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/>
              <a:t>COMMITANDO CÓDIGO EM UMA NOVA BRANCH</a:t>
            </a:r>
          </a:p>
          <a:p>
            <a:pPr algn="just"/>
            <a:endParaRPr lang="pt-BR" sz="32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Após alterações realizadas em uma nova </a:t>
            </a:r>
            <a:r>
              <a:rPr lang="pt-BR" sz="2800" dirty="0" err="1"/>
              <a:t>branch</a:t>
            </a:r>
            <a:r>
              <a:rPr lang="pt-BR" sz="2800" dirty="0"/>
              <a:t>, utiliza-se o comando </a:t>
            </a:r>
            <a:r>
              <a:rPr lang="pt-BR" sz="2800" i="1" dirty="0" err="1"/>
              <a:t>git</a:t>
            </a:r>
            <a:r>
              <a:rPr lang="pt-BR" sz="2800" i="1" dirty="0"/>
              <a:t> </a:t>
            </a:r>
            <a:r>
              <a:rPr lang="pt-BR" sz="2800" i="1" dirty="0" err="1"/>
              <a:t>commit</a:t>
            </a:r>
            <a:r>
              <a:rPr lang="pt-BR" sz="2800" i="1" dirty="0"/>
              <a:t> -</a:t>
            </a:r>
            <a:r>
              <a:rPr lang="pt-BR" sz="2800" i="1" dirty="0" err="1"/>
              <a:t>am</a:t>
            </a:r>
            <a:r>
              <a:rPr lang="pt-BR" sz="2800" i="1" dirty="0"/>
              <a:t> “Mensagem do </a:t>
            </a:r>
            <a:r>
              <a:rPr lang="pt-BR" sz="2800" i="1" dirty="0" err="1"/>
              <a:t>commit</a:t>
            </a:r>
            <a:r>
              <a:rPr lang="pt-BR" sz="2800" i="1" dirty="0"/>
              <a:t>”</a:t>
            </a:r>
            <a:r>
              <a:rPr lang="pt-BR" sz="2800" dirty="0"/>
              <a:t> para adicionar as mudanças na área de </a:t>
            </a:r>
            <a:r>
              <a:rPr lang="pt-BR" sz="2800" dirty="0" err="1"/>
              <a:t>stage</a:t>
            </a:r>
            <a:r>
              <a:rPr lang="pt-BR" sz="28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O </a:t>
            </a:r>
            <a:r>
              <a:rPr lang="pt-BR" sz="2800" dirty="0" err="1"/>
              <a:t>commit</a:t>
            </a:r>
            <a:r>
              <a:rPr lang="pt-BR" sz="2800" dirty="0"/>
              <a:t> é apontado pela nova </a:t>
            </a:r>
            <a:r>
              <a:rPr lang="pt-BR" sz="2800" dirty="0" err="1"/>
              <a:t>branch</a:t>
            </a:r>
            <a:r>
              <a:rPr lang="pt-BR" sz="2800" dirty="0"/>
              <a:t>, como também o HEAD aponta para esse </a:t>
            </a:r>
            <a:r>
              <a:rPr lang="pt-BR" sz="2800" dirty="0" err="1"/>
              <a:t>commit</a:t>
            </a:r>
            <a:r>
              <a:rPr lang="pt-B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3692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1F1E039-75FF-3544-B1F2-2688EB5C7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1756"/>
            <a:ext cx="9144000" cy="463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04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page98image58053088">
            <a:extLst>
              <a:ext uri="{FF2B5EF4-FFF2-40B4-BE49-F238E27FC236}">
                <a16:creationId xmlns:a16="http://schemas.microsoft.com/office/drawing/2014/main" xmlns="" id="{E549C3E2-8CEB-0D47-AE18-AA2DE0043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94" y="1516743"/>
            <a:ext cx="7784011" cy="382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682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37DC88-8AD9-294A-99E1-C8C749C848C7}"/>
              </a:ext>
            </a:extLst>
          </p:cNvPr>
          <p:cNvSpPr txBox="1"/>
          <p:nvPr/>
        </p:nvSpPr>
        <p:spPr>
          <a:xfrm>
            <a:off x="475989" y="1136064"/>
            <a:ext cx="819202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/>
              <a:t>VOLTAR E FAZER ALTERAÇÕES NO MASTER</a:t>
            </a:r>
            <a:endParaRPr lang="pt-BR" sz="3200" dirty="0"/>
          </a:p>
          <a:p>
            <a:pPr algn="just"/>
            <a:endParaRPr lang="pt-BR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Utilizar o comando </a:t>
            </a:r>
            <a:r>
              <a:rPr lang="pt-BR" sz="2800" i="1" dirty="0" err="1"/>
              <a:t>git</a:t>
            </a:r>
            <a:r>
              <a:rPr lang="pt-BR" sz="2800" i="1" dirty="0"/>
              <a:t> </a:t>
            </a:r>
            <a:r>
              <a:rPr lang="pt-BR" sz="2800" i="1" dirty="0" err="1"/>
              <a:t>checkout</a:t>
            </a:r>
            <a:r>
              <a:rPr lang="pt-BR" sz="2800" i="1" dirty="0"/>
              <a:t> </a:t>
            </a:r>
            <a:r>
              <a:rPr lang="pt-BR" sz="2800" i="1" dirty="0" err="1"/>
              <a:t>master</a:t>
            </a:r>
            <a:r>
              <a:rPr lang="pt-BR" sz="2800" dirty="0"/>
              <a:t>, retornando para a </a:t>
            </a:r>
            <a:r>
              <a:rPr lang="pt-BR" sz="2800" dirty="0" err="1"/>
              <a:t>branch</a:t>
            </a:r>
            <a:r>
              <a:rPr lang="pt-BR" sz="2800" dirty="0"/>
              <a:t> </a:t>
            </a:r>
            <a:r>
              <a:rPr lang="pt-BR" sz="2800" dirty="0" err="1"/>
              <a:t>master</a:t>
            </a:r>
            <a:r>
              <a:rPr lang="pt-BR" sz="28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Após efetuar e </a:t>
            </a:r>
            <a:r>
              <a:rPr lang="pt-BR" sz="2800" dirty="0" err="1"/>
              <a:t>commitar</a:t>
            </a:r>
            <a:r>
              <a:rPr lang="pt-BR" sz="2800" dirty="0"/>
              <a:t> a mudança, a </a:t>
            </a:r>
            <a:r>
              <a:rPr lang="pt-BR" sz="2800" dirty="0" err="1"/>
              <a:t>branch</a:t>
            </a:r>
            <a:r>
              <a:rPr lang="pt-BR" sz="2800" dirty="0"/>
              <a:t> </a:t>
            </a:r>
            <a:r>
              <a:rPr lang="pt-BR" sz="2800" i="1" dirty="0" err="1"/>
              <a:t>master</a:t>
            </a:r>
            <a:r>
              <a:rPr lang="pt-BR" sz="2800" dirty="0"/>
              <a:t> aponta para o </a:t>
            </a:r>
            <a:r>
              <a:rPr lang="pt-BR" sz="2800" dirty="0" err="1"/>
              <a:t>commit</a:t>
            </a:r>
            <a:r>
              <a:rPr lang="pt-BR" sz="2800" dirty="0"/>
              <a:t> que foi realizado a mudança.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A </a:t>
            </a:r>
            <a:r>
              <a:rPr lang="pt-BR" sz="2800" dirty="0" err="1"/>
              <a:t>branch</a:t>
            </a:r>
            <a:r>
              <a:rPr lang="pt-BR" sz="2800" dirty="0"/>
              <a:t> anterior aponta para o </a:t>
            </a:r>
            <a:r>
              <a:rPr lang="pt-BR" sz="2800" dirty="0" err="1"/>
              <a:t>commit</a:t>
            </a:r>
            <a:r>
              <a:rPr lang="pt-BR" sz="2800" dirty="0"/>
              <a:t> que estava anteriormente.</a:t>
            </a:r>
          </a:p>
        </p:txBody>
      </p:sp>
    </p:spTree>
    <p:extLst>
      <p:ext uri="{BB962C8B-B14F-4D97-AF65-F5344CB8AC3E}">
        <p14:creationId xmlns:p14="http://schemas.microsoft.com/office/powerpoint/2010/main" val="3084993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page99image58042528">
            <a:extLst>
              <a:ext uri="{FF2B5EF4-FFF2-40B4-BE49-F238E27FC236}">
                <a16:creationId xmlns:a16="http://schemas.microsoft.com/office/drawing/2014/main" xmlns="" id="{F4EC6591-F022-2246-A21B-21B3B05A8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21" y="933672"/>
            <a:ext cx="8325757" cy="499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323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37DC88-8AD9-294A-99E1-C8C749C848C7}"/>
              </a:ext>
            </a:extLst>
          </p:cNvPr>
          <p:cNvSpPr txBox="1"/>
          <p:nvPr/>
        </p:nvSpPr>
        <p:spPr>
          <a:xfrm>
            <a:off x="475989" y="1813173"/>
            <a:ext cx="819202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/>
              <a:t>MESCLANDO ALTERAÇÕES</a:t>
            </a:r>
          </a:p>
          <a:p>
            <a:pPr algn="just"/>
            <a:endParaRPr lang="pt-BR" sz="32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É necessário mesclar alterações feitas na </a:t>
            </a:r>
            <a:r>
              <a:rPr lang="pt-BR" sz="2800" dirty="0" err="1"/>
              <a:t>branch</a:t>
            </a:r>
            <a:r>
              <a:rPr lang="pt-BR" sz="2800" dirty="0"/>
              <a:t> </a:t>
            </a:r>
            <a:r>
              <a:rPr lang="pt-BR" sz="2800" i="1" dirty="0" err="1"/>
              <a:t>master</a:t>
            </a:r>
            <a:r>
              <a:rPr lang="pt-BR" sz="2800" dirty="0"/>
              <a:t> e na outra </a:t>
            </a:r>
            <a:r>
              <a:rPr lang="pt-BR" sz="2800" dirty="0" err="1"/>
              <a:t>branch</a:t>
            </a:r>
            <a:r>
              <a:rPr lang="pt-BR" sz="2800" dirty="0"/>
              <a:t> criada.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O </a:t>
            </a:r>
            <a:r>
              <a:rPr lang="pt-BR" sz="2800" dirty="0" err="1"/>
              <a:t>Git</a:t>
            </a:r>
            <a:r>
              <a:rPr lang="pt-BR" sz="2800" dirty="0"/>
              <a:t> ajuda a identificar o que mudou, sem a necessidade de copiar e colar na mão as alterações, eliminando erros que podem acontecer.</a:t>
            </a:r>
          </a:p>
        </p:txBody>
      </p:sp>
    </p:spTree>
    <p:extLst>
      <p:ext uri="{BB962C8B-B14F-4D97-AF65-F5344CB8AC3E}">
        <p14:creationId xmlns:p14="http://schemas.microsoft.com/office/powerpoint/2010/main" val="738870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37DC88-8AD9-294A-99E1-C8C749C848C7}"/>
              </a:ext>
            </a:extLst>
          </p:cNvPr>
          <p:cNvSpPr txBox="1"/>
          <p:nvPr/>
        </p:nvSpPr>
        <p:spPr>
          <a:xfrm>
            <a:off x="475989" y="1782395"/>
            <a:ext cx="819202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/>
              <a:t>VERIFICANDO BRANCHES NÃO MESCLADAS</a:t>
            </a:r>
          </a:p>
          <a:p>
            <a:pPr algn="just"/>
            <a:endParaRPr lang="pt-BR" sz="32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É possível verificar </a:t>
            </a:r>
            <a:r>
              <a:rPr lang="pt-BR" sz="2800" dirty="0" err="1"/>
              <a:t>branches</a:t>
            </a:r>
            <a:r>
              <a:rPr lang="pt-BR" sz="2800" dirty="0"/>
              <a:t> que não foram mescladas com o comando </a:t>
            </a:r>
            <a:r>
              <a:rPr lang="pt-BR" sz="2800" i="1" dirty="0" err="1"/>
              <a:t>git</a:t>
            </a:r>
            <a:r>
              <a:rPr lang="pt-BR" sz="2800" i="1" dirty="0"/>
              <a:t> </a:t>
            </a:r>
            <a:r>
              <a:rPr lang="pt-BR" sz="2800" i="1" dirty="0" err="1"/>
              <a:t>branch</a:t>
            </a:r>
            <a:r>
              <a:rPr lang="pt-BR" sz="2800" i="1" dirty="0"/>
              <a:t> --no-</a:t>
            </a:r>
            <a:r>
              <a:rPr lang="pt-BR" sz="2800" i="1" dirty="0" err="1"/>
              <a:t>merged</a:t>
            </a:r>
            <a:r>
              <a:rPr lang="pt-BR" sz="28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A saída indicará mudanças que não foram mescladas.</a:t>
            </a:r>
          </a:p>
        </p:txBody>
      </p:sp>
    </p:spTree>
    <p:extLst>
      <p:ext uri="{BB962C8B-B14F-4D97-AF65-F5344CB8AC3E}">
        <p14:creationId xmlns:p14="http://schemas.microsoft.com/office/powerpoint/2010/main" val="398615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EB5093E-80CE-3F40-BE8E-11E58A89A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0" y="796925"/>
            <a:ext cx="8643260" cy="526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3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37DC88-8AD9-294A-99E1-C8C749C848C7}"/>
              </a:ext>
            </a:extLst>
          </p:cNvPr>
          <p:cNvSpPr txBox="1"/>
          <p:nvPr/>
        </p:nvSpPr>
        <p:spPr>
          <a:xfrm>
            <a:off x="475989" y="1566952"/>
            <a:ext cx="819202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2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i="1" dirty="0" err="1">
                <a:solidFill>
                  <a:srgbClr val="FF0000"/>
                </a:solidFill>
              </a:rPr>
              <a:t>Branch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é uma linha independente de desenvolvimento onde é possível </a:t>
            </a:r>
            <a:r>
              <a:rPr lang="pt-BR" sz="2800" dirty="0" err="1"/>
              <a:t>commitar</a:t>
            </a:r>
            <a:r>
              <a:rPr lang="pt-BR" sz="2800" dirty="0"/>
              <a:t> novas versões de código sem afetar outros </a:t>
            </a:r>
            <a:r>
              <a:rPr lang="pt-BR" sz="2800" dirty="0" err="1"/>
              <a:t>branches</a:t>
            </a:r>
            <a:r>
              <a:rPr lang="pt-BR" sz="28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err="1"/>
              <a:t>Git</a:t>
            </a:r>
            <a:r>
              <a:rPr lang="pt-BR" sz="2800" dirty="0"/>
              <a:t> permite lidar com </a:t>
            </a:r>
            <a:r>
              <a:rPr lang="pt-BR" sz="2800" dirty="0" err="1"/>
              <a:t>branches</a:t>
            </a:r>
            <a:r>
              <a:rPr lang="pt-BR" sz="2800" dirty="0"/>
              <a:t> de maneira rápida e leve.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TRABALHANDO EM </a:t>
            </a:r>
            <a:r>
              <a:rPr lang="pt-BR" sz="2400" b="1" dirty="0" smtClean="0"/>
              <a:t>PARALELO </a:t>
            </a:r>
            <a:r>
              <a:rPr lang="pt-BR" sz="2400" b="1" dirty="0"/>
              <a:t>COM BRANCHES</a:t>
            </a:r>
          </a:p>
        </p:txBody>
      </p:sp>
    </p:spTree>
    <p:extLst>
      <p:ext uri="{BB962C8B-B14F-4D97-AF65-F5344CB8AC3E}">
        <p14:creationId xmlns:p14="http://schemas.microsoft.com/office/powerpoint/2010/main" val="2791255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37DC88-8AD9-294A-99E1-C8C749C848C7}"/>
              </a:ext>
            </a:extLst>
          </p:cNvPr>
          <p:cNvSpPr txBox="1"/>
          <p:nvPr/>
        </p:nvSpPr>
        <p:spPr>
          <a:xfrm>
            <a:off x="475989" y="1136064"/>
            <a:ext cx="819202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/>
              <a:t>MESCLANDO ALTERAÇÕES COM MERGE</a:t>
            </a:r>
          </a:p>
          <a:p>
            <a:pPr algn="just"/>
            <a:endParaRPr lang="pt-BR" sz="32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Juntar as alterações feitas, mesclando as </a:t>
            </a:r>
            <a:r>
              <a:rPr lang="pt-BR" sz="2800" dirty="0" err="1"/>
              <a:t>branches</a:t>
            </a:r>
            <a:r>
              <a:rPr lang="pt-BR" sz="2800" dirty="0"/>
              <a:t> </a:t>
            </a:r>
            <a:r>
              <a:rPr lang="pt-BR" sz="2800" dirty="0" err="1"/>
              <a:t>master</a:t>
            </a:r>
            <a:r>
              <a:rPr lang="pt-BR" sz="2800" dirty="0"/>
              <a:t> e a nova, é feito através do comando </a:t>
            </a:r>
            <a:r>
              <a:rPr lang="pt-BR" sz="2800" i="1" dirty="0" err="1"/>
              <a:t>git</a:t>
            </a:r>
            <a:r>
              <a:rPr lang="pt-BR" sz="2800" i="1" dirty="0"/>
              <a:t> merge </a:t>
            </a:r>
            <a:r>
              <a:rPr lang="pt-BR" sz="2800" i="1" dirty="0" err="1"/>
              <a:t>nomebranch</a:t>
            </a:r>
            <a:r>
              <a:rPr lang="pt-BR" sz="2800" i="1" dirty="0"/>
              <a:t> -m ”Mesclando </a:t>
            </a:r>
            <a:r>
              <a:rPr lang="pt-BR" sz="2800" i="1" dirty="0" err="1"/>
              <a:t>branches</a:t>
            </a:r>
            <a:r>
              <a:rPr lang="pt-BR" sz="2800" i="1" dirty="0"/>
              <a:t>.”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Feito o merge, os arquivos e alterações realizados na nova </a:t>
            </a:r>
            <a:r>
              <a:rPr lang="pt-BR" sz="2800" dirty="0" err="1"/>
              <a:t>branch</a:t>
            </a:r>
            <a:r>
              <a:rPr lang="pt-BR" sz="2800" dirty="0"/>
              <a:t> forma trazidos para a </a:t>
            </a:r>
            <a:r>
              <a:rPr lang="pt-BR" sz="2800" dirty="0" err="1"/>
              <a:t>branch</a:t>
            </a:r>
            <a:r>
              <a:rPr lang="pt-BR" sz="2800" dirty="0"/>
              <a:t> </a:t>
            </a:r>
            <a:r>
              <a:rPr lang="pt-BR" sz="2800" i="1" dirty="0" err="1"/>
              <a:t>master</a:t>
            </a:r>
            <a:r>
              <a:rPr lang="pt-BR" sz="28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Um novo </a:t>
            </a:r>
            <a:r>
              <a:rPr lang="pt-BR" sz="2800" dirty="0" err="1"/>
              <a:t>commit</a:t>
            </a:r>
            <a:r>
              <a:rPr lang="pt-BR" sz="2800" dirty="0"/>
              <a:t> é criado com as alterações a serem mescladas com a mensagem informada.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333434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5CFAF77-61AC-994A-B321-5619037E7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2031"/>
            <a:ext cx="9144000" cy="601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6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37DC88-8AD9-294A-99E1-C8C749C848C7}"/>
              </a:ext>
            </a:extLst>
          </p:cNvPr>
          <p:cNvSpPr txBox="1"/>
          <p:nvPr/>
        </p:nvSpPr>
        <p:spPr>
          <a:xfrm>
            <a:off x="475989" y="1659285"/>
            <a:ext cx="81920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Feito o merge, os arquivos e alterações realizados na nova </a:t>
            </a:r>
            <a:r>
              <a:rPr lang="pt-BR" sz="2800" dirty="0" err="1"/>
              <a:t>branch</a:t>
            </a:r>
            <a:r>
              <a:rPr lang="pt-BR" sz="2800" dirty="0"/>
              <a:t> forma trazidos para a </a:t>
            </a:r>
            <a:r>
              <a:rPr lang="pt-BR" sz="2800" dirty="0" err="1"/>
              <a:t>branch</a:t>
            </a:r>
            <a:r>
              <a:rPr lang="pt-BR" sz="2800" dirty="0"/>
              <a:t> </a:t>
            </a:r>
            <a:r>
              <a:rPr lang="pt-BR" sz="2800" i="1" dirty="0" err="1"/>
              <a:t>master</a:t>
            </a:r>
            <a:r>
              <a:rPr lang="pt-BR" sz="28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Um novo </a:t>
            </a:r>
            <a:r>
              <a:rPr lang="pt-BR" sz="2800" dirty="0" err="1"/>
              <a:t>commit</a:t>
            </a:r>
            <a:r>
              <a:rPr lang="pt-BR" sz="2800" dirty="0"/>
              <a:t> é criado com as alterações a serem mescladas com a mensagem informada.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err="1"/>
              <a:t>Branch</a:t>
            </a:r>
            <a:r>
              <a:rPr lang="pt-BR" sz="2800" dirty="0"/>
              <a:t> </a:t>
            </a:r>
            <a:r>
              <a:rPr lang="pt-BR" sz="2800" i="1" dirty="0" err="1"/>
              <a:t>master</a:t>
            </a:r>
            <a:r>
              <a:rPr lang="pt-BR" sz="2800" dirty="0"/>
              <a:t> e o HEAD apontam para o </a:t>
            </a:r>
            <a:r>
              <a:rPr lang="pt-BR" sz="2800" dirty="0" err="1"/>
              <a:t>commit</a:t>
            </a:r>
            <a:r>
              <a:rPr lang="pt-BR" sz="2800" dirty="0"/>
              <a:t> de merge, pois é o último </a:t>
            </a:r>
            <a:r>
              <a:rPr lang="pt-BR" sz="2800" dirty="0" err="1"/>
              <a:t>commit</a:t>
            </a:r>
            <a:r>
              <a:rPr lang="pt-BR" sz="2800" dirty="0"/>
              <a:t> realizado. A nova </a:t>
            </a:r>
            <a:r>
              <a:rPr lang="pt-BR" sz="2800" dirty="0" err="1"/>
              <a:t>branch</a:t>
            </a:r>
            <a:r>
              <a:rPr lang="pt-BR" sz="2800" dirty="0"/>
              <a:t> aponta para o mesmo </a:t>
            </a:r>
            <a:r>
              <a:rPr lang="pt-BR" sz="2800" dirty="0" err="1"/>
              <a:t>commit</a:t>
            </a:r>
            <a:r>
              <a:rPr lang="pt-BR" sz="2800" dirty="0"/>
              <a:t> que estava anteriormente.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43231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94F1DB7-744F-9F4A-9B4B-8F4B6457D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94" y="642579"/>
            <a:ext cx="8341812" cy="557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174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page102image58006640">
            <a:extLst>
              <a:ext uri="{FF2B5EF4-FFF2-40B4-BE49-F238E27FC236}">
                <a16:creationId xmlns:a16="http://schemas.microsoft.com/office/drawing/2014/main" xmlns="" id="{0FA63675-72AC-0D4A-A9EB-A18C8EAA2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48" y="1432794"/>
            <a:ext cx="8101904" cy="399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3938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37DC88-8AD9-294A-99E1-C8C749C848C7}"/>
              </a:ext>
            </a:extLst>
          </p:cNvPr>
          <p:cNvSpPr txBox="1"/>
          <p:nvPr/>
        </p:nvSpPr>
        <p:spPr>
          <a:xfrm>
            <a:off x="475989" y="2090172"/>
            <a:ext cx="81920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Quando a </a:t>
            </a:r>
            <a:r>
              <a:rPr lang="pt-BR" sz="2800" dirty="0" err="1"/>
              <a:t>branch</a:t>
            </a:r>
            <a:r>
              <a:rPr lang="pt-BR" sz="2800" dirty="0"/>
              <a:t> de destino não tiver nenhum </a:t>
            </a:r>
            <a:r>
              <a:rPr lang="pt-BR" sz="2800" dirty="0" err="1"/>
              <a:t>commit</a:t>
            </a:r>
            <a:r>
              <a:rPr lang="pt-BR" sz="2800" dirty="0"/>
              <a:t> desde a criação da </a:t>
            </a:r>
            <a:r>
              <a:rPr lang="pt-BR" sz="2800" dirty="0" err="1"/>
              <a:t>branch</a:t>
            </a:r>
            <a:r>
              <a:rPr lang="pt-BR" sz="2800" dirty="0"/>
              <a:t> a ser mesclada, o </a:t>
            </a:r>
            <a:r>
              <a:rPr lang="pt-BR" sz="2800" i="1" dirty="0" err="1"/>
              <a:t>git</a:t>
            </a:r>
            <a:r>
              <a:rPr lang="pt-BR" sz="2800" i="1" dirty="0"/>
              <a:t> merge</a:t>
            </a:r>
            <a:r>
              <a:rPr lang="pt-BR" sz="2800" dirty="0"/>
              <a:t> não irá gerar um </a:t>
            </a:r>
            <a:r>
              <a:rPr lang="pt-BR" sz="2800" dirty="0" err="1"/>
              <a:t>commit</a:t>
            </a:r>
            <a:r>
              <a:rPr lang="pt-BR" sz="2800" dirty="0"/>
              <a:t>. Esse tipo de merge é chamado de </a:t>
            </a:r>
            <a:r>
              <a:rPr lang="pt-BR" sz="2800" i="1" dirty="0" err="1"/>
              <a:t>fast-forward</a:t>
            </a:r>
            <a:r>
              <a:rPr lang="pt-BR" sz="2800" i="1" dirty="0"/>
              <a:t>.</a:t>
            </a:r>
            <a:endParaRPr lang="pt-BR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Ao utilizar a opção </a:t>
            </a:r>
            <a:r>
              <a:rPr lang="pt-BR" sz="2800" i="1" dirty="0"/>
              <a:t>--no-ff</a:t>
            </a:r>
            <a:r>
              <a:rPr lang="pt-BR" sz="2800" dirty="0"/>
              <a:t> no comando </a:t>
            </a:r>
            <a:r>
              <a:rPr lang="pt-BR" sz="2800" i="1" dirty="0" err="1"/>
              <a:t>git</a:t>
            </a:r>
            <a:r>
              <a:rPr lang="pt-BR" sz="2800" i="1" dirty="0"/>
              <a:t> merge</a:t>
            </a:r>
            <a:r>
              <a:rPr lang="pt-BR" sz="2800" dirty="0"/>
              <a:t>, o </a:t>
            </a:r>
            <a:r>
              <a:rPr lang="pt-BR" sz="2800" dirty="0" err="1"/>
              <a:t>Git</a:t>
            </a:r>
            <a:r>
              <a:rPr lang="pt-BR" sz="2800" dirty="0"/>
              <a:t> força a criação de um </a:t>
            </a:r>
            <a:r>
              <a:rPr lang="pt-BR" sz="2800" dirty="0" err="1"/>
              <a:t>commit</a:t>
            </a:r>
            <a:r>
              <a:rPr lang="pt-BR" sz="2800" dirty="0"/>
              <a:t> de merge.</a:t>
            </a:r>
          </a:p>
        </p:txBody>
      </p:sp>
    </p:spTree>
    <p:extLst>
      <p:ext uri="{BB962C8B-B14F-4D97-AF65-F5344CB8AC3E}">
        <p14:creationId xmlns:p14="http://schemas.microsoft.com/office/powerpoint/2010/main" val="968867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37DC88-8AD9-294A-99E1-C8C749C848C7}"/>
              </a:ext>
            </a:extLst>
          </p:cNvPr>
          <p:cNvSpPr txBox="1"/>
          <p:nvPr/>
        </p:nvSpPr>
        <p:spPr>
          <a:xfrm>
            <a:off x="475989" y="1136064"/>
            <a:ext cx="819202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/>
              <a:t>MESCLANDO ALTERAÇÕES COM REBASE</a:t>
            </a:r>
          </a:p>
          <a:p>
            <a:pPr algn="just"/>
            <a:endParaRPr lang="pt-BR" sz="32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Projetos com muitas </a:t>
            </a:r>
            <a:r>
              <a:rPr lang="pt-BR" sz="2800" dirty="0" err="1"/>
              <a:t>branches</a:t>
            </a:r>
            <a:r>
              <a:rPr lang="pt-BR" sz="2800" dirty="0"/>
              <a:t> e merges ficam com o </a:t>
            </a:r>
            <a:r>
              <a:rPr lang="pt-BR" sz="2800" dirty="0" err="1"/>
              <a:t>histório</a:t>
            </a:r>
            <a:r>
              <a:rPr lang="pt-BR" sz="2800" dirty="0"/>
              <a:t> cheio de </a:t>
            </a:r>
            <a:r>
              <a:rPr lang="pt-BR" sz="2800" dirty="0" err="1"/>
              <a:t>commits</a:t>
            </a:r>
            <a:r>
              <a:rPr lang="pt-BR" sz="2800" dirty="0"/>
              <a:t> de merge, tornando trabalhoso tarefas como revisão de código.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Uma maneira alternativa de mesclar alterações entre duas </a:t>
            </a:r>
            <a:r>
              <a:rPr lang="pt-BR" sz="2800" dirty="0" err="1"/>
              <a:t>branches</a:t>
            </a:r>
            <a:r>
              <a:rPr lang="pt-BR" sz="2800" dirty="0"/>
              <a:t> e simplificar o histórico do projeto é através do comando </a:t>
            </a:r>
            <a:r>
              <a:rPr lang="pt-BR" sz="2800" i="1" dirty="0" err="1"/>
              <a:t>git</a:t>
            </a:r>
            <a:r>
              <a:rPr lang="pt-BR" sz="2800" i="1" dirty="0"/>
              <a:t> </a:t>
            </a:r>
            <a:r>
              <a:rPr lang="pt-BR" sz="2800" i="1" dirty="0" err="1"/>
              <a:t>rebase</a:t>
            </a:r>
            <a:r>
              <a:rPr lang="pt-BR" sz="2800" i="1" dirty="0"/>
              <a:t> </a:t>
            </a:r>
            <a:r>
              <a:rPr lang="pt-BR" sz="2800" i="1" dirty="0" err="1"/>
              <a:t>nomebranch</a:t>
            </a:r>
            <a:r>
              <a:rPr lang="pt-BR" sz="2800" i="1" dirty="0"/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6739404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3BA4ABD-5702-8648-98D6-5EDD566C3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608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B226A81-CDB3-BD4E-A2B6-AE7842FFE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24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37DC88-8AD9-294A-99E1-C8C749C848C7}"/>
              </a:ext>
            </a:extLst>
          </p:cNvPr>
          <p:cNvSpPr txBox="1"/>
          <p:nvPr/>
        </p:nvSpPr>
        <p:spPr>
          <a:xfrm>
            <a:off x="475989" y="1012954"/>
            <a:ext cx="819202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Ao utilizar o comando </a:t>
            </a:r>
            <a:r>
              <a:rPr lang="pt-BR" sz="2800" i="1" dirty="0" err="1"/>
              <a:t>git</a:t>
            </a:r>
            <a:r>
              <a:rPr lang="pt-BR" sz="2800" i="1" dirty="0"/>
              <a:t> </a:t>
            </a:r>
            <a:r>
              <a:rPr lang="pt-BR" sz="2800" i="1" dirty="0" err="1"/>
              <a:t>rebase</a:t>
            </a:r>
            <a:r>
              <a:rPr lang="pt-BR" sz="2800" dirty="0"/>
              <a:t>, o repositório foi “rebobinado” e o trabalho refeito, pois voltou ao estado que estava ao criar a </a:t>
            </a:r>
            <a:r>
              <a:rPr lang="pt-BR" sz="2800" dirty="0" err="1"/>
              <a:t>branch</a:t>
            </a:r>
            <a:r>
              <a:rPr lang="pt-BR" sz="2800" dirty="0"/>
              <a:t> a partir da </a:t>
            </a:r>
            <a:r>
              <a:rPr lang="pt-BR" sz="2800" i="1" dirty="0" err="1"/>
              <a:t>master</a:t>
            </a:r>
            <a:r>
              <a:rPr lang="pt-BR" sz="2800" i="1" dirty="0"/>
              <a:t>.</a:t>
            </a:r>
            <a:endParaRPr lang="pt-BR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O </a:t>
            </a:r>
            <a:r>
              <a:rPr lang="pt-BR" sz="2800" dirty="0" err="1"/>
              <a:t>commit</a:t>
            </a:r>
            <a:r>
              <a:rPr lang="pt-BR" sz="2800" dirty="0"/>
              <a:t> feito na nova </a:t>
            </a:r>
            <a:r>
              <a:rPr lang="pt-BR" sz="2800" dirty="0" err="1"/>
              <a:t>branch</a:t>
            </a:r>
            <a:r>
              <a:rPr lang="pt-BR" sz="2800" dirty="0"/>
              <a:t> foi aplicado, juntamente com o último </a:t>
            </a:r>
            <a:r>
              <a:rPr lang="pt-BR" sz="2800" dirty="0" err="1"/>
              <a:t>commit</a:t>
            </a:r>
            <a:r>
              <a:rPr lang="pt-BR" sz="2800" dirty="0"/>
              <a:t> na </a:t>
            </a:r>
            <a:r>
              <a:rPr lang="pt-BR" sz="2800" i="1" dirty="0" err="1"/>
              <a:t>master</a:t>
            </a:r>
            <a:r>
              <a:rPr lang="pt-BR" sz="28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A nova </a:t>
            </a:r>
            <a:r>
              <a:rPr lang="pt-BR" sz="2800" dirty="0" err="1"/>
              <a:t>branch</a:t>
            </a:r>
            <a:r>
              <a:rPr lang="pt-BR" sz="2800" dirty="0"/>
              <a:t> aponta para o </a:t>
            </a:r>
            <a:r>
              <a:rPr lang="pt-BR" sz="2800" dirty="0" err="1"/>
              <a:t>commit</a:t>
            </a:r>
            <a:r>
              <a:rPr lang="pt-BR" sz="2800" dirty="0"/>
              <a:t> anterior, e a </a:t>
            </a:r>
            <a:r>
              <a:rPr lang="pt-BR" sz="2800" dirty="0" err="1"/>
              <a:t>branch</a:t>
            </a:r>
            <a:r>
              <a:rPr lang="pt-BR" sz="2800" dirty="0"/>
              <a:t> </a:t>
            </a:r>
            <a:r>
              <a:rPr lang="pt-BR" sz="2800" i="1" dirty="0" err="1"/>
              <a:t>master</a:t>
            </a:r>
            <a:r>
              <a:rPr lang="pt-BR" sz="2800" dirty="0"/>
              <a:t> teve seu histórico refeito. Um novo </a:t>
            </a:r>
            <a:r>
              <a:rPr lang="pt-BR" sz="2800" dirty="0" err="1"/>
              <a:t>commit</a:t>
            </a:r>
            <a:r>
              <a:rPr lang="pt-BR" sz="2800" dirty="0"/>
              <a:t> com as alterações foi criado.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Não houve </a:t>
            </a:r>
            <a:r>
              <a:rPr lang="pt-BR" sz="2800" dirty="0" err="1"/>
              <a:t>commit</a:t>
            </a:r>
            <a:r>
              <a:rPr lang="pt-BR" sz="2800" dirty="0"/>
              <a:t> de merge. O histórico de </a:t>
            </a:r>
            <a:r>
              <a:rPr lang="pt-BR" sz="2800" dirty="0" err="1"/>
              <a:t>commits</a:t>
            </a:r>
            <a:r>
              <a:rPr lang="pt-BR" sz="2800" dirty="0"/>
              <a:t> foi linearizado.</a:t>
            </a:r>
          </a:p>
        </p:txBody>
      </p:sp>
    </p:spTree>
    <p:extLst>
      <p:ext uri="{BB962C8B-B14F-4D97-AF65-F5344CB8AC3E}">
        <p14:creationId xmlns:p14="http://schemas.microsoft.com/office/powerpoint/2010/main" val="1202848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37DC88-8AD9-294A-99E1-C8C749C848C7}"/>
              </a:ext>
            </a:extLst>
          </p:cNvPr>
          <p:cNvSpPr txBox="1"/>
          <p:nvPr/>
        </p:nvSpPr>
        <p:spPr>
          <a:xfrm>
            <a:off x="475989" y="1597729"/>
            <a:ext cx="81920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Por padrão, o </a:t>
            </a:r>
            <a:r>
              <a:rPr lang="pt-BR" sz="2800" dirty="0" err="1"/>
              <a:t>git</a:t>
            </a:r>
            <a:r>
              <a:rPr lang="pt-BR" sz="2800" dirty="0"/>
              <a:t> cria uma </a:t>
            </a:r>
            <a:r>
              <a:rPr lang="pt-BR" sz="2800" dirty="0" err="1">
                <a:solidFill>
                  <a:srgbClr val="FF0000"/>
                </a:solidFill>
              </a:rPr>
              <a:t>branch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principal chamada </a:t>
            </a:r>
            <a:r>
              <a:rPr lang="pt-BR" sz="2800" i="1" dirty="0" err="1">
                <a:solidFill>
                  <a:srgbClr val="FF0000"/>
                </a:solidFill>
              </a:rPr>
              <a:t>master</a:t>
            </a:r>
            <a:r>
              <a:rPr lang="pt-BR" sz="2800" dirty="0"/>
              <a:t>. </a:t>
            </a:r>
            <a:r>
              <a:rPr lang="pt-BR" sz="2800" dirty="0" err="1"/>
              <a:t>Commits</a:t>
            </a:r>
            <a:r>
              <a:rPr lang="pt-BR" sz="2800" dirty="0"/>
              <a:t> ocorrem nessa </a:t>
            </a:r>
            <a:r>
              <a:rPr lang="pt-BR" sz="2800" dirty="0" err="1"/>
              <a:t>branch</a:t>
            </a:r>
            <a:r>
              <a:rPr lang="pt-BR" sz="28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O </a:t>
            </a:r>
            <a:r>
              <a:rPr lang="pt-BR" sz="2800" dirty="0" err="1"/>
              <a:t>comanto</a:t>
            </a:r>
            <a:r>
              <a:rPr lang="pt-BR" sz="2800" dirty="0"/>
              <a:t> </a:t>
            </a:r>
            <a:r>
              <a:rPr lang="pt-BR" sz="2800" i="1" dirty="0" err="1">
                <a:solidFill>
                  <a:srgbClr val="FF0000"/>
                </a:solidFill>
              </a:rPr>
              <a:t>git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i="1" dirty="0" err="1">
                <a:solidFill>
                  <a:srgbClr val="FF0000"/>
                </a:solidFill>
              </a:rPr>
              <a:t>branch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é utilizado para listar as </a:t>
            </a:r>
            <a:r>
              <a:rPr lang="pt-BR" sz="2800" dirty="0" err="1"/>
              <a:t>branches</a:t>
            </a:r>
            <a:r>
              <a:rPr lang="pt-BR" sz="2800" dirty="0"/>
              <a:t> do repositório.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A saída do comando </a:t>
            </a:r>
            <a:r>
              <a:rPr lang="pt-BR" sz="2800" i="1" dirty="0" err="1">
                <a:solidFill>
                  <a:srgbClr val="FF0000"/>
                </a:solidFill>
              </a:rPr>
              <a:t>git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i="1" dirty="0" err="1">
                <a:solidFill>
                  <a:srgbClr val="FF0000"/>
                </a:solidFill>
              </a:rPr>
              <a:t>branch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lista com um asterisco na frente a </a:t>
            </a:r>
            <a:r>
              <a:rPr lang="pt-BR" sz="2800" dirty="0" err="1"/>
              <a:t>branch</a:t>
            </a:r>
            <a:r>
              <a:rPr lang="pt-BR" sz="2800" dirty="0"/>
              <a:t> atual.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BRANCH MASTER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325122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page104image58058912">
            <a:extLst>
              <a:ext uri="{FF2B5EF4-FFF2-40B4-BE49-F238E27FC236}">
                <a16:creationId xmlns:a16="http://schemas.microsoft.com/office/drawing/2014/main" xmlns="" id="{EC9BC820-9E66-6943-AAA8-38A98B273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79" y="1755827"/>
            <a:ext cx="8838441" cy="334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2343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37DC88-8AD9-294A-99E1-C8C749C848C7}"/>
              </a:ext>
            </a:extLst>
          </p:cNvPr>
          <p:cNvSpPr txBox="1"/>
          <p:nvPr/>
        </p:nvSpPr>
        <p:spPr>
          <a:xfrm>
            <a:off x="475989" y="2305615"/>
            <a:ext cx="81920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No caso de um </a:t>
            </a:r>
            <a:r>
              <a:rPr lang="pt-BR" sz="2800" i="1" dirty="0" err="1"/>
              <a:t>fast-forward</a:t>
            </a:r>
            <a:r>
              <a:rPr lang="pt-BR" sz="2800" dirty="0"/>
              <a:t>, necessário apenas apontar a </a:t>
            </a:r>
            <a:r>
              <a:rPr lang="pt-BR" sz="2800" dirty="0" err="1"/>
              <a:t>branch</a:t>
            </a:r>
            <a:r>
              <a:rPr lang="pt-BR" sz="2800" dirty="0"/>
              <a:t> de destino para o </a:t>
            </a:r>
            <a:r>
              <a:rPr lang="pt-BR" sz="2800" dirty="0" err="1"/>
              <a:t>commit</a:t>
            </a:r>
            <a:r>
              <a:rPr lang="pt-BR" sz="2800" dirty="0"/>
              <a:t> mais novo da </a:t>
            </a:r>
            <a:r>
              <a:rPr lang="pt-BR" sz="2800" dirty="0" err="1"/>
              <a:t>branch</a:t>
            </a:r>
            <a:r>
              <a:rPr lang="pt-BR" sz="2800" dirty="0"/>
              <a:t> a ser mesclada.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Os comandos </a:t>
            </a:r>
            <a:r>
              <a:rPr lang="pt-BR" sz="2800" i="1" dirty="0" err="1"/>
              <a:t>git</a:t>
            </a:r>
            <a:r>
              <a:rPr lang="pt-BR" sz="2800" i="1" dirty="0"/>
              <a:t> merge</a:t>
            </a:r>
            <a:r>
              <a:rPr lang="pt-BR" sz="2800" dirty="0"/>
              <a:t> e </a:t>
            </a:r>
            <a:r>
              <a:rPr lang="pt-BR" sz="2800" i="1" dirty="0" err="1"/>
              <a:t>git</a:t>
            </a:r>
            <a:r>
              <a:rPr lang="pt-BR" sz="2800" i="1" dirty="0"/>
              <a:t> </a:t>
            </a:r>
            <a:r>
              <a:rPr lang="pt-BR" sz="2800" i="1" dirty="0" err="1"/>
              <a:t>rebase</a:t>
            </a:r>
            <a:r>
              <a:rPr lang="pt-BR" sz="2800" dirty="0"/>
              <a:t> possuem o mesmo efeito em um </a:t>
            </a:r>
            <a:r>
              <a:rPr lang="pt-BR" sz="2800" i="1" dirty="0" err="1"/>
              <a:t>fast-forward</a:t>
            </a:r>
            <a:r>
              <a:rPr lang="pt-BR" sz="2800" i="1" dirty="0"/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765658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15D71DE-FC44-A046-9090-4464567AA437}"/>
              </a:ext>
            </a:extLst>
          </p:cNvPr>
          <p:cNvSpPr txBox="1"/>
          <p:nvPr/>
        </p:nvSpPr>
        <p:spPr>
          <a:xfrm>
            <a:off x="475989" y="1351508"/>
            <a:ext cx="81920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/>
              <a:t>MANTENDO O HISTÓRICO DA MASTER INTACTO APÓS UM REBASE</a:t>
            </a:r>
            <a:endParaRPr lang="pt-BR" sz="3200" dirty="0"/>
          </a:p>
          <a:p>
            <a:pPr algn="just"/>
            <a:endParaRPr lang="pt-BR" sz="32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Adotar sempre a prática de evitar ao máximo alterações no histórico.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Necessário mudar a </a:t>
            </a:r>
            <a:r>
              <a:rPr lang="pt-BR" sz="2800" dirty="0" err="1"/>
              <a:t>branch</a:t>
            </a:r>
            <a:r>
              <a:rPr lang="pt-BR" sz="2800" dirty="0"/>
              <a:t> do projeto para a </a:t>
            </a:r>
            <a:r>
              <a:rPr lang="pt-BR" sz="2800" dirty="0" err="1"/>
              <a:t>branch</a:t>
            </a:r>
            <a:r>
              <a:rPr lang="pt-BR" sz="2800" dirty="0"/>
              <a:t> criada através do comando </a:t>
            </a:r>
            <a:r>
              <a:rPr lang="pt-BR" sz="2800" i="1" dirty="0" err="1"/>
              <a:t>git</a:t>
            </a:r>
            <a:r>
              <a:rPr lang="pt-BR" sz="2800" i="1" dirty="0"/>
              <a:t> </a:t>
            </a:r>
            <a:r>
              <a:rPr lang="pt-BR" sz="2800" i="1" dirty="0" err="1"/>
              <a:t>checkout</a:t>
            </a:r>
            <a:r>
              <a:rPr lang="pt-BR" sz="28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Então basta executar o </a:t>
            </a:r>
            <a:r>
              <a:rPr lang="pt-BR" sz="2800" dirty="0" err="1"/>
              <a:t>rebase</a:t>
            </a:r>
            <a:r>
              <a:rPr lang="pt-BR" sz="2800" dirty="0"/>
              <a:t> da </a:t>
            </a:r>
            <a:r>
              <a:rPr lang="pt-BR" sz="2800" dirty="0" err="1"/>
              <a:t>branch</a:t>
            </a:r>
            <a:r>
              <a:rPr lang="pt-BR" sz="2800" dirty="0"/>
              <a:t> </a:t>
            </a:r>
            <a:r>
              <a:rPr lang="pt-BR" sz="2800" i="1" dirty="0" err="1"/>
              <a:t>master</a:t>
            </a:r>
            <a:r>
              <a:rPr lang="pt-BR" sz="2800" dirty="0"/>
              <a:t> na nova </a:t>
            </a:r>
            <a:r>
              <a:rPr lang="pt-BR" sz="2800" dirty="0" err="1"/>
              <a:t>branch</a:t>
            </a:r>
            <a:r>
              <a:rPr lang="pt-BR" sz="2800" dirty="0"/>
              <a:t> com o comando </a:t>
            </a:r>
            <a:r>
              <a:rPr lang="pt-BR" sz="2800" i="1" dirty="0" err="1"/>
              <a:t>git</a:t>
            </a:r>
            <a:r>
              <a:rPr lang="pt-BR" sz="2800" i="1" dirty="0"/>
              <a:t> </a:t>
            </a:r>
            <a:r>
              <a:rPr lang="pt-BR" sz="2800" i="1" dirty="0" err="1"/>
              <a:t>rebase</a:t>
            </a:r>
            <a:r>
              <a:rPr lang="pt-BR" sz="2800" i="1" dirty="0"/>
              <a:t> </a:t>
            </a:r>
            <a:r>
              <a:rPr lang="pt-BR" sz="2800" i="1" dirty="0" err="1"/>
              <a:t>master</a:t>
            </a:r>
            <a:r>
              <a:rPr lang="pt-B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80368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page105image58091264">
            <a:extLst>
              <a:ext uri="{FF2B5EF4-FFF2-40B4-BE49-F238E27FC236}">
                <a16:creationId xmlns:a16="http://schemas.microsoft.com/office/drawing/2014/main" xmlns="" id="{BAE95B8C-47CA-C84C-A666-76560A2AA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80" y="1307891"/>
            <a:ext cx="8608839" cy="424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9127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15D71DE-FC44-A046-9090-4464567AA437}"/>
              </a:ext>
            </a:extLst>
          </p:cNvPr>
          <p:cNvSpPr txBox="1"/>
          <p:nvPr/>
        </p:nvSpPr>
        <p:spPr>
          <a:xfrm>
            <a:off x="475989" y="735955"/>
            <a:ext cx="819202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/>
              <a:t>MERGE OU REBASE?</a:t>
            </a:r>
            <a:endParaRPr lang="pt-BR" sz="3200" dirty="0"/>
          </a:p>
          <a:p>
            <a:pPr algn="just"/>
            <a:endParaRPr lang="pt-BR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Merge mantém um registro fiel do que ocorreu no repositório, porém os </a:t>
            </a:r>
            <a:r>
              <a:rPr lang="pt-BR" sz="2800" dirty="0" err="1"/>
              <a:t>commits</a:t>
            </a:r>
            <a:r>
              <a:rPr lang="pt-BR" sz="2800" dirty="0"/>
              <a:t> de merge complicam tarefas como navegar pelo código antigo e revisar código novo.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err="1"/>
              <a:t>Rebase</a:t>
            </a:r>
            <a:r>
              <a:rPr lang="pt-BR" sz="2800" dirty="0"/>
              <a:t> simplifica o histórico, porém perde informação sobre o repositório e alguns </a:t>
            </a:r>
            <a:r>
              <a:rPr lang="pt-BR" sz="2800" dirty="0" err="1"/>
              <a:t>commits</a:t>
            </a:r>
            <a:r>
              <a:rPr lang="pt-BR" sz="2800" dirty="0"/>
              <a:t> são reescritos. Em situações de conflitos, podem ocorrer complicações.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Necessário analisar cada solução com seus prós e contras.</a:t>
            </a:r>
          </a:p>
        </p:txBody>
      </p:sp>
    </p:spTree>
    <p:extLst>
      <p:ext uri="{BB962C8B-B14F-4D97-AF65-F5344CB8AC3E}">
        <p14:creationId xmlns:p14="http://schemas.microsoft.com/office/powerpoint/2010/main" val="179517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37DC88-8AD9-294A-99E1-C8C749C848C7}"/>
              </a:ext>
            </a:extLst>
          </p:cNvPr>
          <p:cNvSpPr txBox="1"/>
          <p:nvPr/>
        </p:nvSpPr>
        <p:spPr>
          <a:xfrm>
            <a:off x="475989" y="2090172"/>
            <a:ext cx="81920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O comando </a:t>
            </a:r>
            <a:r>
              <a:rPr lang="pt-BR" sz="2800" i="1" dirty="0" err="1">
                <a:solidFill>
                  <a:srgbClr val="FF0000"/>
                </a:solidFill>
              </a:rPr>
              <a:t>git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i="1" dirty="0" err="1">
                <a:solidFill>
                  <a:srgbClr val="FF0000"/>
                </a:solidFill>
              </a:rPr>
              <a:t>branch</a:t>
            </a:r>
            <a:r>
              <a:rPr lang="pt-BR" sz="2800" i="1" dirty="0">
                <a:solidFill>
                  <a:srgbClr val="FF0000"/>
                </a:solidFill>
              </a:rPr>
              <a:t> -</a:t>
            </a:r>
            <a:r>
              <a:rPr lang="pt-BR" sz="2800" i="1" dirty="0" err="1">
                <a:solidFill>
                  <a:srgbClr val="FF0000"/>
                </a:solidFill>
              </a:rPr>
              <a:t>v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lista as </a:t>
            </a:r>
            <a:r>
              <a:rPr lang="pt-BR" sz="2800" dirty="0" err="1"/>
              <a:t>branches</a:t>
            </a:r>
            <a:r>
              <a:rPr lang="pt-BR" sz="2800" dirty="0"/>
              <a:t> existentes no repositório com </a:t>
            </a:r>
            <a:r>
              <a:rPr lang="pt-BR" sz="2800" dirty="0" err="1"/>
              <a:t>commits</a:t>
            </a:r>
            <a:r>
              <a:rPr lang="pt-BR" sz="2800" dirty="0"/>
              <a:t> associados.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Toda </a:t>
            </a:r>
            <a:r>
              <a:rPr lang="pt-BR" sz="2800" dirty="0" err="1">
                <a:solidFill>
                  <a:srgbClr val="FF0000"/>
                </a:solidFill>
              </a:rPr>
              <a:t>branch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aponta para um </a:t>
            </a:r>
            <a:r>
              <a:rPr lang="pt-BR" sz="2800" dirty="0" err="1"/>
              <a:t>commit</a:t>
            </a:r>
            <a:r>
              <a:rPr lang="pt-BR" sz="2800" dirty="0"/>
              <a:t>. Cada novo </a:t>
            </a:r>
            <a:r>
              <a:rPr lang="pt-BR" sz="2800" dirty="0" err="1"/>
              <a:t>commit</a:t>
            </a:r>
            <a:r>
              <a:rPr lang="pt-BR" sz="2800" dirty="0"/>
              <a:t> move automaticamente a </a:t>
            </a:r>
            <a:r>
              <a:rPr lang="pt-BR" sz="2800" dirty="0" err="1"/>
              <a:t>branch</a:t>
            </a:r>
            <a:r>
              <a:rPr lang="pt-BR" sz="2800" dirty="0"/>
              <a:t>, apontando para o novo </a:t>
            </a:r>
            <a:r>
              <a:rPr lang="pt-BR" sz="2800" dirty="0" err="1"/>
              <a:t>commit</a:t>
            </a:r>
            <a:r>
              <a:rPr lang="pt-BR" sz="28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FF0000"/>
                </a:solidFill>
              </a:rPr>
              <a:t>Branch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i="1" dirty="0" err="1">
                <a:solidFill>
                  <a:srgbClr val="FF0000"/>
                </a:solidFill>
              </a:rPr>
              <a:t>master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aponta para o último </a:t>
            </a:r>
            <a:r>
              <a:rPr lang="pt-BR" sz="2800" dirty="0" err="1"/>
              <a:t>commit</a:t>
            </a:r>
            <a:r>
              <a:rPr lang="pt-BR" sz="2800" dirty="0"/>
              <a:t> feito.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BRANCH MASTER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78436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37DC88-8AD9-294A-99E1-C8C749C848C7}"/>
              </a:ext>
            </a:extLst>
          </p:cNvPr>
          <p:cNvSpPr txBox="1"/>
          <p:nvPr/>
        </p:nvSpPr>
        <p:spPr>
          <a:xfrm>
            <a:off x="475989" y="1874728"/>
            <a:ext cx="81920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Um </a:t>
            </a:r>
            <a:r>
              <a:rPr lang="pt-BR" sz="2800" dirty="0" err="1"/>
              <a:t>commit</a:t>
            </a:r>
            <a:r>
              <a:rPr lang="pt-BR" sz="2800" dirty="0"/>
              <a:t> armazena o “</a:t>
            </a:r>
            <a:r>
              <a:rPr lang="pt-BR" sz="2800" dirty="0" err="1"/>
              <a:t>commit</a:t>
            </a:r>
            <a:r>
              <a:rPr lang="pt-BR" sz="2800" dirty="0"/>
              <a:t> pai”, que é o </a:t>
            </a:r>
            <a:r>
              <a:rPr lang="pt-BR" sz="2800" dirty="0" err="1"/>
              <a:t>commit</a:t>
            </a:r>
            <a:r>
              <a:rPr lang="pt-BR" sz="2800" dirty="0"/>
              <a:t> efetuado anteriormente. Um </a:t>
            </a:r>
            <a:r>
              <a:rPr lang="pt-BR" sz="2800" dirty="0" err="1"/>
              <a:t>commit</a:t>
            </a:r>
            <a:r>
              <a:rPr lang="pt-BR" sz="2800" dirty="0"/>
              <a:t> pode ter vários pais.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É possível observar os </a:t>
            </a:r>
            <a:r>
              <a:rPr lang="pt-BR" sz="2800" dirty="0" err="1"/>
              <a:t>commits</a:t>
            </a:r>
            <a:r>
              <a:rPr lang="pt-BR" sz="2800" dirty="0"/>
              <a:t> com seus “pais” através do comando </a:t>
            </a:r>
            <a:r>
              <a:rPr lang="pt-BR" sz="2800" i="1" dirty="0" err="1">
                <a:solidFill>
                  <a:srgbClr val="FF0000"/>
                </a:solidFill>
              </a:rPr>
              <a:t>git</a:t>
            </a:r>
            <a:r>
              <a:rPr lang="pt-BR" sz="2800" i="1" dirty="0">
                <a:solidFill>
                  <a:srgbClr val="FF0000"/>
                </a:solidFill>
              </a:rPr>
              <a:t> log –</a:t>
            </a:r>
            <a:r>
              <a:rPr lang="pt-BR" sz="2800" i="1" dirty="0" err="1">
                <a:solidFill>
                  <a:srgbClr val="FF0000"/>
                </a:solidFill>
              </a:rPr>
              <a:t>parents</a:t>
            </a:r>
            <a:r>
              <a:rPr lang="pt-BR" sz="28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O comando </a:t>
            </a:r>
            <a:r>
              <a:rPr lang="pt-BR" sz="2800" i="1" dirty="0" err="1">
                <a:solidFill>
                  <a:srgbClr val="FF0000"/>
                </a:solidFill>
              </a:rPr>
              <a:t>git</a:t>
            </a:r>
            <a:r>
              <a:rPr lang="pt-BR" sz="2800" i="1" dirty="0">
                <a:solidFill>
                  <a:srgbClr val="FF0000"/>
                </a:solidFill>
              </a:rPr>
              <a:t> log --</a:t>
            </a:r>
            <a:r>
              <a:rPr lang="pt-BR" sz="2800" i="1" dirty="0" err="1">
                <a:solidFill>
                  <a:srgbClr val="FF0000"/>
                </a:solidFill>
              </a:rPr>
              <a:t>decorate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verifica o </a:t>
            </a:r>
            <a:r>
              <a:rPr lang="pt-BR" sz="2800" dirty="0" err="1"/>
              <a:t>commit</a:t>
            </a:r>
            <a:r>
              <a:rPr lang="pt-BR" sz="2800" dirty="0"/>
              <a:t> para qual a </a:t>
            </a:r>
            <a:r>
              <a:rPr lang="pt-BR" sz="2800" i="1" dirty="0" err="1"/>
              <a:t>master</a:t>
            </a:r>
            <a:r>
              <a:rPr lang="pt-BR" sz="2800" dirty="0"/>
              <a:t> está apontando.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BRANCH MASTER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9198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: Merge e Rebase | Atitude Reflexiva">
            <a:extLst>
              <a:ext uri="{FF2B5EF4-FFF2-40B4-BE49-F238E27FC236}">
                <a16:creationId xmlns:a16="http://schemas.microsoft.com/office/drawing/2014/main" xmlns="" id="{5263830C-3A21-C249-9DD9-2EDD8E288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58" y="524896"/>
            <a:ext cx="8378483" cy="580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0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37DC88-8AD9-294A-99E1-C8C749C848C7}"/>
              </a:ext>
            </a:extLst>
          </p:cNvPr>
          <p:cNvSpPr txBox="1"/>
          <p:nvPr/>
        </p:nvSpPr>
        <p:spPr>
          <a:xfrm>
            <a:off x="475989" y="1382286"/>
            <a:ext cx="819202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Executar o comando </a:t>
            </a:r>
            <a:r>
              <a:rPr lang="pt-BR" sz="2800" i="1" dirty="0" err="1">
                <a:solidFill>
                  <a:srgbClr val="FF0000"/>
                </a:solidFill>
              </a:rPr>
              <a:t>git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i="1" dirty="0" err="1">
                <a:solidFill>
                  <a:srgbClr val="FF0000"/>
                </a:solidFill>
              </a:rPr>
              <a:t>branch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i="1" dirty="0" smtClean="0">
                <a:solidFill>
                  <a:srgbClr val="FF0000"/>
                </a:solidFill>
              </a:rPr>
              <a:t>&lt;</a:t>
            </a:r>
            <a:r>
              <a:rPr lang="pt-BR" sz="2800" i="1" dirty="0" err="1" smtClean="0">
                <a:solidFill>
                  <a:srgbClr val="FF0000"/>
                </a:solidFill>
              </a:rPr>
              <a:t>nomedabranch</a:t>
            </a:r>
            <a:r>
              <a:rPr lang="pt-BR" sz="2800" i="1" dirty="0" smtClean="0">
                <a:solidFill>
                  <a:srgbClr val="FF0000"/>
                </a:solidFill>
              </a:rPr>
              <a:t>&gt;</a:t>
            </a:r>
            <a:r>
              <a:rPr lang="pt-BR" sz="2800" dirty="0" smtClean="0"/>
              <a:t>, </a:t>
            </a:r>
            <a:r>
              <a:rPr lang="pt-BR" sz="2800" dirty="0"/>
              <a:t>substituindo </a:t>
            </a:r>
            <a:r>
              <a:rPr lang="pt-BR" sz="2800" i="1" dirty="0" err="1">
                <a:solidFill>
                  <a:srgbClr val="FF0000"/>
                </a:solidFill>
              </a:rPr>
              <a:t>nomedabranch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para o nome dado ao </a:t>
            </a:r>
            <a:r>
              <a:rPr lang="pt-BR" sz="2800" dirty="0" err="1"/>
              <a:t>branch</a:t>
            </a:r>
            <a:r>
              <a:rPr lang="pt-BR" sz="2800" dirty="0"/>
              <a:t> criado.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O comando </a:t>
            </a:r>
            <a:r>
              <a:rPr lang="pt-BR" sz="2800" i="1" dirty="0" err="1">
                <a:solidFill>
                  <a:srgbClr val="FF0000"/>
                </a:solidFill>
              </a:rPr>
              <a:t>git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i="1" dirty="0" err="1">
                <a:solidFill>
                  <a:srgbClr val="FF0000"/>
                </a:solidFill>
              </a:rPr>
              <a:t>branch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irá listar a </a:t>
            </a:r>
            <a:r>
              <a:rPr lang="pt-BR" sz="2800" dirty="0" err="1"/>
              <a:t>branch</a:t>
            </a:r>
            <a:r>
              <a:rPr lang="pt-BR" sz="2800" dirty="0"/>
              <a:t> </a:t>
            </a:r>
            <a:r>
              <a:rPr lang="pt-BR" sz="2800" i="1" dirty="0" err="1"/>
              <a:t>master</a:t>
            </a:r>
            <a:r>
              <a:rPr lang="pt-BR" sz="2800" dirty="0"/>
              <a:t>, juntamente com a nova </a:t>
            </a:r>
            <a:r>
              <a:rPr lang="pt-BR" sz="2800" dirty="0" err="1"/>
              <a:t>branch</a:t>
            </a:r>
            <a:r>
              <a:rPr lang="pt-BR" sz="2800" dirty="0"/>
              <a:t> criada.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A nova </a:t>
            </a:r>
            <a:r>
              <a:rPr lang="pt-BR" sz="2800" dirty="0" err="1"/>
              <a:t>branch</a:t>
            </a:r>
            <a:r>
              <a:rPr lang="pt-BR" sz="2800" dirty="0"/>
              <a:t> aponta para o mesmo </a:t>
            </a:r>
            <a:r>
              <a:rPr lang="pt-BR" sz="2800" dirty="0" err="1"/>
              <a:t>commit</a:t>
            </a:r>
            <a:r>
              <a:rPr lang="pt-BR" sz="2800" dirty="0"/>
              <a:t> que a </a:t>
            </a:r>
            <a:r>
              <a:rPr lang="pt-BR" sz="2800" dirty="0" err="1"/>
              <a:t>branch</a:t>
            </a:r>
            <a:r>
              <a:rPr lang="pt-BR" sz="2800" dirty="0"/>
              <a:t> anterior.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CRIANDO UMA BRANCH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93637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C4FD35E-E046-D043-BEBD-FB6D6C194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711200"/>
            <a:ext cx="8216900" cy="543560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CRIANDO UMA BRANCH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6115293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{55B0B986-6DA1-4D40-A88E-BD3341521908}tf10001120</Template>
  <TotalTime>2985</TotalTime>
  <Words>1130</Words>
  <Application>Microsoft Office PowerPoint</Application>
  <PresentationFormat>Apresentação na tela (4:3)</PresentationFormat>
  <Paragraphs>91</Paragraphs>
  <Slides>44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7" baseType="lpstr">
      <vt:lpstr>Arial</vt:lpstr>
      <vt:lpstr>Gill Sans MT</vt:lpstr>
      <vt:lpstr>Parcel</vt:lpstr>
      <vt:lpstr>Apresentação do PowerPoint</vt:lpstr>
      <vt:lpstr>CAPÍTULO 6 - ORGANIZANDO O TRABALHO COM BRANCHES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CONTROLANDO VERSÕES COM GIT E GITHUB</dc:title>
  <dc:creator>Microsoft Office User</dc:creator>
  <cp:lastModifiedBy>Lena Fernandes</cp:lastModifiedBy>
  <cp:revision>216</cp:revision>
  <dcterms:created xsi:type="dcterms:W3CDTF">2020-06-12T21:54:22Z</dcterms:created>
  <dcterms:modified xsi:type="dcterms:W3CDTF">2020-09-30T23:00:42Z</dcterms:modified>
</cp:coreProperties>
</file>