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63" r:id="rId3"/>
    <p:sldId id="549" r:id="rId4"/>
    <p:sldId id="550" r:id="rId5"/>
    <p:sldId id="551" r:id="rId6"/>
    <p:sldId id="264" r:id="rId7"/>
    <p:sldId id="546" r:id="rId8"/>
    <p:sldId id="268" r:id="rId9"/>
    <p:sldId id="552" r:id="rId10"/>
    <p:sldId id="54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548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370" r:id="rId39"/>
    <p:sldId id="298" r:id="rId40"/>
    <p:sldId id="299" r:id="rId41"/>
    <p:sldId id="300" r:id="rId42"/>
    <p:sldId id="55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4" d="100"/>
          <a:sy n="74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anodasilva/citacoes/commits/mas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linu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334851" y="1193927"/>
            <a:ext cx="8680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Crie um diretório chamado “</a:t>
            </a:r>
            <a:r>
              <a:rPr lang="pt-BR" sz="2800" dirty="0" err="1">
                <a:solidFill>
                  <a:srgbClr val="FF0000"/>
                </a:solidFill>
              </a:rPr>
              <a:t>citacoes</a:t>
            </a:r>
            <a:r>
              <a:rPr lang="pt-BR" sz="2800" dirty="0"/>
              <a:t>”;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Crie um arquivo chamado ”</a:t>
            </a:r>
            <a:r>
              <a:rPr lang="pt-BR" sz="2800" dirty="0">
                <a:solidFill>
                  <a:srgbClr val="FF0000"/>
                </a:solidFill>
              </a:rPr>
              <a:t>filmes.txt</a:t>
            </a:r>
            <a:r>
              <a:rPr lang="pt-BR" sz="2800" dirty="0"/>
              <a:t>” dentro do diretório criado;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Insira o seguinte conteúdo no arquivo “filmes.txt</a:t>
            </a:r>
            <a:r>
              <a:rPr lang="pt-BR" sz="2800" dirty="0" smtClean="0"/>
              <a:t>”.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Criando um arquivo para </a:t>
            </a:r>
            <a:r>
              <a:rPr lang="pt-BR" sz="2800" b="1" dirty="0" err="1" smtClean="0"/>
              <a:t>versionar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6431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698302"/>
            <a:ext cx="8192022" cy="29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200" dirty="0"/>
              <a:t>“Não há certezas, apenas oportunidades.” (V de Vingança)</a:t>
            </a:r>
          </a:p>
          <a:p>
            <a:pPr algn="just">
              <a:lnSpc>
                <a:spcPct val="150000"/>
              </a:lnSpc>
            </a:pPr>
            <a:endParaRPr lang="x-none" sz="3200" dirty="0"/>
          </a:p>
          <a:p>
            <a:pPr algn="just">
              <a:lnSpc>
                <a:spcPct val="150000"/>
              </a:lnSpc>
            </a:pPr>
            <a:r>
              <a:rPr lang="x-none" sz="3200" dirty="0"/>
              <a:t>“Diga ‘olá’ para meu pequeno amigo!” (Scarface)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Criando um texto para </a:t>
            </a:r>
            <a:r>
              <a:rPr lang="pt-BR" sz="2800" b="1" dirty="0" err="1" smtClean="0"/>
              <a:t>versionar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2620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pic>
        <p:nvPicPr>
          <p:cNvPr id="4098" name="Picture 2" descr="O que é e porque usar um sistema de controle de versão">
            <a:extLst>
              <a:ext uri="{FF2B5EF4-FFF2-40B4-BE49-F238E27FC236}">
                <a16:creationId xmlns="" xmlns:a16="http://schemas.microsoft.com/office/drawing/2014/main" id="{9D017267-5D3F-3E4E-BAF5-525920EA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57" y="1705855"/>
            <a:ext cx="7218286" cy="43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VERSIONAMENTO DE </a:t>
            </a:r>
            <a:r>
              <a:rPr lang="x-none" sz="2800" b="1" dirty="0" smtClean="0"/>
              <a:t>CÓDIGO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4315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144304"/>
            <a:ext cx="819202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 smtClean="0"/>
              <a:t>Vá </a:t>
            </a:r>
            <a:r>
              <a:rPr lang="x-none" sz="3200" dirty="0"/>
              <a:t>ao diretório “</a:t>
            </a:r>
            <a:r>
              <a:rPr lang="x-none" sz="3200" dirty="0">
                <a:solidFill>
                  <a:srgbClr val="FF0000"/>
                </a:solidFill>
              </a:rPr>
              <a:t>citacoes</a:t>
            </a:r>
            <a:r>
              <a:rPr lang="x-none" sz="3200" dirty="0"/>
              <a:t>”;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Inicialize um repositório git utilizando o comando ‘</a:t>
            </a:r>
            <a:r>
              <a:rPr lang="x-none" sz="3200" dirty="0">
                <a:solidFill>
                  <a:srgbClr val="C00000"/>
                </a:solidFill>
              </a:rPr>
              <a:t>git init</a:t>
            </a:r>
            <a:r>
              <a:rPr lang="x-none" sz="3200" dirty="0"/>
              <a:t>’;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Uma mensagem, como abaixo, </a:t>
            </a:r>
            <a:r>
              <a:rPr lang="x-none" sz="3200" dirty="0" smtClean="0"/>
              <a:t>deverá </a:t>
            </a:r>
            <a:r>
              <a:rPr lang="x-none" sz="3200" dirty="0"/>
              <a:t>aparecer</a:t>
            </a:r>
            <a:r>
              <a:rPr lang="x-none" sz="3200" dirty="0" smtClean="0"/>
              <a:t>:</a:t>
            </a:r>
            <a:endParaRPr lang="pt-BR" sz="3200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CRIANDO UM REPOSITÓRIO</a:t>
            </a:r>
          </a:p>
        </p:txBody>
      </p:sp>
    </p:spTree>
    <p:extLst>
      <p:ext uri="{BB962C8B-B14F-4D97-AF65-F5344CB8AC3E}">
        <p14:creationId xmlns:p14="http://schemas.microsoft.com/office/powerpoint/2010/main" val="17398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879A921-09E5-BF49-9732-FFC88D8C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14" y="1434566"/>
            <a:ext cx="8340171" cy="3856973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CRIANDO UM REPOSITÓRIO</a:t>
            </a:r>
          </a:p>
        </p:txBody>
      </p:sp>
    </p:spTree>
    <p:extLst>
      <p:ext uri="{BB962C8B-B14F-4D97-AF65-F5344CB8AC3E}">
        <p14:creationId xmlns:p14="http://schemas.microsoft.com/office/powerpoint/2010/main" val="39433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328970"/>
            <a:ext cx="8192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Verifique a situação dos arquivos no repositório git com o comando ‘</a:t>
            </a:r>
            <a:r>
              <a:rPr lang="x-none" sz="3200" dirty="0">
                <a:solidFill>
                  <a:srgbClr val="C00000"/>
                </a:solidFill>
              </a:rPr>
              <a:t>git status</a:t>
            </a:r>
            <a:r>
              <a:rPr lang="x-none" sz="3200" dirty="0"/>
              <a:t>’;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A saída deverá </a:t>
            </a:r>
            <a:r>
              <a:rPr lang="pt-BR" sz="3200" dirty="0" smtClean="0"/>
              <a:t>parecer com a</a:t>
            </a:r>
            <a:r>
              <a:rPr lang="x-none" sz="3200" dirty="0" smtClean="0"/>
              <a:t> </a:t>
            </a:r>
            <a:r>
              <a:rPr lang="x-none" sz="3200" dirty="0"/>
              <a:t>seguinte mensagem: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RASTREANDO O ARQUIVO</a:t>
            </a:r>
          </a:p>
        </p:txBody>
      </p:sp>
    </p:spTree>
    <p:extLst>
      <p:ext uri="{BB962C8B-B14F-4D97-AF65-F5344CB8AC3E}">
        <p14:creationId xmlns:p14="http://schemas.microsoft.com/office/powerpoint/2010/main" val="37018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5B8E3C-67DA-2A4D-BB5F-C186FACE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9" y="1447161"/>
            <a:ext cx="8285701" cy="3831783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RASTREANDO O ARQUIVO</a:t>
            </a:r>
          </a:p>
        </p:txBody>
      </p:sp>
    </p:spTree>
    <p:extLst>
      <p:ext uri="{BB962C8B-B14F-4D97-AF65-F5344CB8AC3E}">
        <p14:creationId xmlns:p14="http://schemas.microsoft.com/office/powerpoint/2010/main" val="36249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513636"/>
            <a:ext cx="8192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A saída indica que o arquivo “filmes.txt” não </a:t>
            </a:r>
            <a:r>
              <a:rPr lang="pt-BR" sz="3200" dirty="0" smtClean="0"/>
              <a:t>está sendo</a:t>
            </a:r>
            <a:r>
              <a:rPr lang="x-none" sz="3200" dirty="0" smtClean="0"/>
              <a:t> </a:t>
            </a:r>
            <a:r>
              <a:rPr lang="x-none" sz="3200" dirty="0"/>
              <a:t>rastreado pelo git.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Execute o comando ‘</a:t>
            </a:r>
            <a:r>
              <a:rPr lang="x-none" sz="3200" dirty="0">
                <a:solidFill>
                  <a:srgbClr val="C00000"/>
                </a:solidFill>
              </a:rPr>
              <a:t>git add filmes.txt</a:t>
            </a:r>
            <a:r>
              <a:rPr lang="x-none" sz="3200" dirty="0"/>
              <a:t>’;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Verifique novamente o repositório executando ‘</a:t>
            </a:r>
            <a:r>
              <a:rPr lang="x-none" sz="3200" dirty="0">
                <a:solidFill>
                  <a:srgbClr val="C00000"/>
                </a:solidFill>
              </a:rPr>
              <a:t>git status</a:t>
            </a:r>
            <a:r>
              <a:rPr lang="x-none" sz="3200" dirty="0"/>
              <a:t>’: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RASTREANDO O ARQUIVO</a:t>
            </a:r>
          </a:p>
        </p:txBody>
      </p:sp>
    </p:spTree>
    <p:extLst>
      <p:ext uri="{BB962C8B-B14F-4D97-AF65-F5344CB8AC3E}">
        <p14:creationId xmlns:p14="http://schemas.microsoft.com/office/powerpoint/2010/main" val="5122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155DE74-DC86-6342-A034-251844AF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14" y="1380881"/>
            <a:ext cx="6605371" cy="4096237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RASTREANDO O ARQUIVO</a:t>
            </a:r>
          </a:p>
        </p:txBody>
      </p:sp>
    </p:spTree>
    <p:extLst>
      <p:ext uri="{BB962C8B-B14F-4D97-AF65-F5344CB8AC3E}">
        <p14:creationId xmlns:p14="http://schemas.microsoft.com/office/powerpoint/2010/main" val="17226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210251"/>
            <a:ext cx="8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x-none" sz="32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O arquivo “</a:t>
            </a:r>
            <a:r>
              <a:rPr lang="x-none" sz="3200" dirty="0">
                <a:solidFill>
                  <a:srgbClr val="FF0000"/>
                </a:solidFill>
              </a:rPr>
              <a:t>filmes.txt</a:t>
            </a:r>
            <a:r>
              <a:rPr lang="x-none" sz="3200" dirty="0"/>
              <a:t>” está rastreado pelo Git, porém não foi gravado (comitado) no repositório.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GRAVANDO O ARQUIVO NO </a:t>
            </a:r>
            <a:r>
              <a:rPr lang="x-none" sz="2800" b="1" dirty="0" smtClean="0"/>
              <a:t>REPOSITÓRIO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0739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x-none" dirty="0"/>
              <a:t>CAPÍTULO 2 – TOUR PRÁTICO</a:t>
            </a:r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="" xmlns:a16="http://schemas.microsoft.com/office/drawing/2014/main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7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671916"/>
            <a:ext cx="8192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x-none" sz="2800" dirty="0">
                <a:solidFill>
                  <a:srgbClr val="002060"/>
                </a:solidFill>
              </a:rPr>
              <a:t>$ git commit -m “Arquivo inicial de citacoes”</a:t>
            </a:r>
          </a:p>
          <a:p>
            <a:pPr>
              <a:lnSpc>
                <a:spcPct val="150000"/>
              </a:lnSpc>
            </a:pPr>
            <a:endParaRPr lang="x-none" sz="32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Comando ‘git commit’, com a opção ‘-m’ que informa a mensagem do commit. A seguinte mensagem deve aparecer: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GRAVANDO O ARQUIVO NO </a:t>
            </a:r>
            <a:r>
              <a:rPr lang="x-none" sz="2800" b="1" dirty="0" smtClean="0"/>
              <a:t>REPOSITÓRIO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1923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B82F87A-8939-7A43-B533-7DB34F1D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6" y="1655927"/>
            <a:ext cx="8291739" cy="3810850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GRAVANDO O ARQUIVO NO </a:t>
            </a:r>
            <a:r>
              <a:rPr lang="x-none" sz="2800" b="1" dirty="0" smtClean="0"/>
              <a:t>REPOSITÓRIO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7014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210251"/>
            <a:ext cx="8192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x-none" sz="32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Insira mais uma linha no arquivo “filmes.txt”:</a:t>
            </a:r>
          </a:p>
          <a:p>
            <a:pPr lvl="1" algn="just">
              <a:lnSpc>
                <a:spcPct val="150000"/>
              </a:lnSpc>
            </a:pPr>
            <a:r>
              <a:rPr lang="x-none" sz="3200" dirty="0"/>
              <a:t>“Hasta la vista, </a:t>
            </a:r>
            <a:r>
              <a:rPr lang="x-none" sz="3200" dirty="0" smtClean="0"/>
              <a:t>baby</a:t>
            </a:r>
            <a:r>
              <a:rPr lang="pt-BR" sz="3200" dirty="0"/>
              <a:t>.</a:t>
            </a:r>
            <a:r>
              <a:rPr lang="x-none" sz="3200" dirty="0" smtClean="0"/>
              <a:t>” </a:t>
            </a:r>
            <a:r>
              <a:rPr lang="x-none" sz="3200" dirty="0"/>
              <a:t>(Exterminador do Futuro 2)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Execute ‘</a:t>
            </a:r>
            <a:r>
              <a:rPr lang="x-none" sz="3200" dirty="0">
                <a:solidFill>
                  <a:srgbClr val="C00000"/>
                </a:solidFill>
              </a:rPr>
              <a:t>git status</a:t>
            </a:r>
            <a:r>
              <a:rPr lang="x-none" sz="3200" dirty="0"/>
              <a:t>’ novamente: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ALTERANDO O ARQUIVO</a:t>
            </a:r>
          </a:p>
        </p:txBody>
      </p:sp>
    </p:spTree>
    <p:extLst>
      <p:ext uri="{BB962C8B-B14F-4D97-AF65-F5344CB8AC3E}">
        <p14:creationId xmlns:p14="http://schemas.microsoft.com/office/powerpoint/2010/main" val="851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BC8AB0D-B3DD-3B4B-8E78-54CB601C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2" y="1415561"/>
            <a:ext cx="7902935" cy="4026877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ALTERANDO O ARQUIVO</a:t>
            </a:r>
          </a:p>
        </p:txBody>
      </p:sp>
    </p:spTree>
    <p:extLst>
      <p:ext uri="{BB962C8B-B14F-4D97-AF65-F5344CB8AC3E}">
        <p14:creationId xmlns:p14="http://schemas.microsoft.com/office/powerpoint/2010/main" val="21589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948915"/>
            <a:ext cx="8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Execute o </a:t>
            </a:r>
            <a:r>
              <a:rPr lang="x-none" sz="3200" dirty="0" smtClean="0"/>
              <a:t>comando</a:t>
            </a:r>
            <a:r>
              <a:rPr lang="pt-BR" sz="3200" dirty="0" smtClean="0"/>
              <a:t>: </a:t>
            </a:r>
            <a:r>
              <a:rPr lang="x-none" sz="3200" dirty="0" smtClean="0">
                <a:solidFill>
                  <a:srgbClr val="C00000"/>
                </a:solidFill>
              </a:rPr>
              <a:t>git </a:t>
            </a:r>
            <a:r>
              <a:rPr lang="x-none" sz="3200" dirty="0">
                <a:solidFill>
                  <a:srgbClr val="C00000"/>
                </a:solidFill>
              </a:rPr>
              <a:t>add </a:t>
            </a:r>
            <a:r>
              <a:rPr lang="x-none" sz="3200" dirty="0" smtClean="0">
                <a:solidFill>
                  <a:srgbClr val="C00000"/>
                </a:solidFill>
              </a:rPr>
              <a:t>filmes.txt</a:t>
            </a:r>
            <a:r>
              <a:rPr lang="pt-BR" sz="3200" dirty="0"/>
              <a:t> </a:t>
            </a:r>
            <a:r>
              <a:rPr lang="x-none" sz="3200" dirty="0" smtClean="0"/>
              <a:t>novamente</a:t>
            </a:r>
            <a:r>
              <a:rPr lang="x-none" sz="3200" dirty="0"/>
              <a:t>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Grave a alteração utilizando o </a:t>
            </a:r>
            <a:r>
              <a:rPr lang="x-none" sz="3200" dirty="0" smtClean="0"/>
              <a:t>comando</a:t>
            </a:r>
            <a:r>
              <a:rPr lang="pt-BR" sz="3200" dirty="0" smtClean="0"/>
              <a:t>: </a:t>
            </a:r>
            <a:r>
              <a:rPr lang="x-none" sz="3200" dirty="0" smtClean="0">
                <a:solidFill>
                  <a:srgbClr val="C00000"/>
                </a:solidFill>
              </a:rPr>
              <a:t>git </a:t>
            </a:r>
            <a:r>
              <a:rPr lang="x-none" sz="3200" dirty="0">
                <a:solidFill>
                  <a:srgbClr val="C00000"/>
                </a:solidFill>
              </a:rPr>
              <a:t>commit -m “Inserindo nova citacao”</a:t>
            </a:r>
            <a:r>
              <a:rPr lang="x-none" sz="3200" dirty="0"/>
              <a:t>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GRAVANDO O ARQUIVO NO </a:t>
            </a:r>
            <a:r>
              <a:rPr lang="x-none" sz="2800" b="1" dirty="0" smtClean="0"/>
              <a:t>REPOSITÓRIO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42007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146B6B-2EBE-494B-815F-EC9DEDAF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2" y="1552331"/>
            <a:ext cx="8265776" cy="3753337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GRAVANDO O ARQUIVO NO </a:t>
            </a:r>
            <a:r>
              <a:rPr lang="x-none" sz="2800" b="1" dirty="0" smtClean="0"/>
              <a:t>REPOSITÓRIO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35842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583142"/>
            <a:ext cx="8192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x-none" sz="3200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O comando ‘</a:t>
            </a:r>
            <a:r>
              <a:rPr lang="x-none" sz="3200" dirty="0">
                <a:solidFill>
                  <a:srgbClr val="C00000"/>
                </a:solidFill>
              </a:rPr>
              <a:t>git log</a:t>
            </a:r>
            <a:r>
              <a:rPr lang="x-none" sz="3200" dirty="0"/>
              <a:t>’ lista o histórico do repositório, com as alterações efetuadas.</a:t>
            </a:r>
            <a:r>
              <a:rPr lang="x-none" sz="3200" b="1" dirty="0"/>
              <a:t> 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 sz="2400" b="1" dirty="0"/>
              <a:t>VERIFICANDO HISTÓRICO DE </a:t>
            </a:r>
            <a:r>
              <a:rPr lang="x-none" sz="2400" b="1" dirty="0" smtClean="0"/>
              <a:t>ALTERAÇÕES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2844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799FDA-B831-984D-BA68-E18D1DF72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5"/>
          <a:stretch/>
        </p:blipFill>
        <p:spPr>
          <a:xfrm>
            <a:off x="540866" y="1312963"/>
            <a:ext cx="8062268" cy="4232074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 sz="2400" b="1" dirty="0"/>
              <a:t>VERIFICANDO HISTÓRICO DE </a:t>
            </a:r>
            <a:r>
              <a:rPr lang="x-none" sz="2400" b="1" dirty="0" smtClean="0"/>
              <a:t>ALTERAÇÕES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2902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579583"/>
            <a:ext cx="8192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BR" sz="32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Acesse o link: </a:t>
            </a:r>
            <a:r>
              <a:rPr lang="pt-BR" sz="3200" dirty="0">
                <a:hlinkClick r:id="rId2"/>
              </a:rPr>
              <a:t>https://github.com</a:t>
            </a:r>
            <a:r>
              <a:rPr lang="pt-BR" sz="3200" dirty="0"/>
              <a:t> para criar uma conta.</a:t>
            </a: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COMPARTILHAR CÓDIGO UTILIZANDO </a:t>
            </a:r>
            <a:r>
              <a:rPr lang="pt-BR" sz="2400" b="1" dirty="0" smtClean="0"/>
              <a:t>GITHUB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069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EE582889-38C2-4974-A2D6-D6DB55D4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8" y="1079457"/>
            <a:ext cx="8393584" cy="4699085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COMPARTILHAR CÓDIGO UTILIZANDO </a:t>
            </a:r>
            <a:r>
              <a:rPr lang="pt-BR" sz="2400" b="1" dirty="0" smtClean="0"/>
              <a:t>GITHUB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321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9" y="1193928"/>
            <a:ext cx="8192022" cy="398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Acesse o link: </a:t>
            </a:r>
            <a:r>
              <a:rPr lang="pt-BR" sz="2800" dirty="0">
                <a:hlinkClick r:id="rId2"/>
              </a:rPr>
              <a:t>https://brew.sh</a:t>
            </a:r>
            <a:r>
              <a:rPr lang="pt-BR" sz="2800" dirty="0"/>
              <a:t> e instale o </a:t>
            </a:r>
            <a:r>
              <a:rPr lang="pt-BR" sz="2800" dirty="0" err="1"/>
              <a:t>Homebrew</a:t>
            </a:r>
            <a:endParaRPr lang="pt-BR" sz="28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Feito a instalação do </a:t>
            </a:r>
            <a:r>
              <a:rPr lang="pt-BR" sz="2800" dirty="0" err="1"/>
              <a:t>Homebrew</a:t>
            </a:r>
            <a:r>
              <a:rPr lang="pt-BR" sz="2800" dirty="0"/>
              <a:t>, abra um terminal e digite o seguinte comando: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>
              <a:lnSpc>
                <a:spcPct val="150000"/>
              </a:lnSpc>
            </a:pPr>
            <a:r>
              <a:rPr lang="pt-BR" sz="2800" dirty="0"/>
              <a:t>$ </a:t>
            </a:r>
            <a:r>
              <a:rPr lang="pt-BR" sz="2800" dirty="0" err="1"/>
              <a:t>brew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git</a:t>
            </a:r>
            <a:endParaRPr lang="x-none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6045" y="11655"/>
            <a:ext cx="5937755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INSTALAÇÃO NO </a:t>
            </a:r>
            <a:r>
              <a:rPr lang="x-none" sz="2800" b="1" dirty="0" smtClean="0"/>
              <a:t>MACOS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37145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4D67AB-78AF-424A-BA8E-A5FB425830F1}"/>
              </a:ext>
            </a:extLst>
          </p:cNvPr>
          <p:cNvSpPr txBox="1"/>
          <p:nvPr/>
        </p:nvSpPr>
        <p:spPr>
          <a:xfrm>
            <a:off x="475989" y="1579583"/>
            <a:ext cx="8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BR" sz="3200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É necessário ter um repositório no </a:t>
            </a:r>
            <a:r>
              <a:rPr lang="pt-BR" sz="3200" dirty="0" err="1" smtClean="0"/>
              <a:t>Github</a:t>
            </a:r>
            <a:r>
              <a:rPr lang="pt-BR" sz="3200" dirty="0" smtClean="0"/>
              <a:t>, ou outro provedor, para compartilhar na internet.</a:t>
            </a: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/>
              <a:t>Repositório no GITHUB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1770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F831E6E3-464D-4DAE-9505-943F1923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66" y="1379525"/>
            <a:ext cx="4819467" cy="40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2B2519A8-1C7D-4207-AE12-EF12108F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24" y="496212"/>
            <a:ext cx="6905951" cy="58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30886AC9-5E52-4B72-BDA1-3187EA2B2112}"/>
              </a:ext>
            </a:extLst>
          </p:cNvPr>
          <p:cNvSpPr txBox="1"/>
          <p:nvPr/>
        </p:nvSpPr>
        <p:spPr>
          <a:xfrm>
            <a:off x="180304" y="1066195"/>
            <a:ext cx="86680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smtClean="0"/>
              <a:t>Acessar </a:t>
            </a:r>
            <a:r>
              <a:rPr lang="pt-BR" sz="3200" dirty="0"/>
              <a:t>o diretório ‘</a:t>
            </a:r>
            <a:r>
              <a:rPr lang="pt-BR" sz="3200" dirty="0" err="1">
                <a:solidFill>
                  <a:srgbClr val="FF0000"/>
                </a:solidFill>
              </a:rPr>
              <a:t>citacoes</a:t>
            </a:r>
            <a:r>
              <a:rPr lang="pt-BR" sz="3200" dirty="0"/>
              <a:t>’;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Executar o seguinte comando, alterando </a:t>
            </a:r>
            <a:r>
              <a:rPr lang="pt-BR" sz="3200" b="1" dirty="0" err="1">
                <a:solidFill>
                  <a:srgbClr val="FF0000"/>
                </a:solidFill>
              </a:rPr>
              <a:t>fulanodasilva</a:t>
            </a:r>
            <a:r>
              <a:rPr lang="pt-BR" sz="3200" dirty="0"/>
              <a:t> para seu usuário no </a:t>
            </a:r>
            <a:r>
              <a:rPr lang="pt-BR" sz="3200" dirty="0" err="1"/>
              <a:t>Github</a:t>
            </a:r>
            <a:r>
              <a:rPr lang="pt-BR" sz="3200" dirty="0"/>
              <a:t>:</a:t>
            </a:r>
          </a:p>
          <a:p>
            <a:pPr algn="just">
              <a:lnSpc>
                <a:spcPct val="150000"/>
              </a:lnSpc>
            </a:pPr>
            <a:endParaRPr lang="pt-BR" sz="3200" dirty="0"/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</a:rPr>
              <a:t>$ </a:t>
            </a:r>
            <a:r>
              <a:rPr lang="pt-BR" sz="2400" dirty="0" err="1">
                <a:solidFill>
                  <a:srgbClr val="002060"/>
                </a:solidFill>
              </a:rPr>
              <a:t>git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 err="1">
                <a:solidFill>
                  <a:srgbClr val="002060"/>
                </a:solidFill>
              </a:rPr>
              <a:t>remote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 err="1">
                <a:solidFill>
                  <a:srgbClr val="002060"/>
                </a:solidFill>
              </a:rPr>
              <a:t>add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 err="1">
                <a:solidFill>
                  <a:srgbClr val="002060"/>
                </a:solidFill>
              </a:rPr>
              <a:t>origin</a:t>
            </a:r>
            <a:r>
              <a:rPr lang="pt-BR" sz="2400" dirty="0">
                <a:solidFill>
                  <a:srgbClr val="002060"/>
                </a:solidFill>
              </a:rPr>
              <a:t> https://github.com/fulanodasilva/citacoes.git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APONTAR PROJETO PARA O GITHUB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28287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30886AC9-5E52-4B72-BDA1-3187EA2B2112}"/>
              </a:ext>
            </a:extLst>
          </p:cNvPr>
          <p:cNvSpPr txBox="1"/>
          <p:nvPr/>
        </p:nvSpPr>
        <p:spPr>
          <a:xfrm>
            <a:off x="475989" y="951398"/>
            <a:ext cx="819202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Executar o seguinte comando para enviar as mudanças, sendo necessário informar nome de usuário e senha do </a:t>
            </a:r>
            <a:r>
              <a:rPr lang="pt-BR" sz="3200" dirty="0" err="1"/>
              <a:t>Github</a:t>
            </a:r>
            <a:r>
              <a:rPr lang="pt-BR" sz="32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algn="ctr"/>
            <a:r>
              <a:rPr lang="pt-BR" sz="2800" dirty="0">
                <a:solidFill>
                  <a:srgbClr val="002060"/>
                </a:solidFill>
              </a:rPr>
              <a:t>$ </a:t>
            </a:r>
            <a:r>
              <a:rPr lang="pt-BR" sz="2800" dirty="0" err="1">
                <a:solidFill>
                  <a:srgbClr val="002060"/>
                </a:solidFill>
              </a:rPr>
              <a:t>git</a:t>
            </a: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dirty="0" err="1">
                <a:solidFill>
                  <a:srgbClr val="002060"/>
                </a:solidFill>
              </a:rPr>
              <a:t>push</a:t>
            </a: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dirty="0" err="1">
                <a:solidFill>
                  <a:srgbClr val="002060"/>
                </a:solidFill>
              </a:rPr>
              <a:t>origin</a:t>
            </a: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dirty="0" err="1">
                <a:solidFill>
                  <a:srgbClr val="002060"/>
                </a:solidFill>
              </a:rPr>
              <a:t>master</a:t>
            </a:r>
            <a:endParaRPr lang="pt-BR" sz="2800" dirty="0">
              <a:solidFill>
                <a:srgbClr val="002060"/>
              </a:solidFill>
            </a:endParaRPr>
          </a:p>
          <a:p>
            <a:pPr algn="just"/>
            <a:endParaRPr lang="pt-BR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Verifique seu projeto no </a:t>
            </a:r>
            <a:r>
              <a:rPr lang="pt-BR" sz="3200" dirty="0" err="1"/>
              <a:t>Github</a:t>
            </a:r>
            <a:r>
              <a:rPr lang="pt-BR" sz="3200" dirty="0"/>
              <a:t>: </a:t>
            </a:r>
            <a:r>
              <a:rPr lang="pt-BR" sz="2800" dirty="0"/>
              <a:t>https://github.com/fulanodasilva/citacoes</a:t>
            </a:r>
            <a:endParaRPr lang="pt-BR" sz="20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ENVIAR ALTERAÇÕES PARA O 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6029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FE58FA5A-7D9B-4083-9DEF-3CE706AE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8" y="1563372"/>
            <a:ext cx="7804544" cy="3731256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ENVIAR ALTERAÇÕES PARA O 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4250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D6A3549E-9406-4E30-8D71-45664397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9" y="1756611"/>
            <a:ext cx="8656722" cy="3922294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ENVIAR ALTERAÇÕES PARA O 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4709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30886AC9-5E52-4B72-BDA1-3187EA2B2112}"/>
              </a:ext>
            </a:extLst>
          </p:cNvPr>
          <p:cNvSpPr txBox="1"/>
          <p:nvPr/>
        </p:nvSpPr>
        <p:spPr>
          <a:xfrm>
            <a:off x="475989" y="2440492"/>
            <a:ext cx="8192022" cy="19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Verifique também as alterações feitas no projeto até o momento: </a:t>
            </a:r>
            <a:r>
              <a:rPr lang="pt-BR" sz="2000" dirty="0">
                <a:hlinkClick r:id="rId2"/>
              </a:rPr>
              <a:t>https://github.com/fulanodasilva/citacoes/commits/master</a:t>
            </a:r>
            <a:endParaRPr lang="pt-BR" sz="20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ENVIAR ALTERAÇÕES PARA O 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2321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E8DB682-738E-4FE2-837C-193AC21E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" y="1768642"/>
            <a:ext cx="8779933" cy="3501190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ENVIAR ALTERAÇÕES PARA O 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536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30886AC9-5E52-4B72-BDA1-3187EA2B2112}"/>
              </a:ext>
            </a:extLst>
          </p:cNvPr>
          <p:cNvSpPr txBox="1"/>
          <p:nvPr/>
        </p:nvSpPr>
        <p:spPr>
          <a:xfrm>
            <a:off x="475989" y="2687579"/>
            <a:ext cx="8192022" cy="148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É possível ver as mudanças feitas, clicando nas alterações.</a:t>
            </a:r>
            <a:endParaRPr lang="pt-BR" sz="20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ENVIAR ALTERAÇÕES PARA O 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3310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334851" y="1193927"/>
            <a:ext cx="8680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Para instalar o </a:t>
            </a:r>
            <a:r>
              <a:rPr lang="pt-BR" sz="3200" dirty="0" err="1"/>
              <a:t>Git</a:t>
            </a:r>
            <a:r>
              <a:rPr lang="pt-BR" sz="3200" dirty="0"/>
              <a:t> no </a:t>
            </a:r>
            <a:r>
              <a:rPr lang="pt-BR" sz="3200" dirty="0" err="1"/>
              <a:t>Ubuntu</a:t>
            </a:r>
            <a:r>
              <a:rPr lang="pt-BR" sz="3200" dirty="0"/>
              <a:t>, ou em uma outra distribuição baseada em Debian, execute em um terminal:</a:t>
            </a:r>
          </a:p>
          <a:p>
            <a:r>
              <a:rPr lang="pt-BR" sz="3200" dirty="0"/>
              <a:t> </a:t>
            </a:r>
          </a:p>
          <a:p>
            <a:r>
              <a:rPr lang="en-US" sz="3200" dirty="0">
                <a:solidFill>
                  <a:srgbClr val="C00000"/>
                </a:solidFill>
              </a:rPr>
              <a:t>$ </a:t>
            </a:r>
            <a:r>
              <a:rPr lang="en-US" sz="3200" dirty="0" err="1">
                <a:solidFill>
                  <a:srgbClr val="C00000"/>
                </a:solidFill>
              </a:rPr>
              <a:t>sudo</a:t>
            </a:r>
            <a:r>
              <a:rPr lang="en-US" sz="3200" dirty="0">
                <a:solidFill>
                  <a:srgbClr val="C00000"/>
                </a:solidFill>
              </a:rPr>
              <a:t> apt-get install </a:t>
            </a:r>
            <a:r>
              <a:rPr lang="en-US" sz="3200" dirty="0" err="1">
                <a:solidFill>
                  <a:srgbClr val="C00000"/>
                </a:solidFill>
              </a:rPr>
              <a:t>git</a:t>
            </a:r>
            <a:endParaRPr lang="pt-BR" sz="3200" dirty="0">
              <a:solidFill>
                <a:srgbClr val="C00000"/>
              </a:solidFill>
            </a:endParaRPr>
          </a:p>
          <a:p>
            <a:r>
              <a:rPr lang="en-US" sz="3200" dirty="0"/>
              <a:t> </a:t>
            </a:r>
            <a:endParaRPr lang="pt-BR" sz="3200" dirty="0"/>
          </a:p>
          <a:p>
            <a:r>
              <a:rPr lang="en-US" sz="3200" dirty="0"/>
              <a:t>No Fedora, utilize:</a:t>
            </a:r>
            <a:endParaRPr lang="pt-BR" sz="3200" dirty="0"/>
          </a:p>
          <a:p>
            <a:r>
              <a:rPr lang="en-US" sz="3200" dirty="0"/>
              <a:t> </a:t>
            </a:r>
            <a:endParaRPr lang="pt-BR" sz="3200" dirty="0"/>
          </a:p>
          <a:p>
            <a:r>
              <a:rPr lang="pt-BR" sz="3200" dirty="0">
                <a:solidFill>
                  <a:srgbClr val="C00000"/>
                </a:solidFill>
              </a:rPr>
              <a:t>$ </a:t>
            </a:r>
            <a:r>
              <a:rPr lang="pt-BR" sz="3200" dirty="0" err="1">
                <a:solidFill>
                  <a:srgbClr val="C00000"/>
                </a:solidFill>
              </a:rPr>
              <a:t>sudo</a:t>
            </a:r>
            <a:r>
              <a:rPr lang="pt-BR" sz="3200" dirty="0">
                <a:solidFill>
                  <a:srgbClr val="C00000"/>
                </a:solidFill>
              </a:rPr>
              <a:t> </a:t>
            </a:r>
            <a:r>
              <a:rPr lang="pt-BR" sz="3200" dirty="0" err="1">
                <a:solidFill>
                  <a:srgbClr val="C00000"/>
                </a:solidFill>
              </a:rPr>
              <a:t>yum</a:t>
            </a:r>
            <a:r>
              <a:rPr lang="pt-BR" sz="3200" dirty="0">
                <a:solidFill>
                  <a:srgbClr val="C00000"/>
                </a:solidFill>
              </a:rPr>
              <a:t> </a:t>
            </a:r>
            <a:r>
              <a:rPr lang="pt-BR" sz="3200" dirty="0" err="1">
                <a:solidFill>
                  <a:srgbClr val="C00000"/>
                </a:solidFill>
              </a:rPr>
              <a:t>install</a:t>
            </a:r>
            <a:r>
              <a:rPr lang="pt-BR" sz="3200" dirty="0">
                <a:solidFill>
                  <a:srgbClr val="C00000"/>
                </a:solidFill>
              </a:rPr>
              <a:t> </a:t>
            </a:r>
            <a:r>
              <a:rPr lang="pt-BR" sz="3200" dirty="0" err="1">
                <a:solidFill>
                  <a:srgbClr val="C00000"/>
                </a:solidFill>
              </a:rPr>
              <a:t>git</a:t>
            </a:r>
            <a:endParaRPr lang="pt-BR" sz="3200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x-none" sz="32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6045" y="11655"/>
            <a:ext cx="5937755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INSTALAÇÃO NO LINUX</a:t>
            </a:r>
          </a:p>
        </p:txBody>
      </p:sp>
    </p:spTree>
    <p:extLst>
      <p:ext uri="{BB962C8B-B14F-4D97-AF65-F5344CB8AC3E}">
        <p14:creationId xmlns:p14="http://schemas.microsoft.com/office/powerpoint/2010/main" val="3779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4296037A-1371-481A-AFAD-1241447D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" y="1476638"/>
            <a:ext cx="8615365" cy="3904724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ENVIAR ALTERAÇÕES PARA O 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676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30886AC9-5E52-4B72-BDA1-3187EA2B2112}"/>
              </a:ext>
            </a:extLst>
          </p:cNvPr>
          <p:cNvSpPr txBox="1"/>
          <p:nvPr/>
        </p:nvSpPr>
        <p:spPr>
          <a:xfrm>
            <a:off x="475989" y="1470996"/>
            <a:ext cx="8192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2000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Crie um diretório chamado ‘</a:t>
            </a:r>
            <a:r>
              <a:rPr lang="pt-BR" sz="3200" dirty="0" err="1">
                <a:solidFill>
                  <a:srgbClr val="C00000"/>
                </a:solidFill>
              </a:rPr>
              <a:t>projetos_git</a:t>
            </a:r>
            <a:r>
              <a:rPr lang="pt-BR" sz="3200" dirty="0"/>
              <a:t>’;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Dentro desse diretório, execute o comando:</a:t>
            </a:r>
          </a:p>
          <a:p>
            <a:pPr algn="just">
              <a:lnSpc>
                <a:spcPct val="150000"/>
              </a:lnSpc>
            </a:pPr>
            <a:endParaRPr lang="pt-BR" sz="3200" dirty="0"/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002060"/>
                </a:solidFill>
              </a:rPr>
              <a:t>$ </a:t>
            </a:r>
            <a:r>
              <a:rPr lang="pt-BR" sz="2800" dirty="0" err="1">
                <a:solidFill>
                  <a:srgbClr val="002060"/>
                </a:solidFill>
              </a:rPr>
              <a:t>git</a:t>
            </a:r>
            <a:r>
              <a:rPr lang="pt-BR" sz="2800" dirty="0">
                <a:solidFill>
                  <a:srgbClr val="002060"/>
                </a:solidFill>
              </a:rPr>
              <a:t> clone https://github.com/fulanodasilva/citacoes.git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OBTER PROJETO DO 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228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30886AC9-5E52-4B72-BDA1-3187EA2B2112}"/>
              </a:ext>
            </a:extLst>
          </p:cNvPr>
          <p:cNvSpPr txBox="1"/>
          <p:nvPr/>
        </p:nvSpPr>
        <p:spPr>
          <a:xfrm>
            <a:off x="475989" y="1470996"/>
            <a:ext cx="819202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Observe no diretório </a:t>
            </a:r>
            <a:r>
              <a:rPr lang="pt-BR" sz="2400" dirty="0" err="1">
                <a:solidFill>
                  <a:srgbClr val="FF0000"/>
                </a:solidFill>
              </a:rPr>
              <a:t>projetos_git</a:t>
            </a:r>
            <a:r>
              <a:rPr lang="pt-BR" sz="2400" dirty="0"/>
              <a:t> que foi criado um subdiretório chamado </a:t>
            </a:r>
            <a:r>
              <a:rPr lang="pt-BR" sz="2400" dirty="0" err="1">
                <a:solidFill>
                  <a:srgbClr val="FF0000"/>
                </a:solidFill>
              </a:rPr>
              <a:t>citacoes</a:t>
            </a:r>
            <a:r>
              <a:rPr lang="pt-BR" sz="2400" dirty="0"/>
              <a:t>. </a:t>
            </a:r>
            <a:endParaRPr lang="pt-BR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Dentro </a:t>
            </a:r>
            <a:r>
              <a:rPr lang="pt-BR" sz="2400" dirty="0"/>
              <a:t>desse subdiretório há o arquivo filmes.txt, com exatamente o mesmo conteúdo lá do GitHub.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Há também um diretório oculto chamado </a:t>
            </a:r>
            <a:r>
              <a:rPr lang="pt-BR" sz="2400" dirty="0">
                <a:solidFill>
                  <a:srgbClr val="FF0000"/>
                </a:solidFill>
              </a:rPr>
              <a:t>.</a:t>
            </a:r>
            <a:r>
              <a:rPr lang="pt-BR" sz="2400" dirty="0" err="1">
                <a:solidFill>
                  <a:srgbClr val="FF0000"/>
                </a:solidFill>
              </a:rPr>
              <a:t>git</a:t>
            </a:r>
            <a:r>
              <a:rPr lang="pt-BR" sz="2400" dirty="0"/>
              <a:t>, revelando que temos uma cópia do repositório original.</a:t>
            </a:r>
          </a:p>
          <a:p>
            <a:pPr algn="just">
              <a:lnSpc>
                <a:spcPct val="150000"/>
              </a:lnSpc>
            </a:pPr>
            <a:endParaRPr lang="pt-BR" sz="2000" b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OBTER PROJETO DO GITHUB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822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334851" y="1193927"/>
            <a:ext cx="8680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dirty="0" smtClean="0"/>
          </a:p>
          <a:p>
            <a:pPr algn="just">
              <a:lnSpc>
                <a:spcPct val="150000"/>
              </a:lnSpc>
            </a:pPr>
            <a:r>
              <a:rPr lang="pt-BR" sz="3200" dirty="0" smtClean="0"/>
              <a:t>Em outras distribuições Linux:</a:t>
            </a:r>
            <a:endParaRPr lang="x-none" sz="32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Acesse </a:t>
            </a:r>
            <a:r>
              <a:rPr lang="pt-BR" sz="2800" dirty="0"/>
              <a:t>o link: </a:t>
            </a:r>
            <a:r>
              <a:rPr lang="pt-BR" sz="2800" dirty="0" smtClean="0">
                <a:hlinkClick r:id="rId2"/>
              </a:rPr>
              <a:t>https</a:t>
            </a:r>
            <a:r>
              <a:rPr lang="pt-BR" sz="2800" dirty="0">
                <a:hlinkClick r:id="rId2"/>
              </a:rPr>
              <a:t>://git-scm.com/download/linux</a:t>
            </a:r>
            <a:endParaRPr lang="pt-BR" sz="2800" dirty="0"/>
          </a:p>
          <a:p>
            <a:pPr algn="just">
              <a:lnSpc>
                <a:spcPct val="150000"/>
              </a:lnSpc>
            </a:pPr>
            <a:endParaRPr lang="pt-BR" sz="28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Verifique qual é a sua distribuição Linux para realizar a instalação via linha de comando.</a:t>
            </a:r>
            <a:endParaRPr lang="x-none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6045" y="11655"/>
            <a:ext cx="5937755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INSTALAÇÃO NO LINUX</a:t>
            </a:r>
          </a:p>
        </p:txBody>
      </p:sp>
    </p:spTree>
    <p:extLst>
      <p:ext uri="{BB962C8B-B14F-4D97-AF65-F5344CB8AC3E}">
        <p14:creationId xmlns:p14="http://schemas.microsoft.com/office/powerpoint/2010/main" val="37250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75989" y="743168"/>
            <a:ext cx="8192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2800" dirty="0"/>
              <a:t>Acesse o link: </a:t>
            </a:r>
            <a:r>
              <a:rPr lang="x-none" sz="2800" dirty="0">
                <a:hlinkClick r:id="rId2"/>
              </a:rPr>
              <a:t>https://git-scm.com/download/win</a:t>
            </a:r>
            <a:endParaRPr lang="x-none" sz="28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2800" dirty="0"/>
              <a:t>Faça o download, o link irá disponibilizar a última versão;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</a:t>
            </a:r>
            <a:r>
              <a:rPr lang="x-none" sz="2800" dirty="0"/>
              <a:t>nstale normalmente, com as opções padrão;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2800" dirty="0"/>
              <a:t>Inicie o Git Bash pela Área de Trabalho, ou pelo Menu Iniciar. Um prompt de comando será iniciado.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6045" y="11655"/>
            <a:ext cx="5937755" cy="902745"/>
          </a:xfrm>
        </p:spPr>
        <p:txBody>
          <a:bodyPr>
            <a:normAutofit fontScale="90000"/>
          </a:bodyPr>
          <a:lstStyle/>
          <a:p>
            <a:r>
              <a:rPr lang="x-none" sz="2800" b="1" dirty="0"/>
              <a:t>INSTALAÇÃO NO </a:t>
            </a:r>
            <a:r>
              <a:rPr lang="x-none" sz="2800" b="1" dirty="0" smtClean="0"/>
              <a:t>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0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334851" y="1193927"/>
            <a:ext cx="8680360" cy="204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Utilize seu nome e e-mail para efetuar a identificação inicial no </a:t>
            </a:r>
            <a:r>
              <a:rPr lang="pt-BR" sz="2800" dirty="0" err="1"/>
              <a:t>Git</a:t>
            </a:r>
            <a:r>
              <a:rPr lang="pt-BR" sz="2800" dirty="0"/>
              <a:t>, utilizando os comandos a seguir.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6045" y="11655"/>
            <a:ext cx="5937755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CONFIGURAÇÕES </a:t>
            </a:r>
            <a:r>
              <a:rPr lang="x-none" sz="2800" b="1" dirty="0" smtClean="0"/>
              <a:t>BÁSICAS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952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094147-FEC6-2142-B8B7-33A68A9D9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1"/>
          <a:stretch/>
        </p:blipFill>
        <p:spPr>
          <a:xfrm>
            <a:off x="262059" y="1570994"/>
            <a:ext cx="8619882" cy="3716012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06045" y="11655"/>
            <a:ext cx="5937755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x-none" sz="2800" b="1" dirty="0"/>
              <a:t>CONFIGURAÇÕES </a:t>
            </a:r>
            <a:r>
              <a:rPr lang="x-none" sz="2800" b="1" dirty="0" smtClean="0"/>
              <a:t>BÁSICAS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25902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CF03C8-6DD9-3F47-88D5-01FC374776F5}"/>
              </a:ext>
            </a:extLst>
          </p:cNvPr>
          <p:cNvSpPr txBox="1"/>
          <p:nvPr/>
        </p:nvSpPr>
        <p:spPr>
          <a:xfrm>
            <a:off x="-250521" y="2993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06045" y="11655"/>
            <a:ext cx="5937755" cy="902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Utilizando o </a:t>
            </a:r>
            <a:r>
              <a:rPr lang="pt-BR" sz="2800" b="1" dirty="0" err="1" smtClean="0"/>
              <a:t>git</a:t>
            </a:r>
            <a:endParaRPr lang="x-none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399245" y="1503587"/>
            <a:ext cx="830687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="1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lin</a:t>
            </a:r>
            <a:r>
              <a:rPr lang="en-US" b="1" spc="-2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="1" spc="-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b="1" spc="1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b="1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</a:t>
            </a:r>
            <a:r>
              <a:rPr lang="en-US" b="1" spc="2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eira</a:t>
            </a:r>
            <a:r>
              <a:rPr lang="pt-BR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pt-BR" spc="-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</a:t>
            </a:r>
            <a:r>
              <a:rPr lang="pt-BR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pt-BR" spc="-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pt-BR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spc="-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é</a:t>
            </a:r>
            <a:r>
              <a:rPr lang="pt-BR" spc="-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ela</a:t>
            </a:r>
            <a:r>
              <a:rPr lang="pt-BR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linha</a:t>
            </a:r>
            <a:r>
              <a:rPr lang="pt-BR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pt-BR" spc="-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pt-BR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pt-BR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acess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ív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 </a:t>
            </a:r>
            <a:r>
              <a:rPr lang="pt-BR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és</a:t>
            </a:r>
            <a:r>
              <a:rPr lang="pt-BR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pt-BR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</a:t>
            </a:r>
            <a:r>
              <a:rPr lang="pt-BR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mina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pt-BR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É</a:t>
            </a:r>
            <a:r>
              <a:rPr lang="pt-BR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ue</a:t>
            </a:r>
            <a:r>
              <a:rPr lang="pt-BR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-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dos</a:t>
            </a:r>
            <a:r>
              <a:rPr lang="pt-BR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pt-BR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ssi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do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ado</a:t>
            </a:r>
            <a:r>
              <a:rPr lang="pt-BR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tiliza</a:t>
            </a:r>
            <a:r>
              <a:rPr lang="pt-BR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pt-BR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erá</a:t>
            </a:r>
            <a:r>
              <a:rPr lang="pt-BR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nos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nes</a:t>
            </a:r>
            <a:r>
              <a:rPr lang="pt-BR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9245" y="3711741"/>
            <a:ext cx="85773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en-US" b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ub</a:t>
            </a:r>
            <a:r>
              <a:rPr lang="en-US" b="1" spc="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b="1" spc="-1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b="1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b="1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ia</a:t>
            </a:r>
            <a:r>
              <a:rPr lang="pt-BR" spc="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dos</a:t>
            </a:r>
            <a:r>
              <a:rPr lang="pt-BR" spc="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á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ios</a:t>
            </a:r>
            <a:r>
              <a:rPr lang="pt-BR" spc="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pt-BR" spc="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ind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ws</a:t>
            </a:r>
            <a:r>
              <a:rPr lang="pt-BR" spc="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ão</a:t>
            </a:r>
            <a:r>
              <a:rPr lang="pt-BR" spc="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pt-BR" spc="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á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pt-BR" spc="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tiliz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spc="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</a:t>
            </a:r>
            <a:r>
              <a:rPr lang="pt-BR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spc="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pt-BR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ndos,</a:t>
            </a:r>
            <a:r>
              <a:rPr lang="pt-BR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pc="-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pc="-1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alguma</a:t>
            </a:r>
            <a:r>
              <a:rPr lang="pt-BR" spc="-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licação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pt-BR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pt-BR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bal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pt-BR" spc="-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1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</a:t>
            </a:r>
            <a:r>
              <a:rPr lang="pt-BR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pt-BR" spc="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pt-BR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licaç</a:t>
            </a:r>
            <a:r>
              <a:rPr lang="pt-BR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õ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</a:t>
            </a:r>
            <a:r>
              <a:rPr lang="pt-BR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é</a:t>
            </a:r>
            <a:r>
              <a:rPr lang="pt-BR" spc="1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spc="1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pt-BR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pt-BR" b="1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ub</a:t>
            </a:r>
            <a:r>
              <a:rPr lang="pt-BR" b="1" spc="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pt-BR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pt-BR" b="1" spc="1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b="1" spc="-4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pt-BR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pt-BR" b="1" spc="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pt-BR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ows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2974</TotalTime>
  <Words>760</Words>
  <Application>Microsoft Office PowerPoint</Application>
  <PresentationFormat>Apresentação na tela (4:3)</PresentationFormat>
  <Paragraphs>126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Gill Sans MT</vt:lpstr>
      <vt:lpstr>Times New Roman</vt:lpstr>
      <vt:lpstr>Parcel</vt:lpstr>
      <vt:lpstr>Apresentação do PowerPoint</vt:lpstr>
      <vt:lpstr>CAPÍTULO 2 – TOUR PRÁTICO</vt:lpstr>
      <vt:lpstr>INSTALAÇÃO NO MACOS</vt:lpstr>
      <vt:lpstr>INSTALAÇÃO NO LINUX</vt:lpstr>
      <vt:lpstr>INSTALAÇÃO NO LINUX</vt:lpstr>
      <vt:lpstr>INSTALAÇÃO NO WINDOWS</vt:lpstr>
      <vt:lpstr>CONFIGURAÇÕES BÁSICAS</vt:lpstr>
      <vt:lpstr>CONFIGURAÇÕES BÁSICAS</vt:lpstr>
      <vt:lpstr>Utilizando o git</vt:lpstr>
      <vt:lpstr>Criando um arquivo para versionar</vt:lpstr>
      <vt:lpstr>Criando um texto para versionar</vt:lpstr>
      <vt:lpstr>VERSIONAMENTO DE CÓDIGO</vt:lpstr>
      <vt:lpstr>CRIANDO UM REPOSITÓRIO</vt:lpstr>
      <vt:lpstr>CRIANDO UM REPOSITÓRIO</vt:lpstr>
      <vt:lpstr>RASTREANDO O ARQUIVO</vt:lpstr>
      <vt:lpstr>RASTREANDO O ARQUIVO</vt:lpstr>
      <vt:lpstr>RASTREANDO O ARQUIVO</vt:lpstr>
      <vt:lpstr>RASTREANDO O ARQUIVO</vt:lpstr>
      <vt:lpstr>GRAVANDO O ARQUIVO NO REPOSITÓRIO</vt:lpstr>
      <vt:lpstr>GRAVANDO O ARQUIVO NO REPOSITÓRIO</vt:lpstr>
      <vt:lpstr>GRAVANDO O ARQUIVO NO REPOSITÓRIO</vt:lpstr>
      <vt:lpstr>ALTERANDO O ARQUIVO</vt:lpstr>
      <vt:lpstr>ALTERANDO O ARQUIVO</vt:lpstr>
      <vt:lpstr>GRAVANDO O ARQUIVO NO REPOSITÓRIO</vt:lpstr>
      <vt:lpstr>GRAVANDO O ARQUIVO NO REPOSITÓRIO</vt:lpstr>
      <vt:lpstr>VERIFICANDO HISTÓRICO DE ALTERAÇÕES</vt:lpstr>
      <vt:lpstr>VERIFICANDO HISTÓRICO DE ALTERAÇÕES</vt:lpstr>
      <vt:lpstr>COMPARTILHAR CÓDIGO UTILIZANDO GITHUB</vt:lpstr>
      <vt:lpstr>COMPARTILHAR CÓDIGO UTILIZANDO GITHUB</vt:lpstr>
      <vt:lpstr>Repositório no GITHUB</vt:lpstr>
      <vt:lpstr>Apresentação do PowerPoint</vt:lpstr>
      <vt:lpstr>Apresentação do PowerPoint</vt:lpstr>
      <vt:lpstr>APONTAR PROJETO PARA O GITHUB</vt:lpstr>
      <vt:lpstr>ENVIAR ALTERAÇÕES PARA O GITHUB</vt:lpstr>
      <vt:lpstr>ENVIAR ALTERAÇÕES PARA O GITHUB</vt:lpstr>
      <vt:lpstr>ENVIAR ALTERAÇÕES PARA O GITHUB</vt:lpstr>
      <vt:lpstr>ENVIAR ALTERAÇÕES PARA O GITHUB</vt:lpstr>
      <vt:lpstr>ENVIAR ALTERAÇÕES PARA O GITHUB</vt:lpstr>
      <vt:lpstr>ENVIAR ALTERAÇÕES PARA O GITHUB</vt:lpstr>
      <vt:lpstr>ENVIAR ALTERAÇÕES PARA O GITHUB</vt:lpstr>
      <vt:lpstr>OBTER PROJETO DO GITHUB</vt:lpstr>
      <vt:lpstr>OBTER PROJETO DO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213</cp:revision>
  <dcterms:created xsi:type="dcterms:W3CDTF">2020-06-12T21:54:22Z</dcterms:created>
  <dcterms:modified xsi:type="dcterms:W3CDTF">2020-09-23T23:31:55Z</dcterms:modified>
</cp:coreProperties>
</file>