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sldIdLst>
    <p:sldId id="256" r:id="rId2"/>
    <p:sldId id="301" r:id="rId3"/>
    <p:sldId id="302" r:id="rId4"/>
    <p:sldId id="308" r:id="rId5"/>
    <p:sldId id="303" r:id="rId6"/>
    <p:sldId id="304" r:id="rId7"/>
    <p:sldId id="305" r:id="rId8"/>
    <p:sldId id="306" r:id="rId9"/>
    <p:sldId id="307" r:id="rId10"/>
    <p:sldId id="309" r:id="rId11"/>
    <p:sldId id="310" r:id="rId12"/>
    <p:sldId id="311" r:id="rId13"/>
    <p:sldId id="312" r:id="rId14"/>
    <p:sldId id="313" r:id="rId15"/>
    <p:sldId id="314" r:id="rId16"/>
    <p:sldId id="555" r:id="rId17"/>
    <p:sldId id="55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35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31" autoAdjust="0"/>
    <p:restoredTop sz="95470"/>
  </p:normalViewPr>
  <p:slideViewPr>
    <p:cSldViewPr snapToGrid="0" snapToObjects="1">
      <p:cViewPr varScale="1">
        <p:scale>
          <a:sx n="74" d="100"/>
          <a:sy n="74" d="100"/>
        </p:scale>
        <p:origin x="14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53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4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2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09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1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839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6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1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8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9B482E8-6E0E-1B4F-B1FD-C69DB9E858D9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83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9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854162F5-84C3-E248-B56A-B760B2963C40}"/>
              </a:ext>
            </a:extLst>
          </p:cNvPr>
          <p:cNvSpPr txBox="1">
            <a:spLocks/>
          </p:cNvSpPr>
          <p:nvPr/>
        </p:nvSpPr>
        <p:spPr bwMode="blackWhite">
          <a:xfrm>
            <a:off x="634634" y="5369570"/>
            <a:ext cx="6555306" cy="943547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z="2400" dirty="0"/>
              <a:t>CONTROLANDO VERSÕES COM GIT E GITHUB</a:t>
            </a:r>
          </a:p>
        </p:txBody>
      </p:sp>
    </p:spTree>
    <p:extLst>
      <p:ext uri="{BB962C8B-B14F-4D97-AF65-F5344CB8AC3E}">
        <p14:creationId xmlns:p14="http://schemas.microsoft.com/office/powerpoint/2010/main" val="342718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465116B-E458-8C4B-B4C7-020FCECB7D8A}"/>
              </a:ext>
            </a:extLst>
          </p:cNvPr>
          <p:cNvSpPr txBox="1"/>
          <p:nvPr/>
        </p:nvSpPr>
        <p:spPr>
          <a:xfrm>
            <a:off x="475989" y="1382286"/>
            <a:ext cx="819202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/>
              <a:t>O </a:t>
            </a:r>
            <a:r>
              <a:rPr lang="pt-BR" sz="2800" dirty="0" err="1"/>
              <a:t>Git</a:t>
            </a:r>
            <a:r>
              <a:rPr lang="pt-BR" sz="2800" dirty="0"/>
              <a:t> é capaz de evitar que arquivos desnecessários sejam rastreados.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Torna desnecessário evitar utilizar </a:t>
            </a:r>
            <a:r>
              <a:rPr lang="pt-BR" sz="2800" i="1" dirty="0" err="1">
                <a:solidFill>
                  <a:srgbClr val="FF0000"/>
                </a:solidFill>
              </a:rPr>
              <a:t>git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add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em arquivos que não serão rastreados.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Necessário criar um arquivo chamado </a:t>
            </a:r>
            <a:r>
              <a:rPr lang="pt-BR" sz="2800" i="1" dirty="0">
                <a:solidFill>
                  <a:srgbClr val="C00000"/>
                </a:solidFill>
              </a:rPr>
              <a:t>.</a:t>
            </a:r>
            <a:r>
              <a:rPr lang="pt-BR" sz="2800" i="1" dirty="0" err="1">
                <a:solidFill>
                  <a:srgbClr val="C00000"/>
                </a:solidFill>
              </a:rPr>
              <a:t>gitignore</a:t>
            </a:r>
            <a:r>
              <a:rPr lang="pt-BR" sz="2800" dirty="0">
                <a:solidFill>
                  <a:srgbClr val="C00000"/>
                </a:solidFill>
              </a:rPr>
              <a:t> </a:t>
            </a:r>
            <a:r>
              <a:rPr lang="pt-BR" sz="2800" dirty="0"/>
              <a:t>no repositório, contendo o nome dos arquivos/diretórios que serão ignorados.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/>
              <a:t>IGNORANDO ARQUIVOS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241013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465116B-E458-8C4B-B4C7-020FCECB7D8A}"/>
              </a:ext>
            </a:extLst>
          </p:cNvPr>
          <p:cNvSpPr txBox="1"/>
          <p:nvPr/>
        </p:nvSpPr>
        <p:spPr>
          <a:xfrm>
            <a:off x="475989" y="2136048"/>
            <a:ext cx="81920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Também é capaz de ignorar arquivos com extensões específicas adicionando,  por exemplo, </a:t>
            </a:r>
            <a:r>
              <a:rPr lang="pt-BR" sz="3200" i="1" dirty="0"/>
              <a:t>*.log</a:t>
            </a:r>
            <a:r>
              <a:rPr lang="pt-BR" sz="3200" dirty="0"/>
              <a:t> no </a:t>
            </a:r>
            <a:r>
              <a:rPr lang="pt-BR" sz="3200" i="1" dirty="0">
                <a:solidFill>
                  <a:srgbClr val="FF0000"/>
                </a:solidFill>
              </a:rPr>
              <a:t>.</a:t>
            </a:r>
            <a:r>
              <a:rPr lang="pt-BR" sz="3200" i="1" dirty="0" err="1">
                <a:solidFill>
                  <a:srgbClr val="FF0000"/>
                </a:solidFill>
              </a:rPr>
              <a:t>gitignore</a:t>
            </a:r>
            <a:r>
              <a:rPr lang="pt-BR" sz="3200" dirty="0"/>
              <a:t>, como arquivos .</a:t>
            </a:r>
            <a:r>
              <a:rPr lang="pt-BR" sz="3200" i="1" dirty="0" err="1"/>
              <a:t>bmp</a:t>
            </a:r>
            <a:r>
              <a:rPr lang="pt-BR" sz="3200" dirty="0"/>
              <a:t> em um subdiretório imagens, adicionando </a:t>
            </a:r>
            <a:r>
              <a:rPr lang="pt-BR" sz="3200" i="1" dirty="0">
                <a:solidFill>
                  <a:srgbClr val="FF0000"/>
                </a:solidFill>
              </a:rPr>
              <a:t>imagens/*.</a:t>
            </a:r>
            <a:r>
              <a:rPr lang="pt-BR" sz="3200" i="1" dirty="0" err="1">
                <a:solidFill>
                  <a:srgbClr val="FF0000"/>
                </a:solidFill>
              </a:rPr>
              <a:t>bmp</a:t>
            </a:r>
            <a:r>
              <a:rPr lang="pt-BR" sz="3200" dirty="0"/>
              <a:t>.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/>
              <a:t>IGNORANDO ARQUIVOS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415801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arning How to Git: Ignoring Files and Folders using GitIgnore">
            <a:extLst>
              <a:ext uri="{FF2B5EF4-FFF2-40B4-BE49-F238E27FC236}">
                <a16:creationId xmlns="" xmlns:a16="http://schemas.microsoft.com/office/drawing/2014/main" id="{2B1D0CC8-A8B5-8141-9F4F-A3F94509D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45" y="1273964"/>
            <a:ext cx="6870510" cy="431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/>
              <a:t>IGNORANDO ARQUIVOS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346806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465116B-E458-8C4B-B4C7-020FCECB7D8A}"/>
              </a:ext>
            </a:extLst>
          </p:cNvPr>
          <p:cNvSpPr txBox="1"/>
          <p:nvPr/>
        </p:nvSpPr>
        <p:spPr>
          <a:xfrm>
            <a:off x="475989" y="1628507"/>
            <a:ext cx="81920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3200" dirty="0" smtClean="0"/>
              <a:t>É </a:t>
            </a:r>
            <a:r>
              <a:rPr lang="pt-BR" sz="3200" dirty="0"/>
              <a:t>possível rastrear e </a:t>
            </a:r>
            <a:r>
              <a:rPr lang="pt-BR" sz="3200" dirty="0" err="1"/>
              <a:t>commitar</a:t>
            </a:r>
            <a:r>
              <a:rPr lang="pt-BR" sz="3200" dirty="0"/>
              <a:t> mudanças utilizando apenas o comando </a:t>
            </a:r>
            <a:r>
              <a:rPr lang="pt-BR" sz="3200" i="1" dirty="0" err="1">
                <a:solidFill>
                  <a:srgbClr val="C00000"/>
                </a:solidFill>
              </a:rPr>
              <a:t>git</a:t>
            </a:r>
            <a:r>
              <a:rPr lang="pt-BR" sz="3200" i="1" dirty="0">
                <a:solidFill>
                  <a:srgbClr val="C00000"/>
                </a:solidFill>
              </a:rPr>
              <a:t> </a:t>
            </a:r>
            <a:r>
              <a:rPr lang="pt-BR" sz="3200" i="1" dirty="0" err="1">
                <a:solidFill>
                  <a:srgbClr val="C00000"/>
                </a:solidFill>
              </a:rPr>
              <a:t>commit</a:t>
            </a:r>
            <a:r>
              <a:rPr lang="pt-BR" sz="3200" dirty="0">
                <a:solidFill>
                  <a:srgbClr val="C00000"/>
                </a:solidFill>
              </a:rPr>
              <a:t> </a:t>
            </a:r>
            <a:r>
              <a:rPr lang="pt-BR" sz="3200" dirty="0"/>
              <a:t>com a opção </a:t>
            </a:r>
            <a:r>
              <a:rPr lang="pt-BR" sz="3200" i="1" dirty="0">
                <a:solidFill>
                  <a:srgbClr val="C00000"/>
                </a:solidFill>
              </a:rPr>
              <a:t>–am</a:t>
            </a:r>
            <a:r>
              <a:rPr lang="pt-BR" sz="3200" i="1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3200" dirty="0"/>
              <a:t>Arquivos rastreados ou modificados serão adicionados e </a:t>
            </a:r>
            <a:r>
              <a:rPr lang="pt-BR" sz="3200" dirty="0" err="1"/>
              <a:t>commitados</a:t>
            </a:r>
            <a:r>
              <a:rPr lang="pt-BR" sz="3200" dirty="0"/>
              <a:t> com uma única mensagem.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3200" dirty="0"/>
              <a:t>Arquivos não rastreados anteriormente deverão ser adicionados utilizando o comando </a:t>
            </a:r>
            <a:r>
              <a:rPr lang="pt-BR" sz="3200" i="1" dirty="0" err="1">
                <a:solidFill>
                  <a:srgbClr val="FF0000"/>
                </a:solidFill>
              </a:rPr>
              <a:t>git</a:t>
            </a:r>
            <a:r>
              <a:rPr lang="pt-BR" sz="3200" i="1" dirty="0">
                <a:solidFill>
                  <a:srgbClr val="FF0000"/>
                </a:solidFill>
              </a:rPr>
              <a:t> </a:t>
            </a:r>
            <a:r>
              <a:rPr lang="pt-BR" sz="3200" i="1" dirty="0" err="1">
                <a:solidFill>
                  <a:srgbClr val="FF0000"/>
                </a:solidFill>
              </a:rPr>
              <a:t>add</a:t>
            </a:r>
            <a:r>
              <a:rPr lang="pt-BR" sz="3200" i="1" dirty="0"/>
              <a:t>.</a:t>
            </a:r>
            <a:endParaRPr lang="pt-BR" sz="3200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/>
              <a:t>RASTREANDO E COMMITAR MUDANÇAS DE UMA SÓ </a:t>
            </a:r>
            <a:r>
              <a:rPr lang="pt-BR" sz="2400" b="1" dirty="0" smtClean="0"/>
              <a:t>VEZ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410245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C68AE89-2637-1A4F-8192-5C05377D3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07" y="1582199"/>
            <a:ext cx="8584786" cy="3693601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/>
              <a:t>RASTREANDO E COMMITAR MUDANÇAS DE UMA SÓ </a:t>
            </a:r>
            <a:r>
              <a:rPr lang="pt-BR" sz="2400" b="1" dirty="0" smtClean="0"/>
              <a:t>VEZ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40545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465116B-E458-8C4B-B4C7-020FCECB7D8A}"/>
              </a:ext>
            </a:extLst>
          </p:cNvPr>
          <p:cNvSpPr txBox="1"/>
          <p:nvPr/>
        </p:nvSpPr>
        <p:spPr>
          <a:xfrm>
            <a:off x="475989" y="1813173"/>
            <a:ext cx="81920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 err="1" smtClean="0"/>
              <a:t>Git</a:t>
            </a:r>
            <a:r>
              <a:rPr lang="pt-BR" sz="3200" dirty="0" smtClean="0"/>
              <a:t> </a:t>
            </a:r>
            <a:r>
              <a:rPr lang="pt-BR" sz="3200" dirty="0"/>
              <a:t>possui uma separação entre rastrear as mudanças (</a:t>
            </a:r>
            <a:r>
              <a:rPr lang="pt-BR" sz="3200" i="1" dirty="0" err="1"/>
              <a:t>git</a:t>
            </a:r>
            <a:r>
              <a:rPr lang="pt-BR" sz="3200" i="1" dirty="0"/>
              <a:t> </a:t>
            </a:r>
            <a:r>
              <a:rPr lang="pt-BR" sz="3200" i="1" dirty="0" err="1"/>
              <a:t>add</a:t>
            </a:r>
            <a:r>
              <a:rPr lang="pt-BR" sz="3200" dirty="0"/>
              <a:t>) e gravar as mudanças (</a:t>
            </a:r>
            <a:r>
              <a:rPr lang="pt-BR" sz="3200" i="1" dirty="0" err="1"/>
              <a:t>git</a:t>
            </a:r>
            <a:r>
              <a:rPr lang="pt-BR" sz="3200" i="1" dirty="0"/>
              <a:t> </a:t>
            </a:r>
            <a:r>
              <a:rPr lang="pt-BR" sz="3200" i="1" dirty="0" err="1"/>
              <a:t>commit</a:t>
            </a:r>
            <a:r>
              <a:rPr lang="pt-BR" sz="3200" dirty="0"/>
              <a:t>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Separação permite mudanças no código que são agrupadas de maneira lógica</a:t>
            </a:r>
            <a:r>
              <a:rPr lang="pt-BR" sz="3200" dirty="0" smtClean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/>
              <a:t>PARA QUE SERVE A ÁREA DE STAGE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201359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 smtClean="0"/>
              <a:t>MOVENDO ARQUIVOS</a:t>
            </a:r>
            <a:endParaRPr lang="pt-BR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87" y="1305529"/>
            <a:ext cx="7230146" cy="5021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16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465116B-E458-8C4B-B4C7-020FCECB7D8A}"/>
              </a:ext>
            </a:extLst>
          </p:cNvPr>
          <p:cNvSpPr txBox="1"/>
          <p:nvPr/>
        </p:nvSpPr>
        <p:spPr>
          <a:xfrm>
            <a:off x="475989" y="1813173"/>
            <a:ext cx="81920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Mas será que essa separação é útil? É sim!</a:t>
            </a:r>
          </a:p>
          <a:p>
            <a:pPr algn="just"/>
            <a:r>
              <a:rPr lang="pt-BR" sz="2400" dirty="0"/>
              <a:t>Vamos dizer que estamos desenvolvendo um sistema que tem um módulo de estoque e um de vendas. Ao desenvolver uma nova funcionalidade, modificamos quatro arquivos, sendo que dois são de estoque e dois são de vendas.</a:t>
            </a:r>
          </a:p>
          <a:p>
            <a:pPr algn="just"/>
            <a:r>
              <a:rPr lang="pt-BR" sz="2400" dirty="0"/>
              <a:t>Poderíamos, primeiramente, gravar as alterações feitas nos dois arquivos de estoque, adicionando apenas esses dois à </a:t>
            </a:r>
            <a:r>
              <a:rPr lang="pt-BR" sz="2400" dirty="0" err="1"/>
              <a:t>stage</a:t>
            </a:r>
            <a:r>
              <a:rPr lang="pt-BR" sz="2400" dirty="0"/>
              <a:t> e </a:t>
            </a:r>
            <a:r>
              <a:rPr lang="pt-BR" sz="2400" dirty="0" err="1"/>
              <a:t>comitando-os</a:t>
            </a:r>
            <a:r>
              <a:rPr lang="pt-BR" sz="2400" dirty="0"/>
              <a:t> com uma mensagem bem descritiva. Depois, faríamos o </a:t>
            </a:r>
            <a:r>
              <a:rPr lang="pt-BR" sz="2400" dirty="0" err="1"/>
              <a:t>git</a:t>
            </a:r>
            <a:r>
              <a:rPr lang="pt-BR" sz="2400" dirty="0"/>
              <a:t> </a:t>
            </a:r>
            <a:r>
              <a:rPr lang="pt-BR" sz="2400" dirty="0" err="1"/>
              <a:t>add</a:t>
            </a:r>
            <a:r>
              <a:rPr lang="pt-BR" sz="2400" dirty="0"/>
              <a:t> e </a:t>
            </a:r>
            <a:r>
              <a:rPr lang="pt-BR" sz="2400" dirty="0" err="1"/>
              <a:t>git</a:t>
            </a:r>
            <a:r>
              <a:rPr lang="pt-BR" sz="2400" dirty="0"/>
              <a:t> </a:t>
            </a:r>
            <a:r>
              <a:rPr lang="pt-BR" sz="2400" dirty="0" err="1"/>
              <a:t>commit</a:t>
            </a:r>
            <a:r>
              <a:rPr lang="pt-BR" sz="2400" dirty="0"/>
              <a:t> dos arquivos de vendas, também com uma mensagem bem descritiva. 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/>
              <a:t>PARA QUE SERVE A ÁREA DE STAGE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152340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465116B-E458-8C4B-B4C7-020FCECB7D8A}"/>
              </a:ext>
            </a:extLst>
          </p:cNvPr>
          <p:cNvSpPr txBox="1"/>
          <p:nvPr/>
        </p:nvSpPr>
        <p:spPr>
          <a:xfrm>
            <a:off x="475989" y="1136064"/>
            <a:ext cx="84748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/>
              <a:t>O </a:t>
            </a:r>
            <a:r>
              <a:rPr lang="pt-BR" sz="2800" dirty="0"/>
              <a:t>histórico de mudanças é visível através do comando </a:t>
            </a:r>
            <a:r>
              <a:rPr lang="pt-BR" sz="2800" i="1" dirty="0" err="1">
                <a:solidFill>
                  <a:srgbClr val="FF0000"/>
                </a:solidFill>
              </a:rPr>
              <a:t>git</a:t>
            </a:r>
            <a:r>
              <a:rPr lang="pt-BR" sz="2800" i="1" dirty="0">
                <a:solidFill>
                  <a:srgbClr val="FF0000"/>
                </a:solidFill>
              </a:rPr>
              <a:t> log</a:t>
            </a:r>
            <a:r>
              <a:rPr lang="pt-BR" sz="2800" i="1" dirty="0"/>
              <a:t>.</a:t>
            </a:r>
            <a:endParaRPr lang="pt-BR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O comando pode ser utilizado com várias opções.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A opção </a:t>
            </a:r>
            <a:r>
              <a:rPr lang="pt-BR" sz="2800" i="1" dirty="0" smtClean="0"/>
              <a:t>- n </a:t>
            </a:r>
            <a:r>
              <a:rPr lang="pt-BR" sz="2800" i="1" dirty="0"/>
              <a:t>2</a:t>
            </a:r>
            <a:r>
              <a:rPr lang="pt-BR" sz="2800" dirty="0"/>
              <a:t> exibe os dois últimos </a:t>
            </a:r>
            <a:r>
              <a:rPr lang="pt-BR" sz="2800" dirty="0" err="1"/>
              <a:t>commits</a:t>
            </a:r>
            <a:r>
              <a:rPr lang="pt-BR" sz="28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A opção </a:t>
            </a:r>
            <a:r>
              <a:rPr lang="pt-BR" sz="2800" i="1" dirty="0"/>
              <a:t>-- </a:t>
            </a:r>
            <a:r>
              <a:rPr lang="pt-BR" sz="2800" i="1" dirty="0" smtClean="0"/>
              <a:t>(duplo hífen) </a:t>
            </a:r>
            <a:r>
              <a:rPr lang="pt-BR" sz="2800" i="1" dirty="0" err="1" smtClean="0"/>
              <a:t>oneline</a:t>
            </a:r>
            <a:r>
              <a:rPr lang="pt-BR" sz="2800" i="1" dirty="0" smtClean="0"/>
              <a:t> </a:t>
            </a:r>
            <a:r>
              <a:rPr lang="pt-BR" sz="2800" dirty="0"/>
              <a:t>exibe um resumo dos </a:t>
            </a:r>
            <a:r>
              <a:rPr lang="pt-BR" sz="2800" dirty="0" err="1"/>
              <a:t>commits</a:t>
            </a:r>
            <a:r>
              <a:rPr lang="pt-BR" sz="28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A </a:t>
            </a:r>
            <a:r>
              <a:rPr lang="pt-BR" sz="2800" dirty="0" smtClean="0"/>
              <a:t>opção </a:t>
            </a:r>
            <a:r>
              <a:rPr lang="pt-BR" sz="2800" i="1" dirty="0"/>
              <a:t>– </a:t>
            </a:r>
            <a:r>
              <a:rPr lang="pt-BR" sz="2800" i="1" dirty="0" smtClean="0"/>
              <a:t>(</a:t>
            </a:r>
            <a:r>
              <a:rPr lang="pt-BR" sz="2800" i="1" dirty="0"/>
              <a:t>duplo hífen</a:t>
            </a:r>
            <a:r>
              <a:rPr lang="pt-BR" sz="2800" i="1" dirty="0" smtClean="0"/>
              <a:t>) </a:t>
            </a:r>
            <a:r>
              <a:rPr lang="pt-BR" sz="2800" i="1" dirty="0" err="1" smtClean="0"/>
              <a:t>stat</a:t>
            </a:r>
            <a:r>
              <a:rPr lang="pt-BR" sz="2800" i="1" dirty="0" smtClean="0"/>
              <a:t> </a:t>
            </a:r>
            <a:r>
              <a:rPr lang="pt-BR" sz="2800" dirty="0" smtClean="0"/>
              <a:t>exibe </a:t>
            </a:r>
            <a:r>
              <a:rPr lang="pt-BR" sz="2800" dirty="0"/>
              <a:t>um resumo dos arquivos alterados.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b="1" dirty="0"/>
              <a:t>VERIFICANDO O HISTÓRICO DO SEU </a:t>
            </a:r>
            <a:r>
              <a:rPr lang="pt-BR" sz="2000" b="1" dirty="0" smtClean="0"/>
              <a:t>REPOSITÓRIO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196729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CDD4278-34D8-0346-BFB0-10DE954BB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61" y="1006507"/>
            <a:ext cx="7527878" cy="4844986"/>
          </a:xfrm>
          <a:prstGeom prst="rect">
            <a:avLst/>
          </a:prstGeom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b="1" dirty="0"/>
              <a:t>VERIFICANDO O HISTÓRICO DO SEU </a:t>
            </a:r>
            <a:r>
              <a:rPr lang="pt-BR" sz="2000" b="1" dirty="0" smtClean="0"/>
              <a:t>REPOSITÓRIO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108695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FD4F77-028A-7A47-BC41-2C419FC5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2728912"/>
            <a:ext cx="7524003" cy="1400175"/>
          </a:xfrm>
        </p:spPr>
        <p:txBody>
          <a:bodyPr/>
          <a:lstStyle/>
          <a:p>
            <a:r>
              <a:rPr lang="x-none" dirty="0"/>
              <a:t>CAPÍTULO </a:t>
            </a:r>
            <a:r>
              <a:rPr lang="pt-BR" dirty="0"/>
              <a:t>3</a:t>
            </a:r>
            <a:r>
              <a:rPr lang="x-none" dirty="0"/>
              <a:t> – </a:t>
            </a:r>
            <a:r>
              <a:rPr lang="pt-BR" dirty="0"/>
              <a:t>TRABALHANDO COM REPOSITÓRIO LOCAL</a:t>
            </a:r>
            <a:endParaRPr lang="x-none" dirty="0"/>
          </a:p>
        </p:txBody>
      </p:sp>
      <p:pic>
        <p:nvPicPr>
          <p:cNvPr id="1026" name="Picture 2" descr="Git na prática — Parte 1 (Subindo projeto para o github).">
            <a:extLst>
              <a:ext uri="{FF2B5EF4-FFF2-40B4-BE49-F238E27FC236}">
                <a16:creationId xmlns="" xmlns:a16="http://schemas.microsoft.com/office/drawing/2014/main" id="{C41C7762-29AF-DE4A-8B75-0AA40134A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424" y="4727513"/>
            <a:ext cx="1634577" cy="163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2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B9C7773-412C-A04F-8214-E6D24FF3C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63" y="1529811"/>
            <a:ext cx="7548874" cy="3798377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b="1" dirty="0"/>
              <a:t>VERIFICANDO O HISTÓRICO DO SEU </a:t>
            </a:r>
            <a:r>
              <a:rPr lang="pt-BR" sz="2000" b="1" dirty="0" smtClean="0"/>
              <a:t>REPOSITÓRIO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544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465116B-E458-8C4B-B4C7-020FCECB7D8A}"/>
              </a:ext>
            </a:extLst>
          </p:cNvPr>
          <p:cNvSpPr txBox="1"/>
          <p:nvPr/>
        </p:nvSpPr>
        <p:spPr>
          <a:xfrm>
            <a:off x="475989" y="2213282"/>
            <a:ext cx="81920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Alterações em arquivos rastreados são exibidas através do comando </a:t>
            </a:r>
            <a:r>
              <a:rPr lang="pt-BR" sz="3200" i="1" dirty="0" err="1">
                <a:solidFill>
                  <a:srgbClr val="C00000"/>
                </a:solidFill>
              </a:rPr>
              <a:t>git</a:t>
            </a:r>
            <a:r>
              <a:rPr lang="pt-BR" sz="3200" i="1" dirty="0">
                <a:solidFill>
                  <a:srgbClr val="C00000"/>
                </a:solidFill>
              </a:rPr>
              <a:t> status</a:t>
            </a:r>
            <a:r>
              <a:rPr lang="pt-BR" sz="3200" i="1" dirty="0"/>
              <a:t>.</a:t>
            </a:r>
            <a:endParaRPr lang="pt-BR" sz="3200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r>
              <a:rPr lang="pt-BR" sz="2000" b="1" dirty="0"/>
              <a:t>VERIFICANDO MUDANÇAS NOS ARQUIVOS RASTREADOS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9140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465116B-E458-8C4B-B4C7-020FCECB7D8A}"/>
              </a:ext>
            </a:extLst>
          </p:cNvPr>
          <p:cNvSpPr txBox="1"/>
          <p:nvPr/>
        </p:nvSpPr>
        <p:spPr>
          <a:xfrm>
            <a:off x="475989" y="1351508"/>
            <a:ext cx="819202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É possível revisar modificações efetuadas, verificando diferenças entre arquivos alterados e </a:t>
            </a:r>
            <a:r>
              <a:rPr lang="pt-BR" sz="2800" dirty="0" err="1"/>
              <a:t>commits</a:t>
            </a:r>
            <a:r>
              <a:rPr lang="pt-BR" sz="2800" dirty="0"/>
              <a:t> anteriores utilizando o comando </a:t>
            </a:r>
            <a:r>
              <a:rPr lang="pt-BR" sz="2800" i="1" dirty="0" err="1">
                <a:solidFill>
                  <a:srgbClr val="C00000"/>
                </a:solidFill>
              </a:rPr>
              <a:t>git</a:t>
            </a:r>
            <a:r>
              <a:rPr lang="pt-BR" sz="2800" i="1" dirty="0">
                <a:solidFill>
                  <a:srgbClr val="C00000"/>
                </a:solidFill>
              </a:rPr>
              <a:t> </a:t>
            </a:r>
            <a:r>
              <a:rPr lang="pt-BR" sz="2800" i="1" dirty="0" err="1">
                <a:solidFill>
                  <a:srgbClr val="C00000"/>
                </a:solidFill>
              </a:rPr>
              <a:t>diff</a:t>
            </a:r>
            <a:r>
              <a:rPr lang="pt-BR" sz="2800" i="1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Para revisar arquivos específicos, basta passar o nome do arquivo como parâmetro.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O </a:t>
            </a:r>
            <a:r>
              <a:rPr lang="pt-BR" sz="2800" i="1" dirty="0" err="1">
                <a:solidFill>
                  <a:srgbClr val="C00000"/>
                </a:solidFill>
              </a:rPr>
              <a:t>git</a:t>
            </a:r>
            <a:r>
              <a:rPr lang="pt-BR" sz="2800" i="1" dirty="0">
                <a:solidFill>
                  <a:srgbClr val="C00000"/>
                </a:solidFill>
              </a:rPr>
              <a:t> </a:t>
            </a:r>
            <a:r>
              <a:rPr lang="pt-BR" sz="2800" i="1" dirty="0" err="1">
                <a:solidFill>
                  <a:srgbClr val="C00000"/>
                </a:solidFill>
              </a:rPr>
              <a:t>diff</a:t>
            </a:r>
            <a:r>
              <a:rPr lang="pt-BR" sz="2800" dirty="0">
                <a:solidFill>
                  <a:srgbClr val="C00000"/>
                </a:solidFill>
              </a:rPr>
              <a:t> </a:t>
            </a:r>
            <a:r>
              <a:rPr lang="pt-BR" sz="2800" dirty="0"/>
              <a:t>não funciona para arquivos novos que não foram rastreados.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b="1" dirty="0"/>
              <a:t>VERIFICANDO MUDANÇAS AINDA NÃO </a:t>
            </a:r>
            <a:r>
              <a:rPr lang="pt-BR" sz="2000" b="1" dirty="0" smtClean="0"/>
              <a:t>RASTREADAS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253194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ord-by-word diffs in Git | IdNotFound's Little Internet Corner">
            <a:extLst>
              <a:ext uri="{FF2B5EF4-FFF2-40B4-BE49-F238E27FC236}">
                <a16:creationId xmlns="" xmlns:a16="http://schemas.microsoft.com/office/drawing/2014/main" id="{DB6EB430-6956-B342-BE80-C0B5F391F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276" y="1224854"/>
            <a:ext cx="6555448" cy="440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b="1" dirty="0"/>
              <a:t>VERIFICANDO MUDANÇAS AINDA NÃO </a:t>
            </a:r>
            <a:r>
              <a:rPr lang="pt-BR" sz="2000" b="1" dirty="0" smtClean="0"/>
              <a:t>RASTREADAS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208810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465116B-E458-8C4B-B4C7-020FCECB7D8A}"/>
              </a:ext>
            </a:extLst>
          </p:cNvPr>
          <p:cNvSpPr txBox="1"/>
          <p:nvPr/>
        </p:nvSpPr>
        <p:spPr>
          <a:xfrm>
            <a:off x="475989" y="1566952"/>
            <a:ext cx="819202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O comando </a:t>
            </a:r>
            <a:r>
              <a:rPr lang="pt-BR" sz="2800" i="1" dirty="0" err="1">
                <a:solidFill>
                  <a:srgbClr val="C00000"/>
                </a:solidFill>
              </a:rPr>
              <a:t>git</a:t>
            </a:r>
            <a:r>
              <a:rPr lang="pt-BR" sz="2800" i="1" dirty="0">
                <a:solidFill>
                  <a:srgbClr val="C00000"/>
                </a:solidFill>
              </a:rPr>
              <a:t> </a:t>
            </a:r>
            <a:r>
              <a:rPr lang="pt-BR" sz="2800" i="1" dirty="0" err="1">
                <a:solidFill>
                  <a:srgbClr val="C00000"/>
                </a:solidFill>
              </a:rPr>
              <a:t>diff</a:t>
            </a:r>
            <a:r>
              <a:rPr lang="pt-BR" sz="2800" dirty="0">
                <a:solidFill>
                  <a:srgbClr val="C00000"/>
                </a:solidFill>
              </a:rPr>
              <a:t> </a:t>
            </a:r>
            <a:r>
              <a:rPr lang="pt-BR" sz="2800" dirty="0"/>
              <a:t>exibe apenas mudanças não rastreadas.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Para exibir diferenças entre arquivos no </a:t>
            </a:r>
            <a:r>
              <a:rPr lang="pt-BR" sz="2800" dirty="0" err="1"/>
              <a:t>stage</a:t>
            </a:r>
            <a:r>
              <a:rPr lang="pt-BR" sz="2800" dirty="0"/>
              <a:t> e a última versão </a:t>
            </a:r>
            <a:r>
              <a:rPr lang="pt-BR" sz="2800" dirty="0" err="1"/>
              <a:t>commitada</a:t>
            </a:r>
            <a:r>
              <a:rPr lang="pt-BR" sz="2800" dirty="0"/>
              <a:t>, deve-se utilizar a opção </a:t>
            </a:r>
            <a:r>
              <a:rPr lang="pt-BR" sz="2800" i="1" dirty="0">
                <a:solidFill>
                  <a:srgbClr val="C00000"/>
                </a:solidFill>
              </a:rPr>
              <a:t>--</a:t>
            </a:r>
            <a:r>
              <a:rPr lang="pt-BR" sz="2800" i="1" dirty="0" err="1">
                <a:solidFill>
                  <a:srgbClr val="C00000"/>
                </a:solidFill>
              </a:rPr>
              <a:t>staged</a:t>
            </a:r>
            <a:r>
              <a:rPr lang="pt-BR" sz="2800" i="1" dirty="0"/>
              <a:t>.</a:t>
            </a:r>
            <a:r>
              <a:rPr lang="pt-BR" sz="2800" dirty="0"/>
              <a:t> 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b="1" dirty="0"/>
              <a:t>VERIFICANDO MUDANÇAS </a:t>
            </a:r>
            <a:r>
              <a:rPr lang="pt-BR" sz="2000" b="1" dirty="0" smtClean="0"/>
              <a:t>RASTREADAS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381533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465116B-E458-8C4B-B4C7-020FCECB7D8A}"/>
              </a:ext>
            </a:extLst>
          </p:cNvPr>
          <p:cNvSpPr txBox="1"/>
          <p:nvPr/>
        </p:nvSpPr>
        <p:spPr>
          <a:xfrm>
            <a:off x="475989" y="1751617"/>
            <a:ext cx="81920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É possível exibir alterações dentro e fora da área de </a:t>
            </a:r>
            <a:r>
              <a:rPr lang="pt-BR" sz="2800" dirty="0" err="1">
                <a:solidFill>
                  <a:srgbClr val="FF0000"/>
                </a:solidFill>
              </a:rPr>
              <a:t>stage</a:t>
            </a:r>
            <a:r>
              <a:rPr lang="pt-BR" sz="2800" dirty="0"/>
              <a:t>, descobrindo o código do último </a:t>
            </a:r>
            <a:r>
              <a:rPr lang="pt-BR" sz="2800" dirty="0" err="1"/>
              <a:t>commit</a:t>
            </a:r>
            <a:r>
              <a:rPr lang="pt-BR" sz="2800" dirty="0"/>
              <a:t> utilizando o comando </a:t>
            </a:r>
            <a:r>
              <a:rPr lang="pt-BR" sz="2800" i="1" dirty="0" err="1">
                <a:solidFill>
                  <a:srgbClr val="C00000"/>
                </a:solidFill>
              </a:rPr>
              <a:t>git</a:t>
            </a:r>
            <a:r>
              <a:rPr lang="pt-BR" sz="2800" i="1" dirty="0">
                <a:solidFill>
                  <a:srgbClr val="C00000"/>
                </a:solidFill>
              </a:rPr>
              <a:t> log –</a:t>
            </a:r>
            <a:r>
              <a:rPr lang="pt-BR" sz="2800" i="1" dirty="0" smtClean="0">
                <a:solidFill>
                  <a:srgbClr val="C00000"/>
                </a:solidFill>
              </a:rPr>
              <a:t>n1 –</a:t>
            </a:r>
            <a:r>
              <a:rPr lang="pt-BR" sz="2800" i="1" dirty="0" err="1" smtClean="0">
                <a:solidFill>
                  <a:srgbClr val="C00000"/>
                </a:solidFill>
              </a:rPr>
              <a:t>oneline</a:t>
            </a:r>
            <a:r>
              <a:rPr lang="pt-BR" sz="2800" dirty="0"/>
              <a:t> </a:t>
            </a:r>
            <a:r>
              <a:rPr lang="pt-BR" sz="2800" dirty="0" smtClean="0"/>
              <a:t>(atentar para o duplo hífen).</a:t>
            </a:r>
            <a:endParaRPr lang="pt-BR" sz="2800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/>
              <a:t>VERIFICANDO MUDANÇAS RASTREADAS  E NÃO RASTREADAS AO MESMO </a:t>
            </a:r>
            <a:r>
              <a:rPr lang="pt-BR" sz="1600" b="1" dirty="0" smtClean="0"/>
              <a:t>TEMPO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385063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465116B-E458-8C4B-B4C7-020FCECB7D8A}"/>
              </a:ext>
            </a:extLst>
          </p:cNvPr>
          <p:cNvSpPr txBox="1"/>
          <p:nvPr/>
        </p:nvSpPr>
        <p:spPr>
          <a:xfrm>
            <a:off x="475989" y="2397948"/>
            <a:ext cx="81920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Com o código do último </a:t>
            </a:r>
            <a:r>
              <a:rPr lang="pt-BR" sz="3200" dirty="0" err="1"/>
              <a:t>commit</a:t>
            </a:r>
            <a:r>
              <a:rPr lang="pt-BR" sz="3200" dirty="0"/>
              <a:t>, é possível mostrar as alterações utilizando o comando</a:t>
            </a:r>
            <a:r>
              <a:rPr lang="pt-BR" sz="3200" i="1" dirty="0"/>
              <a:t> </a:t>
            </a:r>
            <a:r>
              <a:rPr lang="pt-BR" sz="3200" i="1" dirty="0" err="1">
                <a:solidFill>
                  <a:srgbClr val="C00000"/>
                </a:solidFill>
              </a:rPr>
              <a:t>git</a:t>
            </a:r>
            <a:r>
              <a:rPr lang="pt-BR" sz="3200" i="1" dirty="0">
                <a:solidFill>
                  <a:srgbClr val="C00000"/>
                </a:solidFill>
              </a:rPr>
              <a:t> </a:t>
            </a:r>
            <a:r>
              <a:rPr lang="pt-BR" sz="3200" i="1" dirty="0" err="1">
                <a:solidFill>
                  <a:srgbClr val="C00000"/>
                </a:solidFill>
              </a:rPr>
              <a:t>diff</a:t>
            </a:r>
            <a:r>
              <a:rPr lang="pt-BR" sz="3200" dirty="0"/>
              <a:t>, passando o </a:t>
            </a:r>
            <a:r>
              <a:rPr lang="pt-BR" sz="3200" dirty="0" err="1">
                <a:solidFill>
                  <a:srgbClr val="C00000"/>
                </a:solidFill>
              </a:rPr>
              <a:t>hash</a:t>
            </a:r>
            <a:r>
              <a:rPr lang="pt-BR" sz="3200" dirty="0">
                <a:solidFill>
                  <a:srgbClr val="C00000"/>
                </a:solidFill>
              </a:rPr>
              <a:t> </a:t>
            </a:r>
            <a:r>
              <a:rPr lang="pt-BR" sz="3200" dirty="0"/>
              <a:t>do </a:t>
            </a:r>
            <a:r>
              <a:rPr lang="pt-BR" sz="3200" dirty="0" err="1"/>
              <a:t>commit</a:t>
            </a:r>
            <a:r>
              <a:rPr lang="pt-BR" sz="3200" dirty="0"/>
              <a:t> como parâmetro.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/>
              <a:t>VERIFICANDO MUDANÇAS RASTREADAS  E NÃO RASTREADAS AO MESMO </a:t>
            </a:r>
            <a:r>
              <a:rPr lang="pt-BR" sz="1600" b="1" dirty="0" smtClean="0"/>
              <a:t>TEMPO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353575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465116B-E458-8C4B-B4C7-020FCECB7D8A}"/>
              </a:ext>
            </a:extLst>
          </p:cNvPr>
          <p:cNvSpPr txBox="1"/>
          <p:nvPr/>
        </p:nvSpPr>
        <p:spPr>
          <a:xfrm>
            <a:off x="475989" y="2151727"/>
            <a:ext cx="81920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O comando </a:t>
            </a:r>
            <a:r>
              <a:rPr lang="pt-BR" sz="3200" i="1" dirty="0" err="1">
                <a:solidFill>
                  <a:srgbClr val="C00000"/>
                </a:solidFill>
              </a:rPr>
              <a:t>git</a:t>
            </a:r>
            <a:r>
              <a:rPr lang="pt-BR" sz="3200" i="1" dirty="0">
                <a:solidFill>
                  <a:srgbClr val="C00000"/>
                </a:solidFill>
              </a:rPr>
              <a:t> </a:t>
            </a:r>
            <a:r>
              <a:rPr lang="pt-BR" sz="3200" i="1" dirty="0" err="1">
                <a:solidFill>
                  <a:srgbClr val="C00000"/>
                </a:solidFill>
              </a:rPr>
              <a:t>diff</a:t>
            </a:r>
            <a:r>
              <a:rPr lang="pt-BR" sz="3200" i="1" dirty="0">
                <a:solidFill>
                  <a:srgbClr val="C00000"/>
                </a:solidFill>
              </a:rPr>
              <a:t> HEAD </a:t>
            </a:r>
            <a:r>
              <a:rPr lang="pt-BR" sz="3200" dirty="0"/>
              <a:t>exibe a mesma saída anterior, pois o </a:t>
            </a:r>
            <a:r>
              <a:rPr lang="pt-BR" sz="3200" i="1" dirty="0">
                <a:solidFill>
                  <a:srgbClr val="C00000"/>
                </a:solidFill>
              </a:rPr>
              <a:t>HEAD</a:t>
            </a:r>
            <a:r>
              <a:rPr lang="pt-BR" sz="3200" i="1" dirty="0"/>
              <a:t> </a:t>
            </a:r>
            <a:r>
              <a:rPr lang="pt-BR" sz="3200" dirty="0"/>
              <a:t>aponta para o último </a:t>
            </a:r>
            <a:r>
              <a:rPr lang="pt-BR" sz="3200" dirty="0" err="1"/>
              <a:t>commit</a:t>
            </a:r>
            <a:r>
              <a:rPr lang="pt-BR" sz="3200" dirty="0"/>
              <a:t> efetuado. Porém não é uma regra, visto que o </a:t>
            </a:r>
            <a:r>
              <a:rPr lang="pt-BR" sz="3200" i="1" dirty="0">
                <a:solidFill>
                  <a:srgbClr val="C00000"/>
                </a:solidFill>
              </a:rPr>
              <a:t>HEAD</a:t>
            </a:r>
            <a:r>
              <a:rPr lang="pt-BR" sz="3200" dirty="0"/>
              <a:t> pode apontar para outros </a:t>
            </a:r>
            <a:r>
              <a:rPr lang="pt-BR" sz="3200" dirty="0" err="1"/>
              <a:t>commits</a:t>
            </a:r>
            <a:r>
              <a:rPr lang="pt-BR" sz="3200" dirty="0"/>
              <a:t> anteriores.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/>
              <a:t>VERIFICANDO MUDANÇAS RASTREADAS  E NÃO RASTREADAS AO MESMO </a:t>
            </a:r>
            <a:r>
              <a:rPr lang="pt-BR" sz="1600" b="1" dirty="0" smtClean="0"/>
              <a:t>TEMPO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21000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465116B-E458-8C4B-B4C7-020FCECB7D8A}"/>
              </a:ext>
            </a:extLst>
          </p:cNvPr>
          <p:cNvSpPr txBox="1"/>
          <p:nvPr/>
        </p:nvSpPr>
        <p:spPr>
          <a:xfrm>
            <a:off x="475989" y="1495034"/>
            <a:ext cx="81920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É possível renomear arquivos utilizando apenas o comando </a:t>
            </a:r>
            <a:r>
              <a:rPr lang="pt-BR" sz="3200" i="1" dirty="0" err="1">
                <a:solidFill>
                  <a:srgbClr val="C00000"/>
                </a:solidFill>
              </a:rPr>
              <a:t>git</a:t>
            </a:r>
            <a:r>
              <a:rPr lang="pt-BR" sz="3200" i="1" dirty="0">
                <a:solidFill>
                  <a:srgbClr val="C00000"/>
                </a:solidFill>
              </a:rPr>
              <a:t> </a:t>
            </a:r>
            <a:r>
              <a:rPr lang="pt-BR" sz="3200" i="1" dirty="0" err="1">
                <a:solidFill>
                  <a:srgbClr val="C00000"/>
                </a:solidFill>
              </a:rPr>
              <a:t>mv</a:t>
            </a:r>
            <a:r>
              <a:rPr lang="pt-BR" sz="3200" i="1" dirty="0">
                <a:solidFill>
                  <a:srgbClr val="C00000"/>
                </a:solidFill>
              </a:rPr>
              <a:t> </a:t>
            </a:r>
            <a:r>
              <a:rPr lang="pt-BR" sz="3200" i="1" dirty="0" err="1">
                <a:solidFill>
                  <a:srgbClr val="C00000"/>
                </a:solidFill>
              </a:rPr>
              <a:t>nomeantigo</a:t>
            </a:r>
            <a:r>
              <a:rPr lang="pt-BR" sz="3200" i="1" dirty="0">
                <a:solidFill>
                  <a:srgbClr val="C00000"/>
                </a:solidFill>
              </a:rPr>
              <a:t> </a:t>
            </a:r>
            <a:r>
              <a:rPr lang="pt-BR" sz="3200" i="1" dirty="0" err="1">
                <a:solidFill>
                  <a:srgbClr val="C00000"/>
                </a:solidFill>
              </a:rPr>
              <a:t>nomenovo</a:t>
            </a:r>
            <a:r>
              <a:rPr lang="pt-BR" sz="3200" i="1" dirty="0"/>
              <a:t>.</a:t>
            </a:r>
            <a:endParaRPr lang="pt-BR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Após o arquivo ser renomeado, basta gravar a mudança utilizando o comando </a:t>
            </a:r>
            <a:r>
              <a:rPr lang="pt-BR" sz="3200" i="1" dirty="0" err="1"/>
              <a:t>git</a:t>
            </a:r>
            <a:r>
              <a:rPr lang="pt-BR" sz="3200" i="1" dirty="0"/>
              <a:t> </a:t>
            </a:r>
            <a:r>
              <a:rPr lang="pt-BR" sz="3200" i="1" dirty="0" err="1"/>
              <a:t>commit</a:t>
            </a:r>
            <a:r>
              <a:rPr lang="pt-BR" sz="3200" i="1" dirty="0"/>
              <a:t> –</a:t>
            </a:r>
            <a:r>
              <a:rPr lang="pt-BR" sz="3200" i="1" dirty="0" err="1"/>
              <a:t>am</a:t>
            </a:r>
            <a:r>
              <a:rPr lang="pt-BR" sz="3200" i="1" dirty="0"/>
              <a:t> “Arquivo renomeado”.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/>
              <a:t>RENOMEANDO </a:t>
            </a:r>
            <a:r>
              <a:rPr lang="pt-BR" sz="2400" b="1" dirty="0" smtClean="0"/>
              <a:t>ARQUIVOS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51216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465116B-E458-8C4B-B4C7-020FCECB7D8A}"/>
              </a:ext>
            </a:extLst>
          </p:cNvPr>
          <p:cNvSpPr txBox="1"/>
          <p:nvPr/>
        </p:nvSpPr>
        <p:spPr>
          <a:xfrm>
            <a:off x="475989" y="1813173"/>
            <a:ext cx="81920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/>
              <a:t>Utiliza-se </a:t>
            </a:r>
            <a:r>
              <a:rPr lang="pt-BR" sz="2800" dirty="0"/>
              <a:t>o mesmo comando </a:t>
            </a:r>
            <a:r>
              <a:rPr lang="pt-BR" sz="2800" i="1" dirty="0" err="1">
                <a:solidFill>
                  <a:srgbClr val="FF0000"/>
                </a:solidFill>
              </a:rPr>
              <a:t>git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mv</a:t>
            </a:r>
            <a:r>
              <a:rPr lang="pt-BR" sz="2800" i="1" dirty="0">
                <a:solidFill>
                  <a:srgbClr val="FF0000"/>
                </a:solidFill>
              </a:rPr>
              <a:t> arquivo </a:t>
            </a:r>
            <a:r>
              <a:rPr lang="pt-BR" sz="2800" i="1" dirty="0" err="1">
                <a:solidFill>
                  <a:srgbClr val="FF0000"/>
                </a:solidFill>
              </a:rPr>
              <a:t>diretorio</a:t>
            </a:r>
            <a:r>
              <a:rPr lang="pt-BR" sz="2800" i="1" dirty="0">
                <a:solidFill>
                  <a:srgbClr val="FF0000"/>
                </a:solidFill>
              </a:rPr>
              <a:t>/arquivo</a:t>
            </a:r>
            <a:r>
              <a:rPr lang="pt-BR" sz="2800" dirty="0"/>
              <a:t>, apenas basta o diretório para o qual o arquivo será movido, ter sido criado anteriormente.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Feito isso, basta </a:t>
            </a:r>
            <a:r>
              <a:rPr lang="pt-BR" sz="2800" dirty="0" err="1"/>
              <a:t>commitar</a:t>
            </a:r>
            <a:r>
              <a:rPr lang="pt-BR" sz="2800" dirty="0"/>
              <a:t> a mudança.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 smtClean="0"/>
              <a:t>MOVENDO ARQUIVOS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7796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="" xmlns:a16="http://schemas.microsoft.com/office/drawing/2014/main" id="{30886AC9-5E52-4B72-BDA1-3187EA2B2112}"/>
              </a:ext>
            </a:extLst>
          </p:cNvPr>
          <p:cNvSpPr txBox="1"/>
          <p:nvPr/>
        </p:nvSpPr>
        <p:spPr>
          <a:xfrm>
            <a:off x="475989" y="1490007"/>
            <a:ext cx="81920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pt-BR" sz="20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Ao executar o comando ‘</a:t>
            </a:r>
            <a:r>
              <a:rPr lang="pt-BR" sz="2800" dirty="0" err="1">
                <a:solidFill>
                  <a:srgbClr val="C00000"/>
                </a:solidFill>
              </a:rPr>
              <a:t>git</a:t>
            </a:r>
            <a:r>
              <a:rPr lang="pt-BR" sz="2800" dirty="0">
                <a:solidFill>
                  <a:srgbClr val="C00000"/>
                </a:solidFill>
              </a:rPr>
              <a:t> </a:t>
            </a:r>
            <a:r>
              <a:rPr lang="pt-BR" sz="2800" dirty="0" err="1">
                <a:solidFill>
                  <a:srgbClr val="C00000"/>
                </a:solidFill>
              </a:rPr>
              <a:t>init</a:t>
            </a:r>
            <a:r>
              <a:rPr lang="pt-BR" sz="2800" dirty="0"/>
              <a:t>’ para criar um repositório </a:t>
            </a:r>
            <a:r>
              <a:rPr lang="pt-BR" sz="2800" dirty="0" err="1"/>
              <a:t>Git</a:t>
            </a:r>
            <a:r>
              <a:rPr lang="pt-BR" sz="2800" dirty="0"/>
              <a:t>, temos um subdiretório </a:t>
            </a:r>
            <a:r>
              <a:rPr lang="pt-BR" sz="2800" dirty="0">
                <a:solidFill>
                  <a:srgbClr val="C00000"/>
                </a:solidFill>
              </a:rPr>
              <a:t>‘.</a:t>
            </a:r>
            <a:r>
              <a:rPr lang="pt-BR" sz="2800" dirty="0" err="1">
                <a:solidFill>
                  <a:srgbClr val="C00000"/>
                </a:solidFill>
              </a:rPr>
              <a:t>git</a:t>
            </a:r>
            <a:r>
              <a:rPr lang="pt-BR" sz="2800" dirty="0"/>
              <a:t>’, que será utilizado para conter o histórico de alteração dos arquivos, e outras coisas.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Remover o subdiretório ‘</a:t>
            </a:r>
            <a:r>
              <a:rPr lang="pt-BR" sz="2800" dirty="0">
                <a:solidFill>
                  <a:srgbClr val="C00000"/>
                </a:solidFill>
              </a:rPr>
              <a:t>.</a:t>
            </a:r>
            <a:r>
              <a:rPr lang="pt-BR" sz="2800" dirty="0" err="1">
                <a:solidFill>
                  <a:srgbClr val="C00000"/>
                </a:solidFill>
              </a:rPr>
              <a:t>git</a:t>
            </a:r>
            <a:r>
              <a:rPr lang="pt-BR" sz="2800" dirty="0"/>
              <a:t>’ interrompe o repositório </a:t>
            </a:r>
            <a:r>
              <a:rPr lang="pt-BR" sz="2800" dirty="0" err="1"/>
              <a:t>Git</a:t>
            </a:r>
            <a:r>
              <a:rPr lang="pt-BR" sz="2800" dirty="0"/>
              <a:t>.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/>
              <a:t>CRIANDO UM REPOSITÓRIO LOCAL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165871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465116B-E458-8C4B-B4C7-020FCECB7D8A}"/>
              </a:ext>
            </a:extLst>
          </p:cNvPr>
          <p:cNvSpPr txBox="1"/>
          <p:nvPr/>
        </p:nvSpPr>
        <p:spPr>
          <a:xfrm>
            <a:off x="475989" y="1351508"/>
            <a:ext cx="81920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É possível reverter mudanças não desejadas que não foram adicionadas no </a:t>
            </a:r>
            <a:r>
              <a:rPr lang="pt-BR" sz="2800" dirty="0" err="1"/>
              <a:t>stage</a:t>
            </a:r>
            <a:r>
              <a:rPr lang="pt-BR" sz="28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Ao utilizar o comando </a:t>
            </a:r>
            <a:r>
              <a:rPr lang="pt-BR" sz="2800" i="1" dirty="0" err="1">
                <a:solidFill>
                  <a:srgbClr val="FF0000"/>
                </a:solidFill>
              </a:rPr>
              <a:t>git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checkout</a:t>
            </a:r>
            <a:r>
              <a:rPr lang="pt-BR" sz="2800" dirty="0"/>
              <a:t>, as alterações efetuadas são desfeitas.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Arquivos deletados acidentalmente podem ser recuperados pelo comando.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/>
              <a:t>DESFAZENDO MUDANÇAS NÃO </a:t>
            </a:r>
            <a:r>
              <a:rPr lang="pt-BR" sz="2400" b="1" dirty="0" smtClean="0"/>
              <a:t>RASTREADAS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63381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1564808-7045-6D41-BE1C-68A1770D4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29" y="878891"/>
            <a:ext cx="7784541" cy="5100217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/>
              <a:t>DESFAZENDO MUDANÇAS NÃO </a:t>
            </a:r>
            <a:r>
              <a:rPr lang="pt-BR" sz="2400" b="1" dirty="0" smtClean="0"/>
              <a:t>RASTREADAS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571722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465116B-E458-8C4B-B4C7-020FCECB7D8A}"/>
              </a:ext>
            </a:extLst>
          </p:cNvPr>
          <p:cNvSpPr txBox="1"/>
          <p:nvPr/>
        </p:nvSpPr>
        <p:spPr>
          <a:xfrm>
            <a:off x="475989" y="1566952"/>
            <a:ext cx="81920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/>
              <a:t>Arquivos </a:t>
            </a:r>
            <a:r>
              <a:rPr lang="pt-BR" sz="2800" dirty="0"/>
              <a:t>adicionados na área de </a:t>
            </a:r>
            <a:r>
              <a:rPr lang="pt-BR" sz="2800" dirty="0" err="1"/>
              <a:t>stage</a:t>
            </a:r>
            <a:r>
              <a:rPr lang="pt-BR" sz="2800" dirty="0"/>
              <a:t> podem ser removidos através do comando </a:t>
            </a:r>
            <a:r>
              <a:rPr lang="pt-BR" sz="2800" i="1" dirty="0" err="1">
                <a:solidFill>
                  <a:srgbClr val="FF0000"/>
                </a:solidFill>
              </a:rPr>
              <a:t>git</a:t>
            </a:r>
            <a:r>
              <a:rPr lang="pt-BR" sz="2800" i="1" dirty="0">
                <a:solidFill>
                  <a:srgbClr val="FF0000"/>
                </a:solidFill>
              </a:rPr>
              <a:t> reset</a:t>
            </a:r>
            <a:r>
              <a:rPr lang="pt-BR" sz="2800" dirty="0"/>
              <a:t>, passando o nome do arquivo como parâmetro.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O arquivo será removido do </a:t>
            </a:r>
            <a:r>
              <a:rPr lang="pt-BR" sz="2800" dirty="0" err="1"/>
              <a:t>stage</a:t>
            </a:r>
            <a:r>
              <a:rPr lang="pt-BR" sz="2800" dirty="0"/>
              <a:t>, e suas modificações serão preservadas.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/>
              <a:t>DESFAZENDO MUDANÇAS </a:t>
            </a:r>
            <a:r>
              <a:rPr lang="pt-BR" sz="2400" b="1" dirty="0" smtClean="0"/>
              <a:t>JÁ RASTREADAS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242671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465116B-E458-8C4B-B4C7-020FCECB7D8A}"/>
              </a:ext>
            </a:extLst>
          </p:cNvPr>
          <p:cNvSpPr txBox="1"/>
          <p:nvPr/>
        </p:nvSpPr>
        <p:spPr>
          <a:xfrm>
            <a:off x="475989" y="2305615"/>
            <a:ext cx="81920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Para descartar todas as mudanças nos arquivos, a opção </a:t>
            </a:r>
            <a:r>
              <a:rPr lang="pt-BR" sz="2800" i="1" dirty="0">
                <a:solidFill>
                  <a:srgbClr val="FF0000"/>
                </a:solidFill>
              </a:rPr>
              <a:t>--hard </a:t>
            </a:r>
            <a:r>
              <a:rPr lang="pt-BR" sz="2800" dirty="0"/>
              <a:t>deverá ser utilizada. Essa opção remove todos os arquivos do </a:t>
            </a:r>
            <a:r>
              <a:rPr lang="pt-BR" sz="2800" dirty="0" err="1">
                <a:solidFill>
                  <a:srgbClr val="FF0000"/>
                </a:solidFill>
              </a:rPr>
              <a:t>stage</a:t>
            </a:r>
            <a:r>
              <a:rPr lang="pt-BR" sz="2800" dirty="0"/>
              <a:t> e desfaz todas as alterações nos arquivos, mantendo o repositório no mesmo estado do último </a:t>
            </a:r>
            <a:r>
              <a:rPr lang="pt-BR" sz="2800" dirty="0" err="1">
                <a:solidFill>
                  <a:srgbClr val="FF0000"/>
                </a:solidFill>
              </a:rPr>
              <a:t>commit</a:t>
            </a:r>
            <a:r>
              <a:rPr lang="pt-BR" sz="2800" dirty="0"/>
              <a:t>.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/>
              <a:t>DESFAZENDO MUDANÇAS </a:t>
            </a:r>
            <a:r>
              <a:rPr lang="pt-BR" sz="2400" b="1" dirty="0" smtClean="0"/>
              <a:t>JÁ RASTREADAS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5065858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C39814F8-9B54-8947-8E32-2B75EE347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51" y="1103062"/>
            <a:ext cx="8264898" cy="465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6173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465116B-E458-8C4B-B4C7-020FCECB7D8A}"/>
              </a:ext>
            </a:extLst>
          </p:cNvPr>
          <p:cNvSpPr txBox="1"/>
          <p:nvPr/>
        </p:nvSpPr>
        <p:spPr>
          <a:xfrm>
            <a:off x="475989" y="1536174"/>
            <a:ext cx="81920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/>
              <a:t>Através do comando </a:t>
            </a:r>
            <a:r>
              <a:rPr lang="pt-BR" sz="2400" i="1" dirty="0" err="1">
                <a:solidFill>
                  <a:srgbClr val="FF0000"/>
                </a:solidFill>
              </a:rPr>
              <a:t>git</a:t>
            </a:r>
            <a:r>
              <a:rPr lang="pt-BR" sz="2400" i="1" dirty="0">
                <a:solidFill>
                  <a:srgbClr val="FF0000"/>
                </a:solidFill>
              </a:rPr>
              <a:t> </a:t>
            </a:r>
            <a:r>
              <a:rPr lang="pt-BR" sz="2400" i="1" dirty="0" err="1">
                <a:solidFill>
                  <a:srgbClr val="FF0000"/>
                </a:solidFill>
              </a:rPr>
              <a:t>revert</a:t>
            </a:r>
            <a:r>
              <a:rPr lang="pt-BR" sz="2400" dirty="0"/>
              <a:t>, passando como parâmetro o </a:t>
            </a:r>
            <a:r>
              <a:rPr lang="pt-BR" sz="2400" dirty="0" smtClean="0"/>
              <a:t>código </a:t>
            </a:r>
            <a:r>
              <a:rPr lang="pt-BR" sz="2400" dirty="0" err="1" smtClean="0"/>
              <a:t>hash</a:t>
            </a:r>
            <a:r>
              <a:rPr lang="pt-BR" sz="2400" dirty="0" smtClean="0"/>
              <a:t> </a:t>
            </a:r>
            <a:r>
              <a:rPr lang="pt-BR" sz="2400" dirty="0"/>
              <a:t>do último </a:t>
            </a:r>
            <a:r>
              <a:rPr lang="pt-BR" sz="2400" dirty="0" err="1"/>
              <a:t>commit</a:t>
            </a:r>
            <a:r>
              <a:rPr lang="pt-BR" sz="2400" dirty="0"/>
              <a:t> efetuado.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/>
              <a:t>A opção </a:t>
            </a:r>
            <a:r>
              <a:rPr lang="pt-BR" sz="2400" dirty="0">
                <a:solidFill>
                  <a:srgbClr val="FF0000"/>
                </a:solidFill>
              </a:rPr>
              <a:t>--</a:t>
            </a:r>
            <a:r>
              <a:rPr lang="pt-BR" sz="2400" i="1" dirty="0">
                <a:solidFill>
                  <a:srgbClr val="FF0000"/>
                </a:solidFill>
              </a:rPr>
              <a:t>no-</a:t>
            </a:r>
            <a:r>
              <a:rPr lang="pt-BR" sz="2400" i="1" dirty="0" err="1">
                <a:solidFill>
                  <a:srgbClr val="FF0000"/>
                </a:solidFill>
              </a:rPr>
              <a:t>edit</a:t>
            </a:r>
            <a:r>
              <a:rPr lang="pt-BR" sz="2400" i="1" dirty="0">
                <a:solidFill>
                  <a:srgbClr val="FF0000"/>
                </a:solidFill>
              </a:rPr>
              <a:t> </a:t>
            </a:r>
            <a:r>
              <a:rPr lang="pt-BR" sz="2400" dirty="0"/>
              <a:t>evita que um editor de texto seja aberto para editar a mensagem do novo </a:t>
            </a:r>
            <a:r>
              <a:rPr lang="pt-BR" sz="2400" dirty="0" err="1"/>
              <a:t>commit</a:t>
            </a:r>
            <a:r>
              <a:rPr lang="pt-BR" sz="24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/>
              <a:t>É possível utilizar da forma </a:t>
            </a:r>
            <a:r>
              <a:rPr lang="pt-BR" sz="2400" i="1" dirty="0" err="1">
                <a:solidFill>
                  <a:srgbClr val="FF0000"/>
                </a:solidFill>
              </a:rPr>
              <a:t>git</a:t>
            </a:r>
            <a:r>
              <a:rPr lang="pt-BR" sz="2400" i="1" dirty="0">
                <a:solidFill>
                  <a:srgbClr val="FF0000"/>
                </a:solidFill>
              </a:rPr>
              <a:t> </a:t>
            </a:r>
            <a:r>
              <a:rPr lang="pt-BR" sz="2400" i="1" dirty="0" err="1">
                <a:solidFill>
                  <a:srgbClr val="FF0000"/>
                </a:solidFill>
              </a:rPr>
              <a:t>revert</a:t>
            </a:r>
            <a:r>
              <a:rPr lang="pt-BR" sz="2400" i="1" dirty="0">
                <a:solidFill>
                  <a:srgbClr val="FF0000"/>
                </a:solidFill>
              </a:rPr>
              <a:t> HEAD</a:t>
            </a:r>
            <a:r>
              <a:rPr lang="pt-BR" sz="2400" dirty="0"/>
              <a:t>, o comando aponta para o último </a:t>
            </a:r>
            <a:r>
              <a:rPr lang="pt-BR" sz="2400" dirty="0" err="1"/>
              <a:t>commit</a:t>
            </a:r>
            <a:r>
              <a:rPr lang="pt-BR" sz="2400" dirty="0"/>
              <a:t> efetuado.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/>
              <a:t>DESFAZENDO MUDANÇAS </a:t>
            </a:r>
            <a:r>
              <a:rPr lang="pt-BR" sz="2400" b="1" dirty="0" smtClean="0"/>
              <a:t>JÁ COMMITADAS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45737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465116B-E458-8C4B-B4C7-020FCECB7D8A}"/>
              </a:ext>
            </a:extLst>
          </p:cNvPr>
          <p:cNvSpPr txBox="1"/>
          <p:nvPr/>
        </p:nvSpPr>
        <p:spPr>
          <a:xfrm>
            <a:off x="475989" y="2274838"/>
            <a:ext cx="81920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/>
              <a:t>O comando </a:t>
            </a:r>
            <a:r>
              <a:rPr lang="pt-BR" sz="2400" i="1" dirty="0" err="1">
                <a:solidFill>
                  <a:srgbClr val="FF0000"/>
                </a:solidFill>
              </a:rPr>
              <a:t>git</a:t>
            </a:r>
            <a:r>
              <a:rPr lang="pt-BR" sz="2400" i="1" dirty="0">
                <a:solidFill>
                  <a:srgbClr val="FF0000"/>
                </a:solidFill>
              </a:rPr>
              <a:t> reset –hard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/>
              <a:t>desfaz todas as alterações </a:t>
            </a:r>
            <a:r>
              <a:rPr lang="pt-BR" sz="2400" dirty="0" err="1"/>
              <a:t>commitadas</a:t>
            </a:r>
            <a:r>
              <a:rPr lang="pt-BR" sz="2400" dirty="0"/>
              <a:t>, como também é possível voltar ao </a:t>
            </a:r>
            <a:r>
              <a:rPr lang="pt-BR" sz="2400" dirty="0" err="1"/>
              <a:t>commit</a:t>
            </a:r>
            <a:r>
              <a:rPr lang="pt-BR" sz="2400" dirty="0"/>
              <a:t> anterior a uma determinada alteração, passando o código do </a:t>
            </a:r>
            <a:r>
              <a:rPr lang="pt-BR" sz="2400" dirty="0" err="1"/>
              <a:t>commit</a:t>
            </a:r>
            <a:r>
              <a:rPr lang="pt-BR" sz="2400" dirty="0"/>
              <a:t> como parâmetro.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/>
              <a:t>Importante lembrar que o </a:t>
            </a:r>
            <a:r>
              <a:rPr lang="pt-BR" sz="2400" i="1" dirty="0" err="1"/>
              <a:t>git</a:t>
            </a:r>
            <a:r>
              <a:rPr lang="pt-BR" sz="2400" i="1" dirty="0"/>
              <a:t> reset –hard</a:t>
            </a:r>
            <a:r>
              <a:rPr lang="pt-BR" sz="2400" dirty="0"/>
              <a:t> com o código de um </a:t>
            </a:r>
            <a:r>
              <a:rPr lang="pt-BR" sz="2400" dirty="0" err="1"/>
              <a:t>commit</a:t>
            </a:r>
            <a:r>
              <a:rPr lang="pt-BR" sz="2400" dirty="0"/>
              <a:t>, o histórico do repositório é reescrito.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/>
              <a:t>DESFAZENDO MUDANÇAS </a:t>
            </a:r>
            <a:r>
              <a:rPr lang="pt-BR" sz="2400" b="1" dirty="0" smtClean="0"/>
              <a:t>JÁ COMMITADAS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476336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465116B-E458-8C4B-B4C7-020FCECB7D8A}"/>
              </a:ext>
            </a:extLst>
          </p:cNvPr>
          <p:cNvSpPr txBox="1"/>
          <p:nvPr/>
        </p:nvSpPr>
        <p:spPr>
          <a:xfrm>
            <a:off x="475989" y="2644170"/>
            <a:ext cx="81920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Recomendável utilizar apenas o comando </a:t>
            </a:r>
            <a:r>
              <a:rPr lang="pt-BR" sz="3200" i="1" dirty="0" err="1"/>
              <a:t>git</a:t>
            </a:r>
            <a:r>
              <a:rPr lang="pt-BR" sz="3200" i="1" dirty="0"/>
              <a:t> </a:t>
            </a:r>
            <a:r>
              <a:rPr lang="pt-BR" sz="3200" i="1" dirty="0" err="1"/>
              <a:t>revert</a:t>
            </a:r>
            <a:r>
              <a:rPr lang="pt-BR" sz="3200" dirty="0"/>
              <a:t>, para manter todas as alterações gravadas no histórico do repositório.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/>
              <a:t>DESFAZENDO MUDANÇAS </a:t>
            </a:r>
            <a:r>
              <a:rPr lang="pt-BR" sz="2400" b="1" dirty="0" smtClean="0"/>
              <a:t>JÁ COMMITADAS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780689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it Revert – NUKE Designs | Blog">
            <a:extLst>
              <a:ext uri="{FF2B5EF4-FFF2-40B4-BE49-F238E27FC236}">
                <a16:creationId xmlns="" xmlns:a16="http://schemas.microsoft.com/office/drawing/2014/main" id="{A4D238DD-95C8-434F-9D93-FFB3DC039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56" y="675862"/>
            <a:ext cx="6813887" cy="550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24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B8092A0-F2D5-4945-AE08-2BAD6BAF71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475"/>
          <a:stretch/>
        </p:blipFill>
        <p:spPr>
          <a:xfrm>
            <a:off x="294336" y="1854036"/>
            <a:ext cx="8555328" cy="3149928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/>
              <a:t>CRIANDO UM REPOSITÓRIO LOCAL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143258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="" xmlns:a16="http://schemas.microsoft.com/office/drawing/2014/main" id="{30886AC9-5E52-4B72-BDA1-3187EA2B2112}"/>
              </a:ext>
            </a:extLst>
          </p:cNvPr>
          <p:cNvSpPr txBox="1"/>
          <p:nvPr/>
        </p:nvSpPr>
        <p:spPr>
          <a:xfrm>
            <a:off x="475989" y="1597729"/>
            <a:ext cx="81920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O estado de um repositório é verificado pelo comando ‘</a:t>
            </a:r>
            <a:r>
              <a:rPr lang="pt-BR" sz="2800" dirty="0" err="1">
                <a:solidFill>
                  <a:srgbClr val="C00000"/>
                </a:solidFill>
              </a:rPr>
              <a:t>git</a:t>
            </a:r>
            <a:r>
              <a:rPr lang="pt-BR" sz="2800" dirty="0">
                <a:solidFill>
                  <a:srgbClr val="C00000"/>
                </a:solidFill>
              </a:rPr>
              <a:t> status</a:t>
            </a:r>
            <a:r>
              <a:rPr lang="pt-BR" sz="2800" dirty="0"/>
              <a:t>’.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Caso um arquivo não esteja rastreado (</a:t>
            </a:r>
            <a:r>
              <a:rPr lang="pt-BR" sz="2800" i="1" dirty="0" err="1"/>
              <a:t>Untracked</a:t>
            </a:r>
            <a:r>
              <a:rPr lang="pt-BR" sz="2800" i="1" dirty="0"/>
              <a:t> files</a:t>
            </a:r>
            <a:r>
              <a:rPr lang="pt-BR" sz="2800" dirty="0"/>
              <a:t>), o comando ‘</a:t>
            </a:r>
            <a:r>
              <a:rPr lang="pt-BR" sz="2800" dirty="0" err="1">
                <a:solidFill>
                  <a:srgbClr val="C00000"/>
                </a:solidFill>
              </a:rPr>
              <a:t>git</a:t>
            </a:r>
            <a:r>
              <a:rPr lang="pt-BR" sz="2800" dirty="0">
                <a:solidFill>
                  <a:srgbClr val="C00000"/>
                </a:solidFill>
              </a:rPr>
              <a:t> </a:t>
            </a:r>
            <a:r>
              <a:rPr lang="pt-BR" sz="2800" dirty="0" err="1">
                <a:solidFill>
                  <a:srgbClr val="C00000"/>
                </a:solidFill>
              </a:rPr>
              <a:t>add</a:t>
            </a:r>
            <a:r>
              <a:rPr lang="pt-BR" sz="2800" dirty="0"/>
              <a:t>’ será utilizado para rastrear esse arquivo, e o </a:t>
            </a:r>
            <a:r>
              <a:rPr lang="pt-BR" sz="2800" dirty="0" err="1"/>
              <a:t>Git</a:t>
            </a:r>
            <a:r>
              <a:rPr lang="pt-BR" sz="2800" dirty="0"/>
              <a:t> </a:t>
            </a:r>
            <a:r>
              <a:rPr lang="pt-BR" sz="2800" dirty="0" smtClean="0"/>
              <a:t>estará </a:t>
            </a:r>
            <a:r>
              <a:rPr lang="pt-BR" sz="2800" dirty="0"/>
              <a:t>pronto para gravar o arquivo no repositório (</a:t>
            </a:r>
            <a:r>
              <a:rPr lang="pt-BR" sz="2800" i="1" dirty="0" err="1"/>
              <a:t>Changes</a:t>
            </a:r>
            <a:r>
              <a:rPr lang="pt-BR" sz="2800" i="1" dirty="0"/>
              <a:t> </a:t>
            </a:r>
            <a:r>
              <a:rPr lang="pt-BR" sz="2800" i="1" dirty="0" err="1"/>
              <a:t>to</a:t>
            </a:r>
            <a:r>
              <a:rPr lang="pt-BR" sz="2800" i="1" dirty="0"/>
              <a:t> </a:t>
            </a:r>
            <a:r>
              <a:rPr lang="pt-BR" sz="2800" i="1" dirty="0" err="1"/>
              <a:t>be</a:t>
            </a:r>
            <a:r>
              <a:rPr lang="pt-BR" sz="2800" i="1" dirty="0"/>
              <a:t> </a:t>
            </a:r>
            <a:r>
              <a:rPr lang="pt-BR" sz="2800" i="1" dirty="0" err="1"/>
              <a:t>commited</a:t>
            </a:r>
            <a:r>
              <a:rPr lang="pt-BR" sz="2800" dirty="0"/>
              <a:t>).</a:t>
            </a:r>
            <a:endParaRPr lang="pt-BR" sz="2800" i="1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/>
              <a:t>RASTREANDO ARQUIVOS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19813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F066ACF-FAE7-2045-BC38-FDAC459AF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60" y="1488282"/>
            <a:ext cx="8039079" cy="3881436"/>
          </a:xfrm>
          <a:prstGeom prst="rect">
            <a:avLst/>
          </a:prstGeom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/>
              <a:t>RASTREANDO ARQUIVOS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50657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="" xmlns:a16="http://schemas.microsoft.com/office/drawing/2014/main" id="{30886AC9-5E52-4B72-BDA1-3187EA2B2112}"/>
              </a:ext>
            </a:extLst>
          </p:cNvPr>
          <p:cNvSpPr txBox="1"/>
          <p:nvPr/>
        </p:nvSpPr>
        <p:spPr>
          <a:xfrm>
            <a:off x="475989" y="1659285"/>
            <a:ext cx="81920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i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É possível rastrear vários arquivos de um diretório executando o comando ‘</a:t>
            </a:r>
            <a:r>
              <a:rPr lang="pt-BR" sz="3200" i="1" dirty="0" err="1">
                <a:solidFill>
                  <a:srgbClr val="C00000"/>
                </a:solidFill>
              </a:rPr>
              <a:t>git</a:t>
            </a:r>
            <a:r>
              <a:rPr lang="pt-BR" sz="3200" i="1" dirty="0">
                <a:solidFill>
                  <a:srgbClr val="C00000"/>
                </a:solidFill>
              </a:rPr>
              <a:t> </a:t>
            </a:r>
            <a:r>
              <a:rPr lang="pt-BR" sz="3200" i="1" dirty="0" err="1">
                <a:solidFill>
                  <a:srgbClr val="C00000"/>
                </a:solidFill>
              </a:rPr>
              <a:t>add</a:t>
            </a:r>
            <a:r>
              <a:rPr lang="pt-BR" sz="3200" i="1" dirty="0">
                <a:solidFill>
                  <a:srgbClr val="C00000"/>
                </a:solidFill>
              </a:rPr>
              <a:t> </a:t>
            </a:r>
            <a:r>
              <a:rPr lang="pt-BR" sz="3200" i="1" dirty="0" smtClean="0">
                <a:solidFill>
                  <a:srgbClr val="C00000"/>
                </a:solidFill>
              </a:rPr>
              <a:t>.</a:t>
            </a:r>
            <a:r>
              <a:rPr lang="pt-BR" sz="3200" dirty="0" smtClean="0">
                <a:solidFill>
                  <a:srgbClr val="C00000"/>
                </a:solidFill>
              </a:rPr>
              <a:t>’</a:t>
            </a:r>
            <a:endParaRPr lang="pt-BR" sz="3200" dirty="0">
              <a:solidFill>
                <a:srgbClr val="C0000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O </a:t>
            </a:r>
            <a:r>
              <a:rPr lang="pt-BR" sz="3200" dirty="0">
                <a:solidFill>
                  <a:srgbClr val="C00000"/>
                </a:solidFill>
              </a:rPr>
              <a:t>ponto</a:t>
            </a:r>
            <a:r>
              <a:rPr lang="pt-BR" sz="3200" dirty="0"/>
              <a:t> representa todos os arquivos e subdiretórios não rastreados do diretório atual.</a:t>
            </a:r>
            <a:endParaRPr lang="pt-BR" sz="2800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/>
              <a:t>RASTREANDO ARQUIVOS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412487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EC0677A-39BD-FE43-AF83-555836D2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80" y="1315960"/>
            <a:ext cx="7719640" cy="4226080"/>
          </a:xfrm>
          <a:prstGeom prst="rect">
            <a:avLst/>
          </a:prstGeom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/>
              <a:t>RASTREANDO ARQUIVOS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341755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465116B-E458-8C4B-B4C7-020FCECB7D8A}"/>
              </a:ext>
            </a:extLst>
          </p:cNvPr>
          <p:cNvSpPr txBox="1"/>
          <p:nvPr/>
        </p:nvSpPr>
        <p:spPr>
          <a:xfrm>
            <a:off x="469549" y="1349533"/>
            <a:ext cx="819202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Ao executar </a:t>
            </a:r>
            <a:r>
              <a:rPr lang="pt-BR" sz="3200" i="1" dirty="0" err="1">
                <a:solidFill>
                  <a:srgbClr val="FF0000"/>
                </a:solidFill>
              </a:rPr>
              <a:t>git</a:t>
            </a:r>
            <a:r>
              <a:rPr lang="pt-BR" sz="3200" i="1" dirty="0">
                <a:solidFill>
                  <a:srgbClr val="FF0000"/>
                </a:solidFill>
              </a:rPr>
              <a:t> </a:t>
            </a:r>
            <a:r>
              <a:rPr lang="pt-BR" sz="3200" i="1" dirty="0" err="1" smtClean="0">
                <a:solidFill>
                  <a:srgbClr val="FF0000"/>
                </a:solidFill>
              </a:rPr>
              <a:t>add</a:t>
            </a:r>
            <a:r>
              <a:rPr lang="pt-BR" sz="3200" i="1" dirty="0" smtClean="0">
                <a:solidFill>
                  <a:srgbClr val="FF0000"/>
                </a:solidFill>
              </a:rPr>
              <a:t> &lt;nome do arquivo&gt;</a:t>
            </a:r>
            <a:r>
              <a:rPr lang="pt-BR" sz="3200" dirty="0" smtClean="0">
                <a:solidFill>
                  <a:srgbClr val="FF0000"/>
                </a:solidFill>
              </a:rPr>
              <a:t> </a:t>
            </a:r>
            <a:r>
              <a:rPr lang="pt-BR" sz="3200" dirty="0"/>
              <a:t>pela primeira vez, o </a:t>
            </a:r>
            <a:r>
              <a:rPr lang="pt-BR" sz="3200" dirty="0" err="1"/>
              <a:t>Git</a:t>
            </a:r>
            <a:r>
              <a:rPr lang="pt-BR" sz="3200" dirty="0"/>
              <a:t> coloca o arquivo em uma área denominada </a:t>
            </a:r>
            <a:r>
              <a:rPr lang="pt-BR" sz="3200" dirty="0" err="1">
                <a:solidFill>
                  <a:srgbClr val="C00000"/>
                </a:solidFill>
              </a:rPr>
              <a:t>stage</a:t>
            </a:r>
            <a:r>
              <a:rPr lang="pt-BR" sz="32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Todas as mudanças nesse arquivo são examinadas.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O diretório que contem os arquivos é denominado </a:t>
            </a:r>
            <a:r>
              <a:rPr lang="pt-BR" sz="3200" i="1" dirty="0" err="1">
                <a:solidFill>
                  <a:srgbClr val="C00000"/>
                </a:solidFill>
              </a:rPr>
              <a:t>working</a:t>
            </a:r>
            <a:r>
              <a:rPr lang="pt-BR" sz="3200" i="1" dirty="0">
                <a:solidFill>
                  <a:srgbClr val="C00000"/>
                </a:solidFill>
              </a:rPr>
              <a:t> </a:t>
            </a:r>
            <a:r>
              <a:rPr lang="pt-BR" sz="3200" i="1" dirty="0" err="1">
                <a:solidFill>
                  <a:srgbClr val="C00000"/>
                </a:solidFill>
              </a:rPr>
              <a:t>directory</a:t>
            </a:r>
            <a:r>
              <a:rPr lang="pt-BR" sz="3200" i="1" dirty="0"/>
              <a:t>.</a:t>
            </a:r>
            <a:endParaRPr lang="pt-BR" sz="3200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/>
              <a:t>ÁREA DO </a:t>
            </a:r>
            <a:r>
              <a:rPr lang="pt-BR" sz="2400" b="1" dirty="0" smtClean="0"/>
              <a:t>STAGE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323261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{55B0B986-6DA1-4D40-A88E-BD3341521908}tf10001120</Template>
  <TotalTime>2973</TotalTime>
  <Words>1149</Words>
  <Application>Microsoft Office PowerPoint</Application>
  <PresentationFormat>Apresentação na tela (4:3)</PresentationFormat>
  <Paragraphs>101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1" baseType="lpstr">
      <vt:lpstr>Arial</vt:lpstr>
      <vt:lpstr>Gill Sans MT</vt:lpstr>
      <vt:lpstr>Parcel</vt:lpstr>
      <vt:lpstr>Apresentação do PowerPoint</vt:lpstr>
      <vt:lpstr>CAPÍTULO 3 – TRABALHANDO COM REPOSITÓRIO LOCAL</vt:lpstr>
      <vt:lpstr>CRIANDO UM REPOSITÓRIO LOCAL</vt:lpstr>
      <vt:lpstr>CRIANDO UM REPOSITÓRIO LOCAL</vt:lpstr>
      <vt:lpstr>RASTREANDO ARQUIVOS</vt:lpstr>
      <vt:lpstr>RASTREANDO ARQUIVOS</vt:lpstr>
      <vt:lpstr>RASTREANDO ARQUIVOS</vt:lpstr>
      <vt:lpstr>RASTREANDO ARQUIVOS</vt:lpstr>
      <vt:lpstr>ÁREA DO STAGE</vt:lpstr>
      <vt:lpstr>IGNORANDO ARQUIVOS</vt:lpstr>
      <vt:lpstr>IGNORANDO ARQUIVOS</vt:lpstr>
      <vt:lpstr>IGNORANDO ARQUIVOS</vt:lpstr>
      <vt:lpstr>RASTREANDO E COMMITAR MUDANÇAS DE UMA SÓ VEZ</vt:lpstr>
      <vt:lpstr>RASTREANDO E COMMITAR MUDANÇAS DE UMA SÓ VEZ</vt:lpstr>
      <vt:lpstr>PARA QUE SERVE A ÁREA DE STAGE</vt:lpstr>
      <vt:lpstr>MOVENDO ARQUIVOS</vt:lpstr>
      <vt:lpstr>PARA QUE SERVE A ÁREA DE STAGE</vt:lpstr>
      <vt:lpstr>VERIFICANDO O HISTÓRICO DO SEU REPOSITÓRIO</vt:lpstr>
      <vt:lpstr>VERIFICANDO O HISTÓRICO DO SEU REPOSITÓRIO</vt:lpstr>
      <vt:lpstr>VERIFICANDO O HISTÓRICO DO SEU REPOSITÓRIO</vt:lpstr>
      <vt:lpstr>VERIFICANDO MUDANÇAS NOS ARQUIVOS RASTREADOS</vt:lpstr>
      <vt:lpstr>VERIFICANDO MUDANÇAS AINDA NÃO RASTREADAS</vt:lpstr>
      <vt:lpstr>VERIFICANDO MUDANÇAS AINDA NÃO RASTREADAS</vt:lpstr>
      <vt:lpstr>VERIFICANDO MUDANÇAS RASTREADAS</vt:lpstr>
      <vt:lpstr>VERIFICANDO MUDANÇAS RASTREADAS  E NÃO RASTREADAS AO MESMO TEMPO</vt:lpstr>
      <vt:lpstr>VERIFICANDO MUDANÇAS RASTREADAS  E NÃO RASTREADAS AO MESMO TEMPO</vt:lpstr>
      <vt:lpstr>VERIFICANDO MUDANÇAS RASTREADAS  E NÃO RASTREADAS AO MESMO TEMPO</vt:lpstr>
      <vt:lpstr>RENOMEANDO ARQUIVOS</vt:lpstr>
      <vt:lpstr>MOVENDO ARQUIVOS</vt:lpstr>
      <vt:lpstr>DESFAZENDO MUDANÇAS NÃO RASTREADAS</vt:lpstr>
      <vt:lpstr>DESFAZENDO MUDANÇAS NÃO RASTREADAS</vt:lpstr>
      <vt:lpstr>DESFAZENDO MUDANÇAS JÁ RASTREADAS</vt:lpstr>
      <vt:lpstr>DESFAZENDO MUDANÇAS JÁ RASTREADAS</vt:lpstr>
      <vt:lpstr>Apresentação do PowerPoint</vt:lpstr>
      <vt:lpstr>DESFAZENDO MUDANÇAS JÁ COMMITADAS</vt:lpstr>
      <vt:lpstr>DESFAZENDO MUDANÇAS JÁ COMMITADAS</vt:lpstr>
      <vt:lpstr>DESFAZENDO MUDANÇAS JÁ COMMITADAS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CONTROLANDO VERSÕES COM GIT E GITHUB</dc:title>
  <dc:creator>Microsoft Office User</dc:creator>
  <cp:lastModifiedBy>Lena Fernandes</cp:lastModifiedBy>
  <cp:revision>213</cp:revision>
  <dcterms:created xsi:type="dcterms:W3CDTF">2020-06-12T21:54:22Z</dcterms:created>
  <dcterms:modified xsi:type="dcterms:W3CDTF">2020-09-23T23:32:52Z</dcterms:modified>
</cp:coreProperties>
</file>