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336" r:id="rId3"/>
    <p:sldId id="338" r:id="rId4"/>
    <p:sldId id="337" r:id="rId5"/>
    <p:sldId id="340" r:id="rId6"/>
    <p:sldId id="339" r:id="rId7"/>
    <p:sldId id="357" r:id="rId8"/>
    <p:sldId id="341" r:id="rId9"/>
    <p:sldId id="358" r:id="rId10"/>
    <p:sldId id="359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50" r:id="rId19"/>
    <p:sldId id="351" r:id="rId20"/>
    <p:sldId id="352" r:id="rId21"/>
    <p:sldId id="353" r:id="rId22"/>
    <p:sldId id="354" r:id="rId23"/>
    <p:sldId id="355" r:id="rId24"/>
    <p:sldId id="35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1" autoAdjust="0"/>
    <p:restoredTop sz="95470"/>
  </p:normalViewPr>
  <p:slideViewPr>
    <p:cSldViewPr snapToGrid="0" snapToObjects="1">
      <p:cViewPr varScale="1">
        <p:scale>
          <a:sx n="74" d="100"/>
          <a:sy n="74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5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0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839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6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8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\\repositorio\repositorio_remoto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854162F5-84C3-E248-B56A-B760B2963C40}"/>
              </a:ext>
            </a:extLst>
          </p:cNvPr>
          <p:cNvSpPr txBox="1">
            <a:spLocks/>
          </p:cNvSpPr>
          <p:nvPr/>
        </p:nvSpPr>
        <p:spPr bwMode="blackWhite">
          <a:xfrm>
            <a:off x="634634" y="5369570"/>
            <a:ext cx="6555306" cy="943547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z="2400" dirty="0"/>
              <a:t>CONTROLANDO VERSÕES COM GIT E GITHUB</a:t>
            </a:r>
          </a:p>
        </p:txBody>
      </p:sp>
    </p:spTree>
    <p:extLst>
      <p:ext uri="{BB962C8B-B14F-4D97-AF65-F5344CB8AC3E}">
        <p14:creationId xmlns:p14="http://schemas.microsoft.com/office/powerpoint/2010/main" val="34271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382286"/>
            <a:ext cx="847482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solidFill>
                  <a:srgbClr val="FF0000"/>
                </a:solidFill>
              </a:rPr>
              <a:t>$ </a:t>
            </a:r>
            <a:r>
              <a:rPr lang="pt-BR" sz="2000" dirty="0" err="1">
                <a:solidFill>
                  <a:srgbClr val="FF0000"/>
                </a:solidFill>
              </a:rPr>
              <a:t>git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remote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add</a:t>
            </a:r>
            <a:r>
              <a:rPr lang="pt-BR" sz="2000" dirty="0">
                <a:solidFill>
                  <a:srgbClr val="FF0000"/>
                </a:solidFill>
              </a:rPr>
              <a:t> servidor file://192.168.1.1/opt/repositorios/moveis-ecologicos.git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400" dirty="0"/>
              <a:t>Ao executar o comando </a:t>
            </a:r>
            <a:r>
              <a:rPr lang="pt-BR" sz="2400" dirty="0" err="1">
                <a:solidFill>
                  <a:srgbClr val="FF0000"/>
                </a:solidFill>
              </a:rPr>
              <a:t>git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remote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add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devemos informar o </a:t>
            </a:r>
            <a:r>
              <a:rPr lang="pt-BR" sz="2400" dirty="0" err="1">
                <a:solidFill>
                  <a:srgbClr val="FF0000"/>
                </a:solidFill>
              </a:rPr>
              <a:t>name</a:t>
            </a:r>
            <a:r>
              <a:rPr lang="pt-BR" sz="2400" dirty="0"/>
              <a:t> (nome) do repositório remoto e sua </a:t>
            </a:r>
            <a:r>
              <a:rPr lang="pt-BR" sz="2400" dirty="0" err="1">
                <a:solidFill>
                  <a:srgbClr val="FF0000"/>
                </a:solidFill>
              </a:rPr>
              <a:t>url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(endereço).</a:t>
            </a:r>
          </a:p>
          <a:p>
            <a:pPr algn="just"/>
            <a:r>
              <a:rPr lang="pt-BR" sz="2400" dirty="0"/>
              <a:t>No exemplo anterior, o </a:t>
            </a:r>
            <a:r>
              <a:rPr lang="pt-BR" sz="2400" dirty="0" err="1"/>
              <a:t>name</a:t>
            </a:r>
            <a:r>
              <a:rPr lang="pt-BR" sz="2400" dirty="0"/>
              <a:t> do repositório adicionado foi </a:t>
            </a:r>
            <a:r>
              <a:rPr lang="pt-BR" sz="2400" dirty="0">
                <a:solidFill>
                  <a:srgbClr val="FF0000"/>
                </a:solidFill>
              </a:rPr>
              <a:t>servidor</a:t>
            </a:r>
            <a:r>
              <a:rPr lang="pt-BR" sz="2400" dirty="0"/>
              <a:t> </a:t>
            </a:r>
            <a:r>
              <a:rPr lang="pt-BR" sz="2400" dirty="0" smtClean="0"/>
              <a:t>e a </a:t>
            </a:r>
            <a:r>
              <a:rPr lang="pt-BR" sz="2400" dirty="0" err="1"/>
              <a:t>url</a:t>
            </a:r>
            <a:r>
              <a:rPr lang="pt-BR" sz="2400" dirty="0"/>
              <a:t> foi </a:t>
            </a:r>
            <a:r>
              <a:rPr lang="pt-BR" sz="2400" dirty="0">
                <a:solidFill>
                  <a:srgbClr val="FF0000"/>
                </a:solidFill>
              </a:rPr>
              <a:t>file://192.168.10.1/</a:t>
            </a:r>
            <a:r>
              <a:rPr lang="pt-BR" sz="2400" dirty="0" err="1">
                <a:solidFill>
                  <a:srgbClr val="FF0000"/>
                </a:solidFill>
              </a:rPr>
              <a:t>opt</a:t>
            </a:r>
            <a:r>
              <a:rPr lang="pt-BR" sz="2400" dirty="0">
                <a:solidFill>
                  <a:srgbClr val="FF0000"/>
                </a:solidFill>
              </a:rPr>
              <a:t>/</a:t>
            </a:r>
            <a:r>
              <a:rPr lang="pt-BR" sz="2400" dirty="0" err="1">
                <a:solidFill>
                  <a:srgbClr val="FF0000"/>
                </a:solidFill>
              </a:rPr>
              <a:t>repositorios</a:t>
            </a:r>
            <a:r>
              <a:rPr lang="pt-BR" sz="2400" dirty="0">
                <a:solidFill>
                  <a:srgbClr val="FF0000"/>
                </a:solidFill>
              </a:rPr>
              <a:t>/moveis-</a:t>
            </a:r>
            <a:r>
              <a:rPr lang="pt-BR" sz="2400" dirty="0" err="1">
                <a:solidFill>
                  <a:srgbClr val="FF0000"/>
                </a:solidFill>
              </a:rPr>
              <a:t>ecologicos.git</a:t>
            </a:r>
            <a:r>
              <a:rPr lang="pt-BR" sz="2400" dirty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pt-BR" sz="2400" dirty="0"/>
              <a:t>É possível adicionar mais de um repositório remoto, desde que cada um tenha seu </a:t>
            </a:r>
            <a:r>
              <a:rPr lang="pt-BR" sz="2400" dirty="0" err="1">
                <a:solidFill>
                  <a:srgbClr val="FF0000"/>
                </a:solidFill>
              </a:rPr>
              <a:t>name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distinto. Isto pode ser útil se precisarmos enviar os commits para mais de um servidor.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adicionando o REPOSITÓRIO </a:t>
            </a:r>
            <a:r>
              <a:rPr lang="pt-BR" sz="2400" b="1" dirty="0"/>
              <a:t>REMOTO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5193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566952"/>
            <a:ext cx="8192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É </a:t>
            </a:r>
            <a:r>
              <a:rPr lang="pt-BR" sz="2800" dirty="0"/>
              <a:t>possível listar os repositórios remotos através do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 smtClean="0">
                <a:solidFill>
                  <a:srgbClr val="FF0000"/>
                </a:solidFill>
              </a:rPr>
              <a:t>remote</a:t>
            </a:r>
            <a:r>
              <a:rPr lang="pt-BR" sz="2800" i="1" dirty="0" smtClean="0">
                <a:solidFill>
                  <a:srgbClr val="FF0000"/>
                </a:solidFill>
              </a:rPr>
              <a:t> servidor</a:t>
            </a:r>
            <a:r>
              <a:rPr lang="pt-BR" sz="2800" dirty="0" smtClean="0"/>
              <a:t>. </a:t>
            </a:r>
            <a:r>
              <a:rPr lang="pt-BR" sz="2800" dirty="0"/>
              <a:t>Dessa forma, o </a:t>
            </a:r>
            <a:r>
              <a:rPr lang="pt-BR" sz="2800" i="1" dirty="0" err="1">
                <a:solidFill>
                  <a:srgbClr val="FF0000"/>
                </a:solidFill>
              </a:rPr>
              <a:t>name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dos repositórios serão listados.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Para exibir a URL, basta utilizar 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remote</a:t>
            </a:r>
            <a:r>
              <a:rPr lang="pt-BR" sz="2800" i="1" dirty="0">
                <a:solidFill>
                  <a:srgbClr val="FF0000"/>
                </a:solidFill>
              </a:rPr>
              <a:t> –v</a:t>
            </a:r>
            <a:r>
              <a:rPr lang="pt-BR" sz="2800" dirty="0" smtClean="0"/>
              <a:t>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listando os </a:t>
            </a:r>
            <a:r>
              <a:rPr lang="pt-BR" sz="2400" b="1" dirty="0" err="1" smtClean="0"/>
              <a:t>REPOSITÓRIOs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REMOTOs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6486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C1A8028-E75B-7C4B-AA70-BECB01D58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79" y="2327827"/>
            <a:ext cx="8467641" cy="2202346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listando os </a:t>
            </a:r>
            <a:r>
              <a:rPr lang="pt-BR" sz="2400" b="1" dirty="0" err="1" smtClean="0"/>
              <a:t>REPOSITÓRIOs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REMOTOs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8374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180304" y="1351508"/>
            <a:ext cx="848770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É feito com 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remote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rename</a:t>
            </a:r>
            <a:r>
              <a:rPr lang="pt-BR" sz="2800" i="1" dirty="0">
                <a:solidFill>
                  <a:srgbClr val="FF0000"/>
                </a:solidFill>
              </a:rPr>
              <a:t> servidor</a:t>
            </a:r>
            <a:r>
              <a:rPr lang="pt-BR" sz="2800" i="1" dirty="0"/>
              <a:t> </a:t>
            </a:r>
            <a:r>
              <a:rPr lang="pt-BR" sz="2800" i="1" dirty="0" err="1" smtClean="0">
                <a:solidFill>
                  <a:srgbClr val="FF0000"/>
                </a:solidFill>
              </a:rPr>
              <a:t>outronome</a:t>
            </a:r>
            <a:r>
              <a:rPr lang="pt-BR" sz="2800" i="1" dirty="0"/>
              <a:t>.</a:t>
            </a:r>
            <a:endParaRPr lang="pt-B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Também é possível alterar a URL do repositório através do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remote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smtClean="0">
                <a:solidFill>
                  <a:srgbClr val="FF0000"/>
                </a:solidFill>
              </a:rPr>
              <a:t>set-</a:t>
            </a:r>
            <a:r>
              <a:rPr lang="pt-BR" sz="2800" i="1" dirty="0" err="1" smtClean="0">
                <a:solidFill>
                  <a:srgbClr val="FF0000"/>
                </a:solidFill>
              </a:rPr>
              <a:t>url</a:t>
            </a:r>
            <a:r>
              <a:rPr lang="pt-BR" sz="2800" i="1" dirty="0"/>
              <a:t> </a:t>
            </a:r>
            <a:r>
              <a:rPr lang="pt-BR" sz="2800" dirty="0"/>
              <a:t>passando como parâmetro o </a:t>
            </a:r>
            <a:r>
              <a:rPr lang="pt-BR" sz="2800" dirty="0" err="1">
                <a:solidFill>
                  <a:srgbClr val="FF0000"/>
                </a:solidFill>
              </a:rPr>
              <a:t>name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do repositório </a:t>
            </a:r>
            <a:r>
              <a:rPr lang="pt-BR" sz="2800" dirty="0" smtClean="0"/>
              <a:t>remoto e a </a:t>
            </a:r>
            <a:r>
              <a:rPr lang="pt-BR" sz="2800" dirty="0">
                <a:solidFill>
                  <a:srgbClr val="FF0000"/>
                </a:solidFill>
              </a:rPr>
              <a:t>nova </a:t>
            </a:r>
            <a:r>
              <a:rPr lang="pt-BR" sz="2800" dirty="0" err="1" smtClean="0">
                <a:solidFill>
                  <a:srgbClr val="FF0000"/>
                </a:solidFill>
              </a:rPr>
              <a:t>url</a:t>
            </a:r>
            <a:r>
              <a:rPr lang="pt-BR" sz="2800" dirty="0" smtClean="0"/>
              <a:t>.</a:t>
            </a:r>
            <a:endParaRPr lang="pt-BR" sz="2800" i="1" dirty="0"/>
          </a:p>
          <a:p>
            <a:pPr algn="just"/>
            <a:endParaRPr lang="pt-BR" sz="3200" i="1" dirty="0" smtClean="0"/>
          </a:p>
          <a:p>
            <a:pPr algn="just"/>
            <a:endParaRPr lang="pt-BR" sz="3200" i="1" dirty="0"/>
          </a:p>
          <a:p>
            <a:r>
              <a:rPr lang="pt-BR" dirty="0"/>
              <a:t>$ </a:t>
            </a:r>
            <a:r>
              <a:rPr lang="pt-BR" dirty="0" err="1">
                <a:solidFill>
                  <a:srgbClr val="FF0000"/>
                </a:solidFill>
              </a:rPr>
              <a:t>git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remote</a:t>
            </a:r>
            <a:r>
              <a:rPr lang="pt-BR" dirty="0">
                <a:solidFill>
                  <a:srgbClr val="FF0000"/>
                </a:solidFill>
              </a:rPr>
              <a:t> set-</a:t>
            </a:r>
            <a:r>
              <a:rPr lang="pt-BR" dirty="0" err="1">
                <a:solidFill>
                  <a:srgbClr val="FF0000"/>
                </a:solidFill>
              </a:rPr>
              <a:t>url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servidorname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  <a:hlinkClick r:id="rId2"/>
              </a:rPr>
              <a:t>file</a:t>
            </a:r>
            <a:r>
              <a:rPr lang="pt-BR" dirty="0">
                <a:solidFill>
                  <a:srgbClr val="FF0000"/>
                </a:solidFill>
                <a:hlinkClick r:id="rId2"/>
              </a:rPr>
              <a:t>://</a:t>
            </a:r>
            <a:r>
              <a:rPr lang="pt-BR" dirty="0" smtClean="0">
                <a:solidFill>
                  <a:srgbClr val="FF0000"/>
                </a:solidFill>
                <a:hlinkClick r:id="rId2"/>
              </a:rPr>
              <a:t>192.168.56.1/repositorio/repositorio_remoto.git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ALTERANDO E REMOVENDO REPOSITÓRIOS REMOTOS</a:t>
            </a:r>
          </a:p>
        </p:txBody>
      </p:sp>
    </p:spTree>
    <p:extLst>
      <p:ext uri="{BB962C8B-B14F-4D97-AF65-F5344CB8AC3E}">
        <p14:creationId xmlns:p14="http://schemas.microsoft.com/office/powerpoint/2010/main" val="344137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597729"/>
            <a:ext cx="81920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Realizado através do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push</a:t>
            </a:r>
            <a:r>
              <a:rPr lang="pt-BR" sz="2800" dirty="0"/>
              <a:t>, informando como parâmetro o </a:t>
            </a:r>
            <a:r>
              <a:rPr lang="pt-BR" sz="2800" i="1" dirty="0" err="1">
                <a:solidFill>
                  <a:srgbClr val="FF0000"/>
                </a:solidFill>
              </a:rPr>
              <a:t>name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do repositório seguido de </a:t>
            </a:r>
            <a:r>
              <a:rPr lang="pt-BR" sz="2800" i="1" dirty="0" err="1">
                <a:solidFill>
                  <a:srgbClr val="FF0000"/>
                </a:solidFill>
              </a:rPr>
              <a:t>master</a:t>
            </a:r>
            <a:r>
              <a:rPr lang="pt-BR" sz="2800" i="1" dirty="0"/>
              <a:t>.</a:t>
            </a:r>
          </a:p>
          <a:p>
            <a:pPr algn="just"/>
            <a:endParaRPr lang="pt-BR" sz="3200" i="1" dirty="0"/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$ </a:t>
            </a:r>
            <a:r>
              <a:rPr lang="pt-BR" sz="2800" dirty="0" err="1">
                <a:solidFill>
                  <a:srgbClr val="FF0000"/>
                </a:solidFill>
              </a:rPr>
              <a:t>git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push</a:t>
            </a:r>
            <a:r>
              <a:rPr lang="pt-BR" sz="2800" dirty="0">
                <a:solidFill>
                  <a:srgbClr val="FF0000"/>
                </a:solidFill>
              </a:rPr>
              <a:t> servidor </a:t>
            </a:r>
            <a:r>
              <a:rPr lang="pt-BR" sz="2800" dirty="0" err="1" smtClean="0">
                <a:solidFill>
                  <a:srgbClr val="FF0000"/>
                </a:solidFill>
              </a:rPr>
              <a:t>master</a:t>
            </a:r>
            <a:endParaRPr lang="pt-BR" sz="2800" dirty="0" smtClean="0">
              <a:solidFill>
                <a:srgbClr val="FF0000"/>
              </a:solidFill>
            </a:endParaRPr>
          </a:p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just"/>
            <a:r>
              <a:rPr lang="pt-BR" sz="2800" dirty="0"/>
              <a:t>A palavra </a:t>
            </a:r>
            <a:r>
              <a:rPr lang="pt-BR" sz="2800" dirty="0" err="1"/>
              <a:t>master</a:t>
            </a:r>
            <a:r>
              <a:rPr lang="pt-BR" sz="2800" dirty="0"/>
              <a:t> que utilizamos </a:t>
            </a:r>
            <a:r>
              <a:rPr lang="pt-BR" sz="2800" dirty="0" smtClean="0"/>
              <a:t>acima é </a:t>
            </a:r>
            <a:r>
              <a:rPr lang="pt-BR" sz="2800" dirty="0"/>
              <a:t>o nome da </a:t>
            </a:r>
            <a:r>
              <a:rPr lang="pt-BR" sz="2800" i="1" dirty="0" err="1">
                <a:solidFill>
                  <a:srgbClr val="FF0000"/>
                </a:solidFill>
              </a:rPr>
              <a:t>branch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principal do nosso repositório. Estudaremos </a:t>
            </a:r>
            <a:r>
              <a:rPr lang="pt-BR" sz="2800" dirty="0" err="1"/>
              <a:t>branches</a:t>
            </a:r>
            <a:r>
              <a:rPr lang="pt-BR" sz="2800" dirty="0"/>
              <a:t> com profundidade mais </a:t>
            </a:r>
            <a:r>
              <a:rPr lang="pt-BR" sz="2800" dirty="0" smtClean="0"/>
              <a:t>adiante</a:t>
            </a:r>
            <a:r>
              <a:rPr lang="pt-BR" sz="2800" dirty="0"/>
              <a:t>.</a:t>
            </a:r>
            <a:endParaRPr lang="pt-BR" sz="28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ENVIAR COMMITS PARA O REPOSITÓRIO REMOTO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1138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089898"/>
            <a:ext cx="819202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 smtClean="0"/>
              <a:t>Obter </a:t>
            </a:r>
            <a:r>
              <a:rPr lang="pt-BR" sz="2600" dirty="0"/>
              <a:t>uma cópia de um repositório remoto é feita através do comando </a:t>
            </a:r>
            <a:r>
              <a:rPr lang="pt-BR" sz="2600" i="1" dirty="0" err="1">
                <a:solidFill>
                  <a:srgbClr val="FF0000"/>
                </a:solidFill>
              </a:rPr>
              <a:t>git</a:t>
            </a:r>
            <a:r>
              <a:rPr lang="pt-BR" sz="2600" i="1" dirty="0">
                <a:solidFill>
                  <a:srgbClr val="FF0000"/>
                </a:solidFill>
              </a:rPr>
              <a:t> clone</a:t>
            </a:r>
            <a:r>
              <a:rPr lang="pt-BR" sz="26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Ao executar o comando, o </a:t>
            </a:r>
            <a:r>
              <a:rPr lang="pt-BR" sz="2600" dirty="0" err="1"/>
              <a:t>Git</a:t>
            </a:r>
            <a:r>
              <a:rPr lang="pt-BR" sz="2600" dirty="0"/>
              <a:t> irá criar uma cópia local do repositório, contendo os arquivos e o histórico dos </a:t>
            </a:r>
            <a:r>
              <a:rPr lang="pt-BR" sz="2600" dirty="0" err="1"/>
              <a:t>commits</a:t>
            </a:r>
            <a:r>
              <a:rPr lang="pt-BR" sz="26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Por padrão, o </a:t>
            </a:r>
            <a:r>
              <a:rPr lang="pt-BR" sz="2600" dirty="0" err="1"/>
              <a:t>Git</a:t>
            </a:r>
            <a:r>
              <a:rPr lang="pt-BR" sz="2600" dirty="0"/>
              <a:t> cria um diretório com o mesmo nome do repositório, e adiciona um repositório remoto com o</a:t>
            </a:r>
            <a:r>
              <a:rPr lang="pt-BR" sz="2600" i="1" dirty="0"/>
              <a:t> </a:t>
            </a:r>
            <a:r>
              <a:rPr lang="pt-BR" sz="2600" dirty="0" err="1">
                <a:solidFill>
                  <a:srgbClr val="FF0000"/>
                </a:solidFill>
              </a:rPr>
              <a:t>name</a:t>
            </a:r>
            <a:r>
              <a:rPr lang="pt-BR" sz="2600" dirty="0">
                <a:solidFill>
                  <a:srgbClr val="FF0000"/>
                </a:solidFill>
              </a:rPr>
              <a:t> </a:t>
            </a:r>
            <a:r>
              <a:rPr lang="pt-BR" sz="2600" i="1" dirty="0" err="1">
                <a:solidFill>
                  <a:srgbClr val="FF0000"/>
                </a:solidFill>
              </a:rPr>
              <a:t>origin</a:t>
            </a:r>
            <a:r>
              <a:rPr lang="pt-BR" sz="2600" dirty="0">
                <a:solidFill>
                  <a:srgbClr val="FF0000"/>
                </a:solidFill>
              </a:rPr>
              <a:t> </a:t>
            </a:r>
            <a:r>
              <a:rPr lang="pt-BR" sz="2600" dirty="0"/>
              <a:t>que aponta para a URL clonada.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CLONANDO O REPOSITÓRIO REMOTO</a:t>
            </a:r>
          </a:p>
        </p:txBody>
      </p:sp>
    </p:spTree>
    <p:extLst>
      <p:ext uri="{BB962C8B-B14F-4D97-AF65-F5344CB8AC3E}">
        <p14:creationId xmlns:p14="http://schemas.microsoft.com/office/powerpoint/2010/main" val="322602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CC17C2A-8EF8-1141-9B13-E4F3F2D2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07" y="1644104"/>
            <a:ext cx="8340186" cy="3569792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CLONANDO O REPOSITÓRIO REMOTO</a:t>
            </a:r>
          </a:p>
        </p:txBody>
      </p:sp>
    </p:spTree>
    <p:extLst>
      <p:ext uri="{BB962C8B-B14F-4D97-AF65-F5344CB8AC3E}">
        <p14:creationId xmlns:p14="http://schemas.microsoft.com/office/powerpoint/2010/main" val="2991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382286"/>
            <a:ext cx="81920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 sincronização do repositório local com o servidor é feita através do 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pull</a:t>
            </a:r>
            <a:r>
              <a:rPr lang="pt-BR" sz="2800" dirty="0"/>
              <a:t>, informando o </a:t>
            </a:r>
            <a:r>
              <a:rPr lang="pt-BR" sz="2800" i="1" dirty="0" err="1">
                <a:solidFill>
                  <a:srgbClr val="FF0000"/>
                </a:solidFill>
              </a:rPr>
              <a:t>name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do repositório e o nome da </a:t>
            </a:r>
            <a:r>
              <a:rPr lang="pt-BR" sz="2800" i="1" dirty="0" err="1">
                <a:solidFill>
                  <a:srgbClr val="FF0000"/>
                </a:solidFill>
              </a:rPr>
              <a:t>branch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a ser atualizada.</a:t>
            </a:r>
          </a:p>
          <a:p>
            <a:pPr algn="just"/>
            <a:endParaRPr lang="pt-BR" sz="3200" dirty="0"/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$ </a:t>
            </a:r>
            <a:r>
              <a:rPr lang="pt-BR" sz="2800" dirty="0" err="1">
                <a:solidFill>
                  <a:srgbClr val="FF0000"/>
                </a:solidFill>
              </a:rPr>
              <a:t>git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pull</a:t>
            </a:r>
            <a:r>
              <a:rPr lang="pt-BR" sz="2800" dirty="0">
                <a:solidFill>
                  <a:srgbClr val="FF0000"/>
                </a:solidFill>
              </a:rPr>
              <a:t> servidor </a:t>
            </a:r>
            <a:r>
              <a:rPr lang="pt-BR" sz="2800" dirty="0" err="1">
                <a:solidFill>
                  <a:srgbClr val="FF0000"/>
                </a:solidFill>
              </a:rPr>
              <a:t>master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sincronizando </a:t>
            </a:r>
            <a:r>
              <a:rPr lang="pt-BR" sz="2400" b="1" dirty="0"/>
              <a:t>O REPOSITÓRIO </a:t>
            </a:r>
            <a:r>
              <a:rPr lang="pt-BR" sz="2400" b="1" dirty="0" smtClean="0"/>
              <a:t>local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94439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it Pull | Pull Request - javatpoint">
            <a:extLst>
              <a:ext uri="{FF2B5EF4-FFF2-40B4-BE49-F238E27FC236}">
                <a16:creationId xmlns="" xmlns:a16="http://schemas.microsoft.com/office/drawing/2014/main" id="{0B79C56F-A39B-174A-BAA8-C4EAD04A7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97" y="1555402"/>
            <a:ext cx="7713206" cy="374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sincronizando </a:t>
            </a:r>
            <a:r>
              <a:rPr lang="pt-BR" sz="2400" b="1" dirty="0"/>
              <a:t>O REPOSITÓRIO </a:t>
            </a:r>
            <a:r>
              <a:rPr lang="pt-BR" sz="2400" b="1" dirty="0" smtClean="0"/>
              <a:t>local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55854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166842"/>
            <a:ext cx="8192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err="1"/>
              <a:t>Git</a:t>
            </a:r>
            <a:r>
              <a:rPr lang="pt-BR" sz="2800" dirty="0"/>
              <a:t> suporta quatro protocolos para comunicação e transferência de dados:</a:t>
            </a:r>
          </a:p>
          <a:p>
            <a:pPr algn="just"/>
            <a:endParaRPr lang="pt-BR" sz="3200" dirty="0"/>
          </a:p>
          <a:p>
            <a:pPr marL="1485900" lvl="2" indent="-571500" algn="just">
              <a:buFont typeface="+mj-lt"/>
              <a:buAutoNum type="romanUcPeriod"/>
            </a:pPr>
            <a:r>
              <a:rPr lang="pt-BR" sz="2400" dirty="0"/>
              <a:t>Local</a:t>
            </a:r>
          </a:p>
          <a:p>
            <a:pPr marL="1485900" lvl="2" indent="-571500" algn="just">
              <a:buFont typeface="+mj-lt"/>
              <a:buAutoNum type="romanUcPeriod"/>
            </a:pPr>
            <a:r>
              <a:rPr lang="pt-BR" sz="2400" dirty="0"/>
              <a:t>SSH</a:t>
            </a:r>
          </a:p>
          <a:p>
            <a:pPr marL="1485900" lvl="2" indent="-571500" algn="just">
              <a:buFont typeface="+mj-lt"/>
              <a:buAutoNum type="romanUcPeriod"/>
            </a:pPr>
            <a:r>
              <a:rPr lang="pt-BR" sz="2400" dirty="0" err="1"/>
              <a:t>Git</a:t>
            </a:r>
            <a:endParaRPr lang="pt-BR" sz="2400" dirty="0"/>
          </a:p>
          <a:p>
            <a:pPr marL="1485900" lvl="2" indent="-571500" algn="just">
              <a:buFont typeface="+mj-lt"/>
              <a:buAutoNum type="romanUcPeriod"/>
            </a:pPr>
            <a:r>
              <a:rPr lang="pt-BR" sz="2400" dirty="0"/>
              <a:t>HTTP/HTTPS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PROTOCOLOS SUPORTADOS PELO GIT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7604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FD4F77-028A-7A47-BC41-2C419FC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2728912"/>
            <a:ext cx="7524003" cy="1400175"/>
          </a:xfrm>
        </p:spPr>
        <p:txBody>
          <a:bodyPr/>
          <a:lstStyle/>
          <a:p>
            <a:r>
              <a:rPr lang="x-none" dirty="0"/>
              <a:t>CAPÍTULO 4 – </a:t>
            </a:r>
            <a:r>
              <a:rPr lang="pt-BR" dirty="0"/>
              <a:t>TRABALHANDO COM REPOSITÓRIO REMOTO</a:t>
            </a:r>
            <a:endParaRPr lang="x-none" dirty="0"/>
          </a:p>
        </p:txBody>
      </p:sp>
      <p:pic>
        <p:nvPicPr>
          <p:cNvPr id="1026" name="Picture 2" descr="Git na prática — Parte 1 (Subindo projeto para o github).">
            <a:extLst>
              <a:ext uri="{FF2B5EF4-FFF2-40B4-BE49-F238E27FC236}">
                <a16:creationId xmlns="" xmlns:a16="http://schemas.microsoft.com/office/drawing/2014/main" id="{C41C7762-29AF-DE4A-8B75-0AA40134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24" y="4727513"/>
            <a:ext cx="1634577" cy="16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853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813173"/>
            <a:ext cx="8192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É </a:t>
            </a:r>
            <a:r>
              <a:rPr lang="pt-BR" sz="2800" dirty="0"/>
              <a:t>utilizado quando o repositório remoto está localizado no mesmo computador ou outro computador na mesma rede em que se encontra o repositório local.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Utilização é feita com o comando </a:t>
            </a:r>
            <a:r>
              <a:rPr lang="pt-BR" sz="2800" i="1" dirty="0" err="1"/>
              <a:t>git</a:t>
            </a:r>
            <a:r>
              <a:rPr lang="pt-BR" sz="2800" i="1" dirty="0"/>
              <a:t> clone file://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PROTOCOLO </a:t>
            </a:r>
            <a:r>
              <a:rPr lang="pt-BR" sz="2400" b="1" dirty="0" smtClean="0"/>
              <a:t>local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87247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2305615"/>
            <a:ext cx="8192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Possui como vantagens a simplicidade e o uso de permissões existentes de acesso a arquivos/diretórios.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Possui como desvantagem a dificuldade de configuração para acesso externo.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PROTOCOLO </a:t>
            </a:r>
            <a:r>
              <a:rPr lang="pt-BR" sz="2400" b="1" dirty="0" smtClean="0"/>
              <a:t>local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4424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628507"/>
            <a:ext cx="8192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Provavelmente o mais utilizado por ser rápido, seguro, simples de configurar e suportar leitura/escrita de dados.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Utilização feita através do comando:</a:t>
            </a:r>
          </a:p>
          <a:p>
            <a:pPr algn="just"/>
            <a:endParaRPr lang="pt-BR" sz="3200" dirty="0"/>
          </a:p>
          <a:p>
            <a:pPr algn="ctr"/>
            <a:r>
              <a:rPr lang="pt-BR" sz="2000" dirty="0">
                <a:solidFill>
                  <a:srgbClr val="FF0000"/>
                </a:solidFill>
              </a:rPr>
              <a:t>$ </a:t>
            </a:r>
            <a:r>
              <a:rPr lang="pt-BR" sz="2000" dirty="0" err="1">
                <a:solidFill>
                  <a:srgbClr val="FF0000"/>
                </a:solidFill>
              </a:rPr>
              <a:t>git</a:t>
            </a:r>
            <a:r>
              <a:rPr lang="pt-BR" sz="2000" dirty="0">
                <a:solidFill>
                  <a:srgbClr val="FF0000"/>
                </a:solidFill>
              </a:rPr>
              <a:t> clone </a:t>
            </a:r>
            <a:r>
              <a:rPr lang="pt-BR" sz="2000" dirty="0" err="1">
                <a:solidFill>
                  <a:srgbClr val="FF0000"/>
                </a:solidFill>
              </a:rPr>
              <a:t>usuario@servidor</a:t>
            </a:r>
            <a:r>
              <a:rPr lang="pt-BR" sz="2000" dirty="0">
                <a:solidFill>
                  <a:srgbClr val="FF0000"/>
                </a:solidFill>
              </a:rPr>
              <a:t>:/caminho/</a:t>
            </a:r>
            <a:r>
              <a:rPr lang="pt-BR" sz="2000" dirty="0" err="1">
                <a:solidFill>
                  <a:srgbClr val="FF0000"/>
                </a:solidFill>
              </a:rPr>
              <a:t>repositorio.git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PROTOCOLO SSH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18433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843950"/>
            <a:ext cx="819202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Possui </a:t>
            </a:r>
            <a:r>
              <a:rPr lang="pt-BR" sz="2800" dirty="0"/>
              <a:t>um protocolo próprio sem mecanismo de autenticação. É mais </a:t>
            </a:r>
            <a:r>
              <a:rPr lang="pt-BR" sz="2800" dirty="0" smtClean="0"/>
              <a:t>rápido que o SSH, </a:t>
            </a:r>
            <a:r>
              <a:rPr lang="pt-BR" sz="2800" dirty="0"/>
              <a:t>porém menos seguro, sendo </a:t>
            </a:r>
            <a:r>
              <a:rPr lang="pt-BR" sz="2800" dirty="0" smtClean="0"/>
              <a:t>usado somente para </a:t>
            </a:r>
            <a:r>
              <a:rPr lang="pt-BR" sz="2800" dirty="0"/>
              <a:t>leitura.</a:t>
            </a:r>
          </a:p>
          <a:p>
            <a:pPr algn="just"/>
            <a:endParaRPr lang="pt-BR" sz="3200" dirty="0"/>
          </a:p>
          <a:p>
            <a:pPr algn="ctr"/>
            <a:r>
              <a:rPr lang="pt-BR" sz="2000" dirty="0">
                <a:solidFill>
                  <a:srgbClr val="FF0000"/>
                </a:solidFill>
              </a:rPr>
              <a:t>$ </a:t>
            </a:r>
            <a:r>
              <a:rPr lang="pt-BR" sz="2000" dirty="0" err="1">
                <a:solidFill>
                  <a:srgbClr val="FF0000"/>
                </a:solidFill>
              </a:rPr>
              <a:t>git</a:t>
            </a:r>
            <a:r>
              <a:rPr lang="pt-BR" sz="2000" dirty="0">
                <a:solidFill>
                  <a:srgbClr val="FF0000"/>
                </a:solidFill>
              </a:rPr>
              <a:t> clone </a:t>
            </a:r>
            <a:r>
              <a:rPr lang="pt-BR" sz="2000" dirty="0" err="1">
                <a:solidFill>
                  <a:srgbClr val="FF0000"/>
                </a:solidFill>
              </a:rPr>
              <a:t>git</a:t>
            </a:r>
            <a:r>
              <a:rPr lang="pt-BR" sz="2000" dirty="0">
                <a:solidFill>
                  <a:srgbClr val="FF0000"/>
                </a:solidFill>
              </a:rPr>
              <a:t>://172.16.1.10/</a:t>
            </a:r>
            <a:r>
              <a:rPr lang="pt-BR" sz="2000" dirty="0" err="1">
                <a:solidFill>
                  <a:srgbClr val="FF0000"/>
                </a:solidFill>
              </a:rPr>
              <a:t>repositorio</a:t>
            </a:r>
            <a:r>
              <a:rPr lang="pt-BR" sz="2000" dirty="0">
                <a:solidFill>
                  <a:srgbClr val="FF0000"/>
                </a:solidFill>
              </a:rPr>
              <a:t>/</a:t>
            </a:r>
            <a:r>
              <a:rPr lang="pt-BR" sz="2000" dirty="0" err="1">
                <a:solidFill>
                  <a:srgbClr val="FF0000"/>
                </a:solidFill>
              </a:rPr>
              <a:t>repositorio_remoto.git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PROTOCOLO GIT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4910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182231"/>
            <a:ext cx="81920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Utilizado </a:t>
            </a:r>
            <a:r>
              <a:rPr lang="pt-BR" sz="2800" dirty="0"/>
              <a:t>em empresas com controles de segurança e quando a porta 22, utilizada pelo SSH, está bloqueada.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HTTPS adiciona uma camada de segurança com a utilização de SSL/TLS</a:t>
            </a:r>
            <a:r>
              <a:rPr lang="pt-BR" sz="28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Para clonar um repositório utilizando o protocolo HTTP, a URL deve possuir o prefixo </a:t>
            </a:r>
            <a:r>
              <a:rPr lang="pt-BR" sz="2800" dirty="0">
                <a:solidFill>
                  <a:srgbClr val="FF0000"/>
                </a:solidFill>
              </a:rPr>
              <a:t>http</a:t>
            </a:r>
            <a:r>
              <a:rPr lang="pt-BR" sz="2800" dirty="0" smtClean="0">
                <a:solidFill>
                  <a:srgbClr val="FF0000"/>
                </a:solidFill>
              </a:rPr>
              <a:t>:// </a:t>
            </a:r>
            <a:r>
              <a:rPr lang="pt-BR" sz="2800" dirty="0" smtClean="0"/>
              <a:t>ou </a:t>
            </a:r>
            <a:r>
              <a:rPr lang="pt-BR" sz="2800" dirty="0" smtClean="0">
                <a:solidFill>
                  <a:srgbClr val="FF0000"/>
                </a:solidFill>
              </a:rPr>
              <a:t>https://</a:t>
            </a:r>
            <a:r>
              <a:rPr lang="pt-BR" sz="2800" dirty="0" smtClean="0"/>
              <a:t>.</a:t>
            </a:r>
            <a:endParaRPr lang="pt-BR" sz="2800" dirty="0"/>
          </a:p>
          <a:p>
            <a:pPr algn="just"/>
            <a:endParaRPr lang="pt-BR" sz="3200" dirty="0"/>
          </a:p>
          <a:p>
            <a:pPr algn="ctr"/>
            <a:r>
              <a:rPr lang="pt-BR" sz="2000" dirty="0">
                <a:solidFill>
                  <a:srgbClr val="FF0000"/>
                </a:solidFill>
              </a:rPr>
              <a:t>$ </a:t>
            </a:r>
            <a:r>
              <a:rPr lang="pt-BR" sz="2000" dirty="0" err="1">
                <a:solidFill>
                  <a:srgbClr val="FF0000"/>
                </a:solidFill>
              </a:rPr>
              <a:t>git</a:t>
            </a:r>
            <a:r>
              <a:rPr lang="pt-BR" sz="2000" dirty="0">
                <a:solidFill>
                  <a:srgbClr val="FF0000"/>
                </a:solidFill>
              </a:rPr>
              <a:t> clone http://172.16.1.10/repositorio/repositorio_remoto.git</a:t>
            </a:r>
          </a:p>
          <a:p>
            <a:pPr algn="ctr"/>
            <a:r>
              <a:rPr lang="pt-BR" sz="2000" dirty="0">
                <a:solidFill>
                  <a:srgbClr val="FF0000"/>
                </a:solidFill>
              </a:rPr>
              <a:t>$ </a:t>
            </a:r>
            <a:r>
              <a:rPr lang="pt-BR" sz="2000" dirty="0" err="1">
                <a:solidFill>
                  <a:srgbClr val="FF0000"/>
                </a:solidFill>
              </a:rPr>
              <a:t>git</a:t>
            </a:r>
            <a:r>
              <a:rPr lang="pt-BR" sz="2000" dirty="0">
                <a:solidFill>
                  <a:srgbClr val="FF0000"/>
                </a:solidFill>
              </a:rPr>
              <a:t> clone </a:t>
            </a:r>
            <a:r>
              <a:rPr lang="pt-BR" sz="2000" dirty="0" err="1">
                <a:solidFill>
                  <a:srgbClr val="FF0000"/>
                </a:solidFill>
              </a:rPr>
              <a:t>https</a:t>
            </a:r>
            <a:r>
              <a:rPr lang="pt-BR" sz="2000" dirty="0">
                <a:solidFill>
                  <a:srgbClr val="FF0000"/>
                </a:solidFill>
              </a:rPr>
              <a:t>://172.16.1.10/</a:t>
            </a:r>
            <a:r>
              <a:rPr lang="pt-BR" sz="2000" dirty="0" err="1">
                <a:solidFill>
                  <a:srgbClr val="FF0000"/>
                </a:solidFill>
              </a:rPr>
              <a:t>repositorio</a:t>
            </a:r>
            <a:r>
              <a:rPr lang="pt-BR" sz="2000" dirty="0">
                <a:solidFill>
                  <a:srgbClr val="FF0000"/>
                </a:solidFill>
              </a:rPr>
              <a:t>/</a:t>
            </a:r>
            <a:r>
              <a:rPr lang="pt-BR" sz="2000" dirty="0" err="1">
                <a:solidFill>
                  <a:srgbClr val="FF0000"/>
                </a:solidFill>
              </a:rPr>
              <a:t>repositorio_remoto.git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PROTOCOLO </a:t>
            </a:r>
            <a:r>
              <a:rPr lang="pt-BR" sz="2400" b="1" dirty="0" smtClean="0"/>
              <a:t>HTTP/HTTPS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6680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 na prática — Parte 1 (Subindo projeto para o github).">
            <a:extLst>
              <a:ext uri="{FF2B5EF4-FFF2-40B4-BE49-F238E27FC236}">
                <a16:creationId xmlns="" xmlns:a16="http://schemas.microsoft.com/office/drawing/2014/main" id="{C41C7762-29AF-DE4A-8B75-0AA40134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404" y="5736920"/>
            <a:ext cx="925794" cy="92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idade Add a Salesforce DX Project to Source Control | Salesforce">
            <a:extLst>
              <a:ext uri="{FF2B5EF4-FFF2-40B4-BE49-F238E27FC236}">
                <a16:creationId xmlns="" xmlns:a16="http://schemas.microsoft.com/office/drawing/2014/main" id="{3D024DCA-C6DA-304A-886E-D0361051E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61" y="1397831"/>
            <a:ext cx="7303078" cy="40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smtClean="0"/>
              <a:t>Trabalhando com repositório remoto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94863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465116B-E458-8C4B-B4C7-020FCECB7D8A}"/>
              </a:ext>
            </a:extLst>
          </p:cNvPr>
          <p:cNvSpPr txBox="1"/>
          <p:nvPr/>
        </p:nvSpPr>
        <p:spPr>
          <a:xfrm>
            <a:off x="475989" y="1659285"/>
            <a:ext cx="81920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Repositórios locais possuem registros apenas locais, em um único computador.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Falhas e problemas técnicos podem acarretar graves problemas, inclusive a perca de todo o repositório.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Backups demandam trabalho e estão sujeito a falhas.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Manter repositórios locais dificultam trabalhos em equipe com vários desenvolvedores trabalhando em conjunto.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smtClean="0"/>
              <a:t>Trabalhando com repositório remoto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21377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490007"/>
            <a:ext cx="81920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Problemas citados são evitados com a criação de repositórios remotos, repositórios </a:t>
            </a:r>
            <a:r>
              <a:rPr lang="pt-BR" sz="2600" dirty="0" err="1"/>
              <a:t>Git</a:t>
            </a:r>
            <a:r>
              <a:rPr lang="pt-BR" sz="2600" dirty="0"/>
              <a:t> criados em outro computador (servidor).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 smtClean="0"/>
              <a:t>Os integrantes de </a:t>
            </a:r>
            <a:r>
              <a:rPr lang="pt-BR" sz="2600" dirty="0" err="1" smtClean="0"/>
              <a:t>umma</a:t>
            </a:r>
            <a:r>
              <a:rPr lang="pt-BR" sz="2600" dirty="0" smtClean="0"/>
              <a:t> </a:t>
            </a:r>
            <a:r>
              <a:rPr lang="pt-BR" sz="2600" dirty="0"/>
              <a:t>mesma equipe </a:t>
            </a:r>
            <a:r>
              <a:rPr lang="pt-BR" sz="2600" dirty="0" smtClean="0"/>
              <a:t>da </a:t>
            </a:r>
            <a:r>
              <a:rPr lang="pt-BR" sz="2600" dirty="0"/>
              <a:t>mesma </a:t>
            </a:r>
            <a:r>
              <a:rPr lang="pt-BR" sz="2600" dirty="0" smtClean="0"/>
              <a:t>empresa normalmente </a:t>
            </a:r>
            <a:r>
              <a:rPr lang="pt-BR" sz="2600" dirty="0"/>
              <a:t>estão conectados na mesma rede. </a:t>
            </a:r>
            <a:endParaRPr lang="pt-BR" sz="26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 smtClean="0"/>
              <a:t>Um </a:t>
            </a:r>
            <a:r>
              <a:rPr lang="pt-BR" sz="2600" dirty="0"/>
              <a:t>computador utilizado para a criação de um repositório remoto passa a ser o servidor central de um projeto.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/>
              <a:t>REPOSITÓRIO REMOTO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2744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089898"/>
            <a:ext cx="819202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Um repositório remoto é criado com o comando </a:t>
            </a:r>
            <a:r>
              <a:rPr lang="pt-BR" sz="2600" i="1" dirty="0" err="1"/>
              <a:t>git</a:t>
            </a:r>
            <a:r>
              <a:rPr lang="pt-BR" sz="2600" i="1" dirty="0"/>
              <a:t> </a:t>
            </a:r>
            <a:r>
              <a:rPr lang="pt-BR" sz="2600" i="1" dirty="0" err="1"/>
              <a:t>init</a:t>
            </a:r>
            <a:r>
              <a:rPr lang="pt-BR" sz="2600" dirty="0"/>
              <a:t> com o parâmetro </a:t>
            </a:r>
            <a:r>
              <a:rPr lang="pt-BR" sz="2600" dirty="0">
                <a:solidFill>
                  <a:srgbClr val="FF0000"/>
                </a:solidFill>
              </a:rPr>
              <a:t>--</a:t>
            </a:r>
            <a:r>
              <a:rPr lang="pt-BR" sz="2600" i="1" dirty="0" err="1">
                <a:solidFill>
                  <a:srgbClr val="FF0000"/>
                </a:solidFill>
              </a:rPr>
              <a:t>bare</a:t>
            </a:r>
            <a:r>
              <a:rPr lang="pt-BR" sz="2600" i="1" dirty="0"/>
              <a:t>.</a:t>
            </a:r>
            <a:endParaRPr lang="pt-BR" sz="2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O parâmetro </a:t>
            </a:r>
            <a:r>
              <a:rPr lang="pt-BR" sz="2600" i="1" dirty="0">
                <a:solidFill>
                  <a:srgbClr val="FF0000"/>
                </a:solidFill>
              </a:rPr>
              <a:t>--</a:t>
            </a:r>
            <a:r>
              <a:rPr lang="pt-BR" sz="2600" i="1" dirty="0" err="1">
                <a:solidFill>
                  <a:srgbClr val="FF0000"/>
                </a:solidFill>
              </a:rPr>
              <a:t>bare</a:t>
            </a:r>
            <a:r>
              <a:rPr lang="pt-BR" sz="2600" i="1" dirty="0">
                <a:solidFill>
                  <a:srgbClr val="FF0000"/>
                </a:solidFill>
              </a:rPr>
              <a:t> </a:t>
            </a:r>
            <a:r>
              <a:rPr lang="pt-BR" sz="2600" dirty="0"/>
              <a:t>informa ao </a:t>
            </a:r>
            <a:r>
              <a:rPr lang="pt-BR" sz="2600" dirty="0" err="1"/>
              <a:t>Git</a:t>
            </a:r>
            <a:r>
              <a:rPr lang="pt-BR" sz="2600" dirty="0"/>
              <a:t> para não criar um diretório de trabalho, impedindo que </a:t>
            </a:r>
            <a:r>
              <a:rPr lang="pt-BR" sz="2600" dirty="0" err="1"/>
              <a:t>commits</a:t>
            </a:r>
            <a:r>
              <a:rPr lang="pt-BR" sz="2600" dirty="0"/>
              <a:t> sejam feitos diretamente no servidor.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Os </a:t>
            </a:r>
            <a:r>
              <a:rPr lang="pt-BR" sz="2600" dirty="0" err="1"/>
              <a:t>commits</a:t>
            </a:r>
            <a:r>
              <a:rPr lang="pt-BR" sz="2600" dirty="0"/>
              <a:t> serão feitos pelos desenvolvedores localmente em seus computadores, e posteriormente esses </a:t>
            </a:r>
            <a:r>
              <a:rPr lang="pt-BR" sz="2600" dirty="0" err="1"/>
              <a:t>commits</a:t>
            </a:r>
            <a:r>
              <a:rPr lang="pt-BR" sz="2600" dirty="0"/>
              <a:t> serão enviados e armazenados no repositório remoto.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Criando um REPOSITÓRIO </a:t>
            </a:r>
            <a:r>
              <a:rPr lang="pt-BR" sz="2400" b="1" dirty="0"/>
              <a:t>REMOTO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7727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089898"/>
            <a:ext cx="81920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Ao executar o comando </a:t>
            </a:r>
            <a:r>
              <a:rPr lang="pt-BR" sz="3200" dirty="0" err="1">
                <a:solidFill>
                  <a:srgbClr val="FF0000"/>
                </a:solidFill>
              </a:rPr>
              <a:t>git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init</a:t>
            </a:r>
            <a:r>
              <a:rPr lang="pt-BR" sz="3200" dirty="0">
                <a:solidFill>
                  <a:srgbClr val="FF0000"/>
                </a:solidFill>
              </a:rPr>
              <a:t> --</a:t>
            </a:r>
            <a:r>
              <a:rPr lang="pt-BR" sz="3200" dirty="0" err="1">
                <a:solidFill>
                  <a:srgbClr val="FF0000"/>
                </a:solidFill>
              </a:rPr>
              <a:t>bare</a:t>
            </a:r>
            <a:r>
              <a:rPr lang="pt-BR" sz="3200" dirty="0">
                <a:solidFill>
                  <a:srgbClr val="FF0000"/>
                </a:solidFill>
              </a:rPr>
              <a:t> moveis-</a:t>
            </a:r>
            <a:r>
              <a:rPr lang="pt-BR" sz="3200" dirty="0" err="1">
                <a:solidFill>
                  <a:srgbClr val="FF0000"/>
                </a:solidFill>
              </a:rPr>
              <a:t>ecologicos.git</a:t>
            </a:r>
            <a:r>
              <a:rPr lang="pt-BR" sz="3200" dirty="0"/>
              <a:t>, o </a:t>
            </a:r>
            <a:r>
              <a:rPr lang="pt-BR" sz="3200" dirty="0" err="1"/>
              <a:t>Git</a:t>
            </a:r>
            <a:r>
              <a:rPr lang="pt-BR" sz="3200" dirty="0"/>
              <a:t> criará um novo diretório chamado moveis-</a:t>
            </a:r>
            <a:r>
              <a:rPr lang="pt-BR" sz="3200" dirty="0" err="1"/>
              <a:t>ecologicos.git</a:t>
            </a:r>
            <a:r>
              <a:rPr lang="pt-BR" sz="3200" dirty="0"/>
              <a:t> com a seguinte estrutura:</a:t>
            </a:r>
          </a:p>
          <a:p>
            <a:pPr algn="just"/>
            <a:r>
              <a:rPr lang="pt-BR" sz="3200" b="1" dirty="0"/>
              <a:t> </a:t>
            </a:r>
          </a:p>
          <a:p>
            <a:pPr algn="just"/>
            <a:endParaRPr lang="pt-BR" sz="3200" b="1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Criando um REPOSITÓRIO </a:t>
            </a:r>
            <a:r>
              <a:rPr lang="pt-BR" sz="2400" b="1" dirty="0"/>
              <a:t>REMOTO</a:t>
            </a:r>
            <a:endParaRPr lang="pt-BR" sz="2400" dirty="0"/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26" y="3604980"/>
            <a:ext cx="663032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9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382286"/>
            <a:ext cx="847482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O </a:t>
            </a:r>
            <a:r>
              <a:rPr lang="pt-BR" sz="2800" dirty="0"/>
              <a:t>comando </a:t>
            </a:r>
            <a:r>
              <a:rPr lang="pt-BR" sz="2800" i="1" dirty="0" err="1">
                <a:solidFill>
                  <a:srgbClr val="FF0000"/>
                </a:solidFill>
              </a:rPr>
              <a:t>git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remote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i="1" dirty="0" err="1">
                <a:solidFill>
                  <a:srgbClr val="FF0000"/>
                </a:solidFill>
              </a:rPr>
              <a:t>add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será utilizado para informar o repositório remoto. Como parâmetro será informado primeiramente o </a:t>
            </a:r>
            <a:r>
              <a:rPr lang="pt-BR" sz="2800" i="1" dirty="0" err="1">
                <a:solidFill>
                  <a:srgbClr val="FF0000"/>
                </a:solidFill>
              </a:rPr>
              <a:t>name</a:t>
            </a:r>
            <a:r>
              <a:rPr lang="pt-BR" sz="2800" i="1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do repositório, e em seguida a URL do repositório.</a:t>
            </a:r>
          </a:p>
          <a:p>
            <a:pPr algn="just"/>
            <a:endParaRPr lang="pt-BR" sz="2600" dirty="0"/>
          </a:p>
          <a:p>
            <a:r>
              <a:rPr lang="pt-BR" sz="2000" dirty="0">
                <a:solidFill>
                  <a:srgbClr val="FF0000"/>
                </a:solidFill>
              </a:rPr>
              <a:t>$ </a:t>
            </a:r>
            <a:r>
              <a:rPr lang="pt-BR" sz="2000" dirty="0" err="1">
                <a:solidFill>
                  <a:srgbClr val="FF0000"/>
                </a:solidFill>
              </a:rPr>
              <a:t>git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remote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add</a:t>
            </a:r>
            <a:r>
              <a:rPr lang="pt-BR" sz="2000" dirty="0">
                <a:solidFill>
                  <a:srgbClr val="FF0000"/>
                </a:solidFill>
              </a:rPr>
              <a:t> servidor file://</a:t>
            </a:r>
            <a:r>
              <a:rPr lang="pt-BR" sz="2000" dirty="0" smtClean="0">
                <a:solidFill>
                  <a:srgbClr val="FF0000"/>
                </a:solidFill>
              </a:rPr>
              <a:t>192.168.1.1/repositorio/repositorio_remoto.git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adicionando o REPOSITÓRIO </a:t>
            </a:r>
            <a:r>
              <a:rPr lang="pt-BR" sz="2400" b="1" dirty="0"/>
              <a:t>REMOTO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35945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256AF-F888-3B4A-87A3-D123362DC6A8}"/>
              </a:ext>
            </a:extLst>
          </p:cNvPr>
          <p:cNvSpPr txBox="1"/>
          <p:nvPr/>
        </p:nvSpPr>
        <p:spPr>
          <a:xfrm>
            <a:off x="475989" y="1382286"/>
            <a:ext cx="84748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Supondo que o nosso servidor esteja na rede com o endereço IP </a:t>
            </a:r>
            <a:r>
              <a:rPr lang="pt-BR" sz="2800" dirty="0">
                <a:solidFill>
                  <a:srgbClr val="FF0000"/>
                </a:solidFill>
              </a:rPr>
              <a:t>192.168.1.1</a:t>
            </a:r>
            <a:r>
              <a:rPr lang="pt-BR" sz="2800" dirty="0"/>
              <a:t> , e o repositório remoto do nosso projeto tenha sido criado no diretório </a:t>
            </a:r>
            <a:r>
              <a:rPr lang="pt-BR" sz="2800" dirty="0">
                <a:solidFill>
                  <a:srgbClr val="FF0000"/>
                </a:solidFill>
              </a:rPr>
              <a:t>/</a:t>
            </a:r>
            <a:r>
              <a:rPr lang="pt-BR" sz="2800" dirty="0" err="1" smtClean="0">
                <a:solidFill>
                  <a:srgbClr val="FF0000"/>
                </a:solidFill>
              </a:rPr>
              <a:t>opt</a:t>
            </a:r>
            <a:r>
              <a:rPr lang="pt-BR" sz="2800" dirty="0" smtClean="0">
                <a:solidFill>
                  <a:srgbClr val="FF0000"/>
                </a:solidFill>
              </a:rPr>
              <a:t>/</a:t>
            </a:r>
            <a:r>
              <a:rPr lang="pt-BR" sz="2800" dirty="0" err="1" smtClean="0">
                <a:solidFill>
                  <a:srgbClr val="FF0000"/>
                </a:solidFill>
              </a:rPr>
              <a:t>repositorios</a:t>
            </a:r>
            <a:r>
              <a:rPr lang="pt-BR" sz="2800" dirty="0" smtClean="0">
                <a:solidFill>
                  <a:srgbClr val="FF0000"/>
                </a:solidFill>
              </a:rPr>
              <a:t>/moveis-</a:t>
            </a:r>
            <a:r>
              <a:rPr lang="pt-BR" sz="2800" dirty="0" err="1" smtClean="0">
                <a:solidFill>
                  <a:srgbClr val="FF0000"/>
                </a:solidFill>
              </a:rPr>
              <a:t>ecologicos.git</a:t>
            </a:r>
            <a:r>
              <a:rPr lang="pt-BR" sz="2800" dirty="0" smtClean="0"/>
              <a:t>, para </a:t>
            </a:r>
            <a:r>
              <a:rPr lang="pt-BR" sz="2800" dirty="0"/>
              <a:t>adicionarmos o repositório remoto devemos executar o comando </a:t>
            </a:r>
            <a:r>
              <a:rPr lang="pt-BR" sz="2800" dirty="0" err="1"/>
              <a:t>git</a:t>
            </a:r>
            <a:r>
              <a:rPr lang="pt-BR" sz="2800" dirty="0"/>
              <a:t> </a:t>
            </a:r>
            <a:r>
              <a:rPr lang="pt-BR" sz="2800" dirty="0" err="1"/>
              <a:t>remote</a:t>
            </a:r>
            <a:r>
              <a:rPr lang="pt-BR" sz="2800" dirty="0"/>
              <a:t> </a:t>
            </a:r>
            <a:r>
              <a:rPr lang="pt-BR" sz="2800" dirty="0" err="1"/>
              <a:t>add</a:t>
            </a:r>
            <a:r>
              <a:rPr lang="pt-BR" sz="2800" dirty="0"/>
              <a:t> da seguinte maneira: </a:t>
            </a:r>
          </a:p>
          <a:p>
            <a:pPr algn="just"/>
            <a:endParaRPr lang="pt-BR" sz="2600" dirty="0"/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$ </a:t>
            </a:r>
            <a:r>
              <a:rPr lang="pt-BR" sz="2000" dirty="0" err="1">
                <a:solidFill>
                  <a:srgbClr val="FF0000"/>
                </a:solidFill>
              </a:rPr>
              <a:t>git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remote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 err="1">
                <a:solidFill>
                  <a:srgbClr val="FF0000"/>
                </a:solidFill>
              </a:rPr>
              <a:t>add</a:t>
            </a:r>
            <a:r>
              <a:rPr lang="pt-BR" sz="2000" dirty="0">
                <a:solidFill>
                  <a:srgbClr val="FF0000"/>
                </a:solidFill>
              </a:rPr>
              <a:t> servidor file://</a:t>
            </a:r>
            <a:r>
              <a:rPr lang="pt-BR" sz="2000" dirty="0">
                <a:solidFill>
                  <a:srgbClr val="FF0000"/>
                </a:solidFill>
              </a:rPr>
              <a:t>192.168.1.1/opt/repositorios/moveis-ecologicos.git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0304" y="11655"/>
            <a:ext cx="8770513" cy="902745"/>
          </a:xfrm>
        </p:spPr>
        <p:txBody>
          <a:bodyPr>
            <a:noAutofit/>
          </a:bodyPr>
          <a:lstStyle/>
          <a:p>
            <a:r>
              <a:rPr lang="pt-BR" sz="2400" b="1" dirty="0" smtClean="0"/>
              <a:t>adicionando o REPOSITÓRIO </a:t>
            </a:r>
            <a:r>
              <a:rPr lang="pt-BR" sz="2400" b="1" dirty="0"/>
              <a:t>REMOTO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505841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{55B0B986-6DA1-4D40-A88E-BD3341521908}tf10001120</Template>
  <TotalTime>3085</TotalTime>
  <Words>900</Words>
  <Application>Microsoft Office PowerPoint</Application>
  <PresentationFormat>Apresentação na tela (4:3)</PresentationFormat>
  <Paragraphs>99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Parcel</vt:lpstr>
      <vt:lpstr>Apresentação do PowerPoint</vt:lpstr>
      <vt:lpstr>CAPÍTULO 4 – TRABALHANDO COM REPOSITÓRIO REMOTO</vt:lpstr>
      <vt:lpstr>Trabalhando com repositório remoto</vt:lpstr>
      <vt:lpstr>Trabalhando com repositório remoto</vt:lpstr>
      <vt:lpstr>REPOSITÓRIO REMOTO</vt:lpstr>
      <vt:lpstr>Criando um REPOSITÓRIO REMOTO</vt:lpstr>
      <vt:lpstr>Criando um REPOSITÓRIO REMOTO</vt:lpstr>
      <vt:lpstr>adicionando o REPOSITÓRIO REMOTO</vt:lpstr>
      <vt:lpstr>adicionando o REPOSITÓRIO REMOTO</vt:lpstr>
      <vt:lpstr>adicionando o REPOSITÓRIO REMOTO</vt:lpstr>
      <vt:lpstr>listando os REPOSITÓRIOs REMOTOs</vt:lpstr>
      <vt:lpstr>listando os REPOSITÓRIOs REMOTOs</vt:lpstr>
      <vt:lpstr>ALTERANDO E REMOVENDO REPOSITÓRIOS REMOTOS</vt:lpstr>
      <vt:lpstr>ENVIAR COMMITS PARA O REPOSITÓRIO REMOTO</vt:lpstr>
      <vt:lpstr>CLONANDO O REPOSITÓRIO REMOTO</vt:lpstr>
      <vt:lpstr>CLONANDO O REPOSITÓRIO REMOTO</vt:lpstr>
      <vt:lpstr>sincronizando O REPOSITÓRIO local</vt:lpstr>
      <vt:lpstr>sincronizando O REPOSITÓRIO local</vt:lpstr>
      <vt:lpstr>PROTOCOLOS SUPORTADOS PELO GIT</vt:lpstr>
      <vt:lpstr>PROTOCOLO local</vt:lpstr>
      <vt:lpstr>PROTOCOLO local</vt:lpstr>
      <vt:lpstr>PROTOCOLO SSH</vt:lpstr>
      <vt:lpstr>PROTOCOLO GIT</vt:lpstr>
      <vt:lpstr>PROTOCOLO HTTP/HTTPS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CONTROLANDO VERSÕES COM GIT E GITHUB</dc:title>
  <dc:creator>Microsoft Office User</dc:creator>
  <cp:lastModifiedBy>Lena Fernandes</cp:lastModifiedBy>
  <cp:revision>226</cp:revision>
  <dcterms:created xsi:type="dcterms:W3CDTF">2020-06-12T21:54:22Z</dcterms:created>
  <dcterms:modified xsi:type="dcterms:W3CDTF">2020-09-24T01:52:44Z</dcterms:modified>
</cp:coreProperties>
</file>