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54" r:id="rId68"/>
    <p:sldId id="455" r:id="rId69"/>
    <p:sldId id="456" r:id="rId70"/>
    <p:sldId id="457" r:id="rId71"/>
    <p:sldId id="458" r:id="rId72"/>
    <p:sldId id="459" r:id="rId73"/>
    <p:sldId id="460" r:id="rId74"/>
    <p:sldId id="461" r:id="rId75"/>
    <p:sldId id="462" r:id="rId76"/>
    <p:sldId id="463" r:id="rId77"/>
    <p:sldId id="464" r:id="rId78"/>
    <p:sldId id="465" r:id="rId79"/>
    <p:sldId id="466" r:id="rId80"/>
    <p:sldId id="467" r:id="rId81"/>
    <p:sldId id="468" r:id="rId82"/>
    <p:sldId id="469" r:id="rId83"/>
    <p:sldId id="470" r:id="rId84"/>
    <p:sldId id="471" r:id="rId85"/>
    <p:sldId id="472" r:id="rId86"/>
    <p:sldId id="473" r:id="rId87"/>
    <p:sldId id="474" r:id="rId88"/>
    <p:sldId id="475" r:id="rId89"/>
    <p:sldId id="476" r:id="rId90"/>
    <p:sldId id="477" r:id="rId91"/>
    <p:sldId id="478" r:id="rId92"/>
    <p:sldId id="479" r:id="rId93"/>
    <p:sldId id="480" r:id="rId94"/>
    <p:sldId id="481" r:id="rId95"/>
    <p:sldId id="482" r:id="rId96"/>
    <p:sldId id="483" r:id="rId97"/>
    <p:sldId id="484" r:id="rId98"/>
    <p:sldId id="485" r:id="rId99"/>
    <p:sldId id="486" r:id="rId100"/>
    <p:sldId id="487" r:id="rId101"/>
    <p:sldId id="488" r:id="rId102"/>
    <p:sldId id="489" r:id="rId103"/>
    <p:sldId id="490" r:id="rId104"/>
    <p:sldId id="491" r:id="rId105"/>
    <p:sldId id="493" r:id="rId106"/>
    <p:sldId id="492" r:id="rId107"/>
    <p:sldId id="504" r:id="rId108"/>
    <p:sldId id="494" r:id="rId109"/>
    <p:sldId id="495" r:id="rId110"/>
    <p:sldId id="496" r:id="rId111"/>
    <p:sldId id="497" r:id="rId112"/>
    <p:sldId id="498" r:id="rId113"/>
    <p:sldId id="517" r:id="rId114"/>
    <p:sldId id="499" r:id="rId115"/>
    <p:sldId id="500" r:id="rId116"/>
    <p:sldId id="501" r:id="rId117"/>
    <p:sldId id="502" r:id="rId118"/>
    <p:sldId id="503" r:id="rId119"/>
    <p:sldId id="505" r:id="rId120"/>
    <p:sldId id="506" r:id="rId121"/>
    <p:sldId id="507" r:id="rId122"/>
    <p:sldId id="508" r:id="rId123"/>
    <p:sldId id="509" r:id="rId124"/>
    <p:sldId id="510" r:id="rId125"/>
    <p:sldId id="511" r:id="rId126"/>
    <p:sldId id="512" r:id="rId127"/>
    <p:sldId id="513" r:id="rId128"/>
    <p:sldId id="514" r:id="rId129"/>
    <p:sldId id="515" r:id="rId130"/>
    <p:sldId id="516" r:id="rId131"/>
    <p:sldId id="518" r:id="rId132"/>
    <p:sldId id="519" r:id="rId133"/>
    <p:sldId id="520" r:id="rId134"/>
    <p:sldId id="521" r:id="rId135"/>
    <p:sldId id="522" r:id="rId136"/>
    <p:sldId id="523" r:id="rId137"/>
    <p:sldId id="524" r:id="rId138"/>
    <p:sldId id="525" r:id="rId139"/>
    <p:sldId id="526" r:id="rId140"/>
    <p:sldId id="527" r:id="rId141"/>
    <p:sldId id="528" r:id="rId142"/>
    <p:sldId id="529" r:id="rId143"/>
    <p:sldId id="530" r:id="rId144"/>
    <p:sldId id="531" r:id="rId145"/>
    <p:sldId id="532" r:id="rId146"/>
    <p:sldId id="533" r:id="rId147"/>
    <p:sldId id="534" r:id="rId148"/>
    <p:sldId id="535" r:id="rId149"/>
    <p:sldId id="536" r:id="rId150"/>
    <p:sldId id="537" r:id="rId151"/>
    <p:sldId id="538" r:id="rId152"/>
    <p:sldId id="539" r:id="rId153"/>
    <p:sldId id="540" r:id="rId154"/>
    <p:sldId id="541" r:id="rId155"/>
    <p:sldId id="542" r:id="rId156"/>
    <p:sldId id="543" r:id="rId1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1" autoAdjust="0"/>
    <p:restoredTop sz="95470"/>
  </p:normalViewPr>
  <p:slideViewPr>
    <p:cSldViewPr snapToGrid="0" snapToObjects="1">
      <p:cViewPr varScale="1">
        <p:scale>
          <a:sx n="74" d="100"/>
          <a:sy n="74"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953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14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5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570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9/23/2020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72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37283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236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82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9/23/2020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04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9/23/2020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28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9/23/2020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34926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4162F5-84C3-E248-B56A-B760B2963C40}"/>
              </a:ext>
            </a:extLst>
          </p:cNvPr>
          <p:cNvSpPr txBox="1">
            <a:spLocks/>
          </p:cNvSpPr>
          <p:nvPr/>
        </p:nvSpPr>
        <p:spPr bwMode="blackWhite">
          <a:xfrm>
            <a:off x="634634" y="5369570"/>
            <a:ext cx="6555306" cy="943547"/>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x-none" sz="2400" dirty="0"/>
              <a:t>CONTROLANDO VERSÕES COM GIT E GITHUB</a:t>
            </a:r>
          </a:p>
        </p:txBody>
      </p:sp>
    </p:spTree>
    <p:extLst>
      <p:ext uri="{BB962C8B-B14F-4D97-AF65-F5344CB8AC3E}">
        <p14:creationId xmlns:p14="http://schemas.microsoft.com/office/powerpoint/2010/main" val="34271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C4FD35E-E046-D043-BEBD-FB6D6C194F82}"/>
              </a:ext>
            </a:extLst>
          </p:cNvPr>
          <p:cNvPicPr>
            <a:picLocks noChangeAspect="1"/>
          </p:cNvPicPr>
          <p:nvPr/>
        </p:nvPicPr>
        <p:blipFill>
          <a:blip r:embed="rId2"/>
          <a:stretch>
            <a:fillRect/>
          </a:stretch>
        </p:blipFill>
        <p:spPr>
          <a:xfrm>
            <a:off x="463550" y="711200"/>
            <a:ext cx="8216900" cy="5435600"/>
          </a:xfrm>
          <a:prstGeom prst="rect">
            <a:avLst/>
          </a:prstGeom>
        </p:spPr>
      </p:pic>
    </p:spTree>
    <p:extLst>
      <p:ext uri="{BB962C8B-B14F-4D97-AF65-F5344CB8AC3E}">
        <p14:creationId xmlns:p14="http://schemas.microsoft.com/office/powerpoint/2010/main" val="21611529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E4F286-2115-F14B-B9DC-1FF299482173}"/>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2066936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mensagem indica que existem várias ferramentas: </a:t>
            </a:r>
            <a:r>
              <a:rPr lang="en-US" sz="2800" dirty="0"/>
              <a:t>meld </a:t>
            </a:r>
            <a:r>
              <a:rPr lang="en-US" sz="2800" dirty="0" err="1"/>
              <a:t>opendiff</a:t>
            </a:r>
            <a:r>
              <a:rPr lang="en-US" sz="2800" dirty="0"/>
              <a:t> kdiff3 </a:t>
            </a:r>
            <a:r>
              <a:rPr lang="en-US" sz="2800" dirty="0" err="1"/>
              <a:t>tkdiff</a:t>
            </a:r>
            <a:r>
              <a:rPr lang="en-US" sz="2800" dirty="0"/>
              <a:t> </a:t>
            </a:r>
            <a:r>
              <a:rPr lang="en-US" sz="2800" dirty="0" err="1"/>
              <a:t>xxdiff</a:t>
            </a:r>
            <a:r>
              <a:rPr lang="en-US" sz="2800" dirty="0"/>
              <a:t> </a:t>
            </a:r>
            <a:r>
              <a:rPr lang="en-US" sz="2800" dirty="0" err="1"/>
              <a:t>tortoisemerge</a:t>
            </a:r>
            <a:r>
              <a:rPr lang="en-US" sz="2800" dirty="0"/>
              <a:t> </a:t>
            </a:r>
            <a:r>
              <a:rPr lang="en-US" sz="2800" dirty="0" err="1"/>
              <a:t>gvimdiff</a:t>
            </a:r>
            <a:r>
              <a:rPr lang="en-US" sz="2800" dirty="0"/>
              <a:t> diffuse </a:t>
            </a:r>
            <a:r>
              <a:rPr lang="en-US" sz="2800" dirty="0" err="1"/>
              <a:t>diffmerge</a:t>
            </a:r>
            <a:r>
              <a:rPr lang="en-US" sz="2800" dirty="0"/>
              <a:t> </a:t>
            </a:r>
            <a:r>
              <a:rPr lang="en-US" sz="2800" dirty="0" err="1"/>
              <a:t>ecmerge</a:t>
            </a:r>
            <a:r>
              <a:rPr lang="en-US" sz="2800" dirty="0"/>
              <a:t> p4merge </a:t>
            </a:r>
            <a:r>
              <a:rPr lang="en-US" sz="2800" dirty="0" err="1"/>
              <a:t>araxis</a:t>
            </a:r>
            <a:r>
              <a:rPr lang="en-US" sz="2800" dirty="0"/>
              <a:t> bc3 </a:t>
            </a:r>
            <a:r>
              <a:rPr lang="en-US" sz="2800" dirty="0" err="1"/>
              <a:t>codecompare</a:t>
            </a:r>
            <a:r>
              <a:rPr lang="en-US" sz="2800" dirty="0"/>
              <a:t> emerge </a:t>
            </a:r>
            <a:r>
              <a:rPr lang="en-US" sz="2800" dirty="0" err="1"/>
              <a:t>vimdiff</a:t>
            </a:r>
            <a:r>
              <a:rPr lang="en-US" sz="2800" dirty="0"/>
              <a:t>.</a:t>
            </a:r>
          </a:p>
          <a:p>
            <a:pPr marL="457200" indent="-457200" algn="just">
              <a:buFont typeface="Arial" panose="020B0604020202020204" pitchFamily="34" charset="0"/>
              <a:buChar char="•"/>
            </a:pPr>
            <a:r>
              <a:rPr lang="pt-BR" sz="2800" dirty="0"/>
              <a:t>Alguma dessas ferramentas listadas anteriormente será procurada e invocada, caso conflitos sejam encontrados.</a:t>
            </a:r>
          </a:p>
        </p:txBody>
      </p:sp>
    </p:spTree>
    <p:extLst>
      <p:ext uri="{BB962C8B-B14F-4D97-AF65-F5344CB8AC3E}">
        <p14:creationId xmlns:p14="http://schemas.microsoft.com/office/powerpoint/2010/main" val="13837936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10 – MANEIRAS DE TRABALHAR COM GIT</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654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MODELOS DE DISTRIBUIÇÃO DE REPOSITÓRIOS E DE BRANCHES</a:t>
            </a:r>
            <a:endParaRPr lang="pt-BR" sz="3200" dirty="0"/>
          </a:p>
          <a:p>
            <a:pPr algn="just"/>
            <a:endParaRPr lang="pt-BR" sz="3200" b="1" dirty="0"/>
          </a:p>
          <a:p>
            <a:pPr marL="457200" indent="-457200" algn="just">
              <a:buFont typeface="Arial" panose="020B0604020202020204" pitchFamily="34" charset="0"/>
              <a:buChar char="•"/>
            </a:pPr>
            <a:r>
              <a:rPr lang="pt-BR" sz="2800" dirty="0" err="1"/>
              <a:t>Git</a:t>
            </a:r>
            <a:r>
              <a:rPr lang="pt-BR" sz="2800" dirty="0"/>
              <a:t> é sistema de controle de versão distribuído, onde possui cópias locais completas de um repositório, que podem ser compartilhadas remotamente.</a:t>
            </a:r>
          </a:p>
          <a:p>
            <a:pPr marL="457200" indent="-457200" algn="just">
              <a:buFont typeface="Arial" panose="020B0604020202020204" pitchFamily="34" charset="0"/>
              <a:buChar char="•"/>
            </a:pPr>
            <a:r>
              <a:rPr lang="pt-BR" sz="2800" dirty="0"/>
              <a:t>É necessário decidir o </a:t>
            </a:r>
            <a:r>
              <a:rPr lang="pt-BR" sz="2800" b="1" dirty="0"/>
              <a:t>modelo de distribuição de repositórios</a:t>
            </a:r>
            <a:r>
              <a:rPr lang="pt-BR" sz="2800" dirty="0"/>
              <a:t> a ser adotado, definindo como organizar repositórios remotos.</a:t>
            </a:r>
          </a:p>
        </p:txBody>
      </p:sp>
    </p:spTree>
    <p:extLst>
      <p:ext uri="{BB962C8B-B14F-4D97-AF65-F5344CB8AC3E}">
        <p14:creationId xmlns:p14="http://schemas.microsoft.com/office/powerpoint/2010/main" val="5847054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Modelos mais utilizados são:</a:t>
            </a:r>
          </a:p>
          <a:p>
            <a:pPr marL="971550" lvl="1" indent="-514350" algn="just">
              <a:buFont typeface="+mj-lt"/>
              <a:buAutoNum type="arabicPeriod"/>
            </a:pPr>
            <a:r>
              <a:rPr lang="pt-BR" sz="2800" dirty="0"/>
              <a:t>Apenas um repositório remoto central, onde os repositórios locais apontam;</a:t>
            </a:r>
          </a:p>
          <a:p>
            <a:pPr marL="971550" lvl="1" indent="-514350" algn="just">
              <a:buFont typeface="+mj-lt"/>
              <a:buAutoNum type="arabicPeriod"/>
            </a:pPr>
            <a:r>
              <a:rPr lang="pt-BR" sz="2800" dirty="0"/>
              <a:t>Desenvolvedores possuem cada um seu </a:t>
            </a:r>
            <a:r>
              <a:rPr lang="pt-BR" sz="2800" dirty="0" err="1"/>
              <a:t>fork</a:t>
            </a:r>
            <a:r>
              <a:rPr lang="pt-BR" sz="2800" dirty="0"/>
              <a:t> - um repositório remoto cópia do projeto – que utiliza um repositório central para integração;</a:t>
            </a:r>
          </a:p>
          <a:p>
            <a:pPr marL="971550" lvl="1" indent="-514350" algn="just">
              <a:buFont typeface="+mj-lt"/>
              <a:buAutoNum type="arabicPeriod"/>
            </a:pPr>
            <a:r>
              <a:rPr lang="pt-BR" sz="2800" dirty="0"/>
              <a:t>Hierarquia de repositórios para integração.</a:t>
            </a:r>
          </a:p>
        </p:txBody>
      </p:sp>
    </p:spTree>
    <p:extLst>
      <p:ext uri="{BB962C8B-B14F-4D97-AF65-F5344CB8AC3E}">
        <p14:creationId xmlns:p14="http://schemas.microsoft.com/office/powerpoint/2010/main" val="2482969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a:t>
            </a:r>
            <a:r>
              <a:rPr lang="pt-BR" sz="2800" dirty="0" err="1"/>
              <a:t>branches</a:t>
            </a:r>
            <a:r>
              <a:rPr lang="pt-BR" sz="2800" dirty="0"/>
              <a:t> no </a:t>
            </a:r>
            <a:r>
              <a:rPr lang="pt-BR" sz="2800" dirty="0" err="1"/>
              <a:t>Git</a:t>
            </a:r>
            <a:r>
              <a:rPr lang="pt-BR" sz="2800" dirty="0"/>
              <a:t> é leve e rápido, como também o </a:t>
            </a:r>
            <a:r>
              <a:rPr lang="pt-BR" sz="2800" dirty="0" err="1"/>
              <a:t>Git</a:t>
            </a:r>
            <a:r>
              <a:rPr lang="pt-BR" sz="2800" dirty="0"/>
              <a:t> é ótimo em realizar </a:t>
            </a:r>
            <a:r>
              <a:rPr lang="pt-BR" sz="2800" dirty="0" err="1"/>
              <a:t>mesclagens</a:t>
            </a:r>
            <a:r>
              <a:rPr lang="pt-BR" sz="2800" dirty="0"/>
              <a:t> automáticas, encorajando o uso de </a:t>
            </a:r>
            <a:r>
              <a:rPr lang="pt-BR" sz="2800" dirty="0" err="1"/>
              <a:t>branches</a:t>
            </a:r>
            <a:r>
              <a:rPr lang="pt-BR" sz="2800" dirty="0"/>
              <a:t>.</a:t>
            </a:r>
          </a:p>
          <a:p>
            <a:pPr marL="457200" indent="-457200" algn="just">
              <a:buFont typeface="Arial" panose="020B0604020202020204" pitchFamily="34" charset="0"/>
              <a:buChar char="•"/>
            </a:pPr>
            <a:r>
              <a:rPr lang="pt-BR" sz="2800" dirty="0"/>
              <a:t>Importante também decidir o </a:t>
            </a:r>
            <a:r>
              <a:rPr lang="pt-BR" sz="2800" b="1" dirty="0"/>
              <a:t>modelo de </a:t>
            </a:r>
            <a:r>
              <a:rPr lang="pt-BR" sz="2800" b="1" dirty="0" err="1"/>
              <a:t>branches</a:t>
            </a:r>
            <a:r>
              <a:rPr lang="pt-BR" sz="2800" dirty="0"/>
              <a:t> a ser utilizado, sendo os seguintes os mais comuns:</a:t>
            </a:r>
          </a:p>
        </p:txBody>
      </p:sp>
    </p:spTree>
    <p:extLst>
      <p:ext uri="{BB962C8B-B14F-4D97-AF65-F5344CB8AC3E}">
        <p14:creationId xmlns:p14="http://schemas.microsoft.com/office/powerpoint/2010/main" val="20764332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521059"/>
            <a:ext cx="8192022" cy="1815882"/>
          </a:xfrm>
          <a:prstGeom prst="rect">
            <a:avLst/>
          </a:prstGeom>
          <a:noFill/>
        </p:spPr>
        <p:txBody>
          <a:bodyPr wrap="square" rtlCol="0">
            <a:spAutoFit/>
          </a:bodyPr>
          <a:lstStyle/>
          <a:p>
            <a:pPr marL="514350" indent="-514350" algn="just">
              <a:buFont typeface="+mj-lt"/>
              <a:buAutoNum type="arabicPeriod"/>
            </a:pPr>
            <a:r>
              <a:rPr lang="pt-BR" sz="2800" dirty="0"/>
              <a:t>Utilizar apenas a </a:t>
            </a:r>
            <a:r>
              <a:rPr lang="pt-BR" sz="2800" dirty="0" err="1"/>
              <a:t>branch</a:t>
            </a:r>
            <a:r>
              <a:rPr lang="pt-BR" sz="2800" dirty="0"/>
              <a:t> </a:t>
            </a:r>
            <a:r>
              <a:rPr lang="pt-BR" sz="2800" i="1" dirty="0" err="1"/>
              <a:t>master</a:t>
            </a:r>
            <a:r>
              <a:rPr lang="pt-BR" sz="2800" dirty="0"/>
              <a:t>;</a:t>
            </a:r>
          </a:p>
          <a:p>
            <a:pPr marL="514350" indent="-514350" algn="just">
              <a:buFont typeface="+mj-lt"/>
              <a:buAutoNum type="arabicPeriod"/>
            </a:pPr>
            <a:r>
              <a:rPr lang="pt-BR" sz="2800" dirty="0"/>
              <a:t>Criar um </a:t>
            </a:r>
            <a:r>
              <a:rPr lang="pt-BR" sz="2800" dirty="0" err="1"/>
              <a:t>branch</a:t>
            </a:r>
            <a:r>
              <a:rPr lang="pt-BR" sz="2800" dirty="0"/>
              <a:t> novo para cada funcionalidade, com a </a:t>
            </a:r>
            <a:r>
              <a:rPr lang="pt-BR" sz="2800" i="1" dirty="0" err="1"/>
              <a:t>master</a:t>
            </a:r>
            <a:r>
              <a:rPr lang="pt-BR" sz="2800" dirty="0"/>
              <a:t> para código pronto a ser entregue;</a:t>
            </a:r>
          </a:p>
          <a:p>
            <a:pPr marL="514350" indent="-514350" algn="just">
              <a:buFont typeface="+mj-lt"/>
              <a:buAutoNum type="arabicPeriod"/>
            </a:pPr>
            <a:r>
              <a:rPr lang="pt-BR" sz="2800" dirty="0"/>
              <a:t>Ter </a:t>
            </a:r>
            <a:r>
              <a:rPr lang="pt-BR" sz="2800" dirty="0" err="1"/>
              <a:t>branches</a:t>
            </a:r>
            <a:r>
              <a:rPr lang="pt-BR" sz="2800" dirty="0"/>
              <a:t> por etapa de desenvolvimento.</a:t>
            </a:r>
          </a:p>
        </p:txBody>
      </p:sp>
    </p:spTree>
    <p:extLst>
      <p:ext uri="{BB962C8B-B14F-4D97-AF65-F5344CB8AC3E}">
        <p14:creationId xmlns:p14="http://schemas.microsoft.com/office/powerpoint/2010/main" val="13956347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57703"/>
            <a:ext cx="8192022" cy="1077218"/>
          </a:xfrm>
          <a:prstGeom prst="rect">
            <a:avLst/>
          </a:prstGeom>
          <a:noFill/>
        </p:spPr>
        <p:txBody>
          <a:bodyPr wrap="square" rtlCol="0">
            <a:spAutoFit/>
          </a:bodyPr>
          <a:lstStyle/>
          <a:p>
            <a:pPr algn="just"/>
            <a:r>
              <a:rPr lang="pt-BR" sz="3200" b="1" dirty="0"/>
              <a:t>UTILIZANDO SÓ A BRANCH MASTER COM UM REPOSITÓRIO CENTRAL</a:t>
            </a:r>
            <a:endParaRPr lang="pt-BR" sz="3200" dirty="0"/>
          </a:p>
        </p:txBody>
      </p:sp>
      <p:pic>
        <p:nvPicPr>
          <p:cNvPr id="2049" name="Picture 1" descr="page144image49765904">
            <a:extLst>
              <a:ext uri="{FF2B5EF4-FFF2-40B4-BE49-F238E27FC236}">
                <a16:creationId xmlns="" xmlns:a16="http://schemas.microsoft.com/office/drawing/2014/main" id="{FF49DB23-6ADF-BC4B-913B-F060AB5C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56" y="2940327"/>
            <a:ext cx="7329488" cy="278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474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Existem vários fluxos de trabalho ao trabalhar com </a:t>
            </a:r>
            <a:r>
              <a:rPr lang="pt-BR" sz="2800" dirty="0" err="1"/>
              <a:t>Git</a:t>
            </a:r>
            <a:r>
              <a:rPr lang="pt-BR" sz="2800" dirty="0"/>
              <a:t>. Um dos mais simples é utilizar apenas um repositório central no GitHub, por exemplo, </a:t>
            </a:r>
            <a:r>
              <a:rPr lang="pt-BR" sz="2800" dirty="0" err="1"/>
              <a:t>commitando</a:t>
            </a:r>
            <a:r>
              <a:rPr lang="pt-BR" sz="2800" dirty="0"/>
              <a:t> tudo diretamente na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Desenvolvedores fazem um </a:t>
            </a:r>
            <a:r>
              <a:rPr lang="pt-BR" sz="2800" i="1" dirty="0" err="1"/>
              <a:t>git</a:t>
            </a:r>
            <a:r>
              <a:rPr lang="pt-BR" sz="2800" i="1" dirty="0"/>
              <a:t> </a:t>
            </a:r>
            <a:r>
              <a:rPr lang="pt-BR" sz="2800" i="1" dirty="0" err="1"/>
              <a:t>push</a:t>
            </a:r>
            <a:r>
              <a:rPr lang="pt-BR" sz="2800" dirty="0"/>
              <a:t> para o repositório central, enviando os </a:t>
            </a:r>
            <a:r>
              <a:rPr lang="pt-BR" sz="2800" dirty="0" err="1"/>
              <a:t>commits</a:t>
            </a:r>
            <a:r>
              <a:rPr lang="pt-BR" sz="2800" dirty="0"/>
              <a:t> locais, sendo necessário permissões de </a:t>
            </a:r>
            <a:r>
              <a:rPr lang="pt-BR" sz="2800" dirty="0" err="1"/>
              <a:t>push</a:t>
            </a:r>
            <a:r>
              <a:rPr lang="pt-BR" sz="2800" dirty="0"/>
              <a:t>.</a:t>
            </a:r>
          </a:p>
        </p:txBody>
      </p:sp>
    </p:spTree>
    <p:extLst>
      <p:ext uri="{BB962C8B-B14F-4D97-AF65-F5344CB8AC3E}">
        <p14:creationId xmlns:p14="http://schemas.microsoft.com/office/powerpoint/2010/main" val="42084617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Com o repositório configurado no GitHub, o primeiro passo é realizar o clone do mesmo. Assim é possível criar novos arquivos e/ou editar arquivos existentes.</a:t>
            </a:r>
          </a:p>
          <a:p>
            <a:pPr marL="457200" indent="-457200" algn="just">
              <a:buFont typeface="Arial" panose="020B0604020202020204" pitchFamily="34" charset="0"/>
              <a:buChar char="•"/>
            </a:pPr>
            <a:r>
              <a:rPr lang="pt-BR" sz="2800" dirty="0"/>
              <a:t>Com alterações concluídas, pode adicioná-las a área de </a:t>
            </a:r>
            <a:r>
              <a:rPr lang="pt-BR" sz="2800" dirty="0" err="1"/>
              <a:t>stage</a:t>
            </a:r>
            <a:r>
              <a:rPr lang="pt-BR" sz="2800" dirty="0"/>
              <a:t> e </a:t>
            </a:r>
            <a:r>
              <a:rPr lang="pt-BR" sz="2800" dirty="0" err="1"/>
              <a:t>commita-las</a:t>
            </a:r>
            <a:r>
              <a:rPr lang="pt-BR" sz="2800" dirty="0"/>
              <a:t> na </a:t>
            </a:r>
            <a:r>
              <a:rPr lang="pt-BR" sz="2800" i="1" dirty="0" err="1"/>
              <a:t>master</a:t>
            </a:r>
            <a:r>
              <a:rPr lang="pt-BR" sz="2800" dirty="0"/>
              <a:t> com os comandos </a:t>
            </a:r>
            <a:r>
              <a:rPr lang="pt-BR" sz="2800" i="1" dirty="0" err="1"/>
              <a:t>git</a:t>
            </a:r>
            <a:r>
              <a:rPr lang="pt-BR" sz="2800" i="1" dirty="0"/>
              <a:t> </a:t>
            </a:r>
            <a:r>
              <a:rPr lang="pt-BR" sz="2800" i="1" dirty="0" err="1"/>
              <a:t>add</a:t>
            </a:r>
            <a:r>
              <a:rPr lang="pt-BR" sz="2800" dirty="0"/>
              <a:t> e </a:t>
            </a:r>
            <a:r>
              <a:rPr lang="pt-BR" sz="2800" i="1" dirty="0" err="1"/>
              <a:t>git</a:t>
            </a:r>
            <a:r>
              <a:rPr lang="pt-BR" sz="2800" i="1" dirty="0"/>
              <a:t> </a:t>
            </a:r>
            <a:r>
              <a:rPr lang="pt-BR" sz="2800" i="1" dirty="0" err="1"/>
              <a:t>commit</a:t>
            </a:r>
            <a:r>
              <a:rPr lang="pt-BR" sz="2800" dirty="0"/>
              <a:t>, para enfim compartilhar o trabalho com a equipe através 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 </a:t>
            </a:r>
          </a:p>
        </p:txBody>
      </p:sp>
    </p:spTree>
    <p:extLst>
      <p:ext uri="{BB962C8B-B14F-4D97-AF65-F5344CB8AC3E}">
        <p14:creationId xmlns:p14="http://schemas.microsoft.com/office/powerpoint/2010/main" val="78163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86F0F91-0F21-6641-977C-6F84CEBC0F82}"/>
              </a:ext>
            </a:extLst>
          </p:cNvPr>
          <p:cNvPicPr>
            <a:picLocks noChangeAspect="1"/>
          </p:cNvPicPr>
          <p:nvPr/>
        </p:nvPicPr>
        <p:blipFill>
          <a:blip r:embed="rId2"/>
          <a:stretch>
            <a:fillRect/>
          </a:stretch>
        </p:blipFill>
        <p:spPr>
          <a:xfrm>
            <a:off x="463550" y="711200"/>
            <a:ext cx="8216900" cy="5435600"/>
          </a:xfrm>
          <a:prstGeom prst="rect">
            <a:avLst/>
          </a:prstGeom>
        </p:spPr>
      </p:pic>
    </p:spTree>
    <p:extLst>
      <p:ext uri="{BB962C8B-B14F-4D97-AF65-F5344CB8AC3E}">
        <p14:creationId xmlns:p14="http://schemas.microsoft.com/office/powerpoint/2010/main" val="33466286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desenvolvedores da equipe podem obter os novos </a:t>
            </a:r>
            <a:r>
              <a:rPr lang="pt-BR" sz="2800" dirty="0" err="1"/>
              <a:t>commits</a:t>
            </a:r>
            <a:r>
              <a:rPr lang="pt-BR" sz="2800" dirty="0"/>
              <a:t>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É encorajado o uso de --</a:t>
            </a:r>
            <a:r>
              <a:rPr lang="pt-BR" sz="2800" dirty="0" err="1"/>
              <a:t>rebase</a:t>
            </a:r>
            <a:r>
              <a:rPr lang="pt-BR" sz="2800" dirty="0"/>
              <a:t> para simplificar o histórico do repositório.</a:t>
            </a:r>
          </a:p>
          <a:p>
            <a:pPr marL="457200" indent="-457200" algn="just">
              <a:buFont typeface="Arial" panose="020B0604020202020204" pitchFamily="34" charset="0"/>
              <a:buChar char="•"/>
            </a:pPr>
            <a:r>
              <a:rPr lang="pt-BR" sz="2800" dirty="0"/>
              <a:t>Caso ocorram conflitos na obtenção dos novos </a:t>
            </a:r>
            <a:r>
              <a:rPr lang="pt-BR" sz="2800" dirty="0" err="1"/>
              <a:t>commits</a:t>
            </a:r>
            <a:r>
              <a:rPr lang="pt-BR" sz="2800" dirty="0"/>
              <a:t>, deve-se resolver os problemas para então executar os comandos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Se o projeto estiver pronto para entrega, basta marcar uma </a:t>
            </a:r>
            <a:r>
              <a:rPr lang="pt-BR" sz="2800" dirty="0" err="1"/>
              <a:t>tag</a:t>
            </a:r>
            <a:r>
              <a:rPr lang="pt-BR" sz="2800" dirty="0"/>
              <a:t> e enviar essa </a:t>
            </a:r>
            <a:r>
              <a:rPr lang="pt-BR" sz="2800" dirty="0" err="1"/>
              <a:t>tag</a:t>
            </a:r>
            <a:r>
              <a:rPr lang="pt-BR" sz="2800" dirty="0"/>
              <a:t> para o repositório central utilizando </a:t>
            </a:r>
            <a:r>
              <a:rPr lang="pt-BR" sz="2800" i="1" dirty="0" err="1"/>
              <a:t>git</a:t>
            </a:r>
            <a:r>
              <a:rPr lang="pt-BR" sz="2800" i="1" dirty="0"/>
              <a:t> </a:t>
            </a:r>
            <a:r>
              <a:rPr lang="pt-BR" sz="2800" i="1" dirty="0" err="1"/>
              <a:t>tag</a:t>
            </a:r>
            <a:r>
              <a:rPr lang="pt-BR" sz="2800" i="1" dirty="0"/>
              <a:t> </a:t>
            </a:r>
            <a:r>
              <a:rPr lang="pt-BR" sz="2800" dirty="0"/>
              <a:t>e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dirty="0"/>
              <a:t>.</a:t>
            </a:r>
          </a:p>
        </p:txBody>
      </p:sp>
    </p:spTree>
    <p:extLst>
      <p:ext uri="{BB962C8B-B14F-4D97-AF65-F5344CB8AC3E}">
        <p14:creationId xmlns:p14="http://schemas.microsoft.com/office/powerpoint/2010/main" val="12646444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endParaRPr lang="pt-BR" sz="3200" dirty="0"/>
          </a:p>
          <a:p>
            <a:pPr algn="just"/>
            <a:endParaRPr lang="pt-BR" sz="2800" b="1" dirty="0"/>
          </a:p>
          <a:p>
            <a:pPr marL="457200" indent="-457200" algn="just">
              <a:buFont typeface="Arial" panose="020B0604020202020204" pitchFamily="34" charset="0"/>
              <a:buChar char="•"/>
            </a:pPr>
            <a:r>
              <a:rPr lang="pt-BR" sz="2800" dirty="0"/>
              <a:t>Em equipes pequenas ou em adoção inicial do </a:t>
            </a:r>
            <a:r>
              <a:rPr lang="pt-BR" sz="2800" dirty="0" err="1"/>
              <a:t>Git</a:t>
            </a:r>
            <a:r>
              <a:rPr lang="pt-BR" sz="2800" dirty="0"/>
              <a:t>. Equipes pequenas é melhor manter simples o fluxo de trabalho. Caso essas equipes estejam iniciando com o </a:t>
            </a:r>
            <a:r>
              <a:rPr lang="pt-BR" sz="2800" dirty="0" err="1"/>
              <a:t>Git</a:t>
            </a:r>
            <a:r>
              <a:rPr lang="pt-BR" sz="2800" dirty="0"/>
              <a:t>, é o fluxo de mais fácil adoção, focando em aprender comandos básicos utilizados para lidar com repositórios locais, para posteriormente enfrentar fluxos mais avançados.</a:t>
            </a:r>
          </a:p>
        </p:txBody>
      </p:sp>
    </p:spTree>
    <p:extLst>
      <p:ext uri="{BB962C8B-B14F-4D97-AF65-F5344CB8AC3E}">
        <p14:creationId xmlns:p14="http://schemas.microsoft.com/office/powerpoint/2010/main" val="9350969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982176"/>
            <a:ext cx="8192022" cy="4893647"/>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Simplicidade permite adoção tranquila para iniciantes, e menor complicação para equipes reduzidas;</a:t>
            </a:r>
          </a:p>
          <a:p>
            <a:pPr marL="457200" indent="-457200" algn="just">
              <a:buFont typeface="Arial" panose="020B0604020202020204" pitchFamily="34" charset="0"/>
              <a:buChar char="•"/>
            </a:pPr>
            <a:r>
              <a:rPr lang="pt-BR" sz="2800" dirty="0"/>
              <a:t>Mais fácil de adotar Integração Contínua, prática comum em projetos que utilizam metodologias ágeis. Em Integração Contínua o código deve ser integrado frequentemente, disparando </a:t>
            </a:r>
            <a:r>
              <a:rPr lang="pt-BR" sz="2800" i="1" dirty="0"/>
              <a:t>builds </a:t>
            </a:r>
            <a:r>
              <a:rPr lang="pt-BR" sz="2800" dirty="0"/>
              <a:t>e testes automatizados, e erros de integração devem ser detectados rapidamente. </a:t>
            </a:r>
          </a:p>
        </p:txBody>
      </p:sp>
    </p:spTree>
    <p:extLst>
      <p:ext uri="{BB962C8B-B14F-4D97-AF65-F5344CB8AC3E}">
        <p14:creationId xmlns:p14="http://schemas.microsoft.com/office/powerpoint/2010/main" val="42149303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Nesse fluxo, como toda alteração é </a:t>
            </a:r>
            <a:r>
              <a:rPr lang="pt-BR" sz="2800" dirty="0" err="1"/>
              <a:t>commitada</a:t>
            </a:r>
            <a:r>
              <a:rPr lang="pt-BR" sz="2800" dirty="0"/>
              <a:t> na </a:t>
            </a:r>
            <a:r>
              <a:rPr lang="pt-BR" sz="2800" dirty="0" err="1"/>
              <a:t>branch</a:t>
            </a:r>
            <a:r>
              <a:rPr lang="pt-BR" sz="2800" dirty="0"/>
              <a:t> </a:t>
            </a:r>
            <a:r>
              <a:rPr lang="pt-BR" sz="2800" i="1" dirty="0" err="1"/>
              <a:t>master</a:t>
            </a:r>
            <a:r>
              <a:rPr lang="pt-BR" sz="2800" dirty="0"/>
              <a:t>, todo código compartilhado depois de um </a:t>
            </a:r>
            <a:r>
              <a:rPr lang="pt-BR" sz="2800" dirty="0" err="1"/>
              <a:t>push</a:t>
            </a:r>
            <a:r>
              <a:rPr lang="pt-BR" sz="2800" dirty="0"/>
              <a:t> será integrado na </a:t>
            </a:r>
            <a:r>
              <a:rPr lang="pt-BR" sz="2800" i="1" dirty="0" err="1"/>
              <a:t>master</a:t>
            </a:r>
            <a:r>
              <a:rPr lang="pt-BR" sz="2800" dirty="0"/>
              <a:t> do repositório central. A cada </a:t>
            </a:r>
            <a:r>
              <a:rPr lang="pt-BR" sz="2800" dirty="0" err="1"/>
              <a:t>push</a:t>
            </a:r>
            <a:r>
              <a:rPr lang="pt-BR" sz="2800" dirty="0"/>
              <a:t>, o build e os testes automatizados podem ser disparados utilizando esse código integrado, e possíveis conflitos são detectados a cada </a:t>
            </a:r>
            <a:r>
              <a:rPr lang="pt-BR" sz="2800" dirty="0" err="1"/>
              <a:t>pull</a:t>
            </a:r>
            <a:r>
              <a:rPr lang="pt-BR" sz="2800" dirty="0"/>
              <a:t>.</a:t>
            </a:r>
          </a:p>
        </p:txBody>
      </p:sp>
    </p:spTree>
    <p:extLst>
      <p:ext uri="{BB962C8B-B14F-4D97-AF65-F5344CB8AC3E}">
        <p14:creationId xmlns:p14="http://schemas.microsoft.com/office/powerpoint/2010/main" val="21500370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Ao corrigir defeitos urgentes, o código de novas funcionalidades em desenvolvimento pode ter sido compartilhado na </a:t>
            </a:r>
            <a:r>
              <a:rPr lang="pt-BR" sz="2800" dirty="0" err="1"/>
              <a:t>branch</a:t>
            </a:r>
            <a:r>
              <a:rPr lang="pt-BR" sz="2800" dirty="0"/>
              <a:t> </a:t>
            </a:r>
            <a:r>
              <a:rPr lang="pt-BR" sz="2800" i="1" dirty="0" err="1"/>
              <a:t>master</a:t>
            </a:r>
            <a:r>
              <a:rPr lang="pt-BR" sz="2800" dirty="0"/>
              <a:t>, ficando difícil parar o código da correção do defeito do código das novas funcionalidades, gerando mais defeitos e insatisfação nos clientes.</a:t>
            </a:r>
          </a:p>
        </p:txBody>
      </p:sp>
    </p:spTree>
    <p:extLst>
      <p:ext uri="{BB962C8B-B14F-4D97-AF65-F5344CB8AC3E}">
        <p14:creationId xmlns:p14="http://schemas.microsoft.com/office/powerpoint/2010/main" val="6639067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Entregas são feitas com todo o código que está no repositório. Tudo é </a:t>
            </a:r>
            <a:r>
              <a:rPr lang="pt-BR" sz="2800" dirty="0" err="1"/>
              <a:t>commitado</a:t>
            </a:r>
            <a:r>
              <a:rPr lang="pt-BR" sz="2800" dirty="0"/>
              <a:t> na </a:t>
            </a:r>
            <a:r>
              <a:rPr lang="pt-BR" sz="2800" dirty="0" err="1"/>
              <a:t>branch</a:t>
            </a:r>
            <a:r>
              <a:rPr lang="pt-BR" sz="2800" dirty="0"/>
              <a:t> </a:t>
            </a:r>
            <a:r>
              <a:rPr lang="pt-BR" sz="2800" i="1" dirty="0" err="1"/>
              <a:t>master</a:t>
            </a:r>
            <a:r>
              <a:rPr lang="pt-BR" sz="2800" dirty="0"/>
              <a:t>, tornando impossível entregar apenas parte das funcionalidades.</a:t>
            </a:r>
          </a:p>
          <a:p>
            <a:pPr marL="457200" indent="-457200" algn="just">
              <a:buFont typeface="Arial" panose="020B0604020202020204" pitchFamily="34" charset="0"/>
              <a:buChar char="•"/>
            </a:pPr>
            <a:r>
              <a:rPr lang="pt-BR" sz="2800" dirty="0"/>
              <a:t>Necessidade de permissão </a:t>
            </a:r>
            <a:r>
              <a:rPr lang="pt-BR" sz="2800" dirty="0" err="1"/>
              <a:t>push</a:t>
            </a:r>
            <a:r>
              <a:rPr lang="pt-BR" sz="2800" dirty="0"/>
              <a:t> para todos os membros da equipe no repositório central.</a:t>
            </a:r>
          </a:p>
        </p:txBody>
      </p:sp>
    </p:spTree>
    <p:extLst>
      <p:ext uri="{BB962C8B-B14F-4D97-AF65-F5344CB8AC3E}">
        <p14:creationId xmlns:p14="http://schemas.microsoft.com/office/powerpoint/2010/main" val="36487493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projetos </a:t>
            </a:r>
            <a:r>
              <a:rPr lang="pt-BR" sz="2800" i="1" dirty="0" err="1"/>
              <a:t>opensource</a:t>
            </a:r>
            <a:r>
              <a:rPr lang="pt-BR" sz="2800" dirty="0"/>
              <a:t> isso se torna inviável. Para projetos e equipes enormes, também se torna um problema.</a:t>
            </a:r>
          </a:p>
        </p:txBody>
      </p:sp>
    </p:spTree>
    <p:extLst>
      <p:ext uri="{BB962C8B-B14F-4D97-AF65-F5344CB8AC3E}">
        <p14:creationId xmlns:p14="http://schemas.microsoft.com/office/powerpoint/2010/main" val="26822788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8" y="1301145"/>
            <a:ext cx="8192022" cy="1569660"/>
          </a:xfrm>
          <a:prstGeom prst="rect">
            <a:avLst/>
          </a:prstGeom>
          <a:noFill/>
        </p:spPr>
        <p:txBody>
          <a:bodyPr wrap="square" rtlCol="0">
            <a:spAutoFit/>
          </a:bodyPr>
          <a:lstStyle/>
          <a:p>
            <a:pPr algn="just"/>
            <a:r>
              <a:rPr lang="pt-BR" sz="3200" b="1" dirty="0"/>
              <a:t>UILIZANDO BRANCHES POR FUNCIONALIDADE COM UM REPOSITÓRIO CENTRAL</a:t>
            </a:r>
            <a:endParaRPr lang="pt-BR" sz="3200" dirty="0"/>
          </a:p>
        </p:txBody>
      </p:sp>
      <p:pic>
        <p:nvPicPr>
          <p:cNvPr id="1025" name="Picture 1" descr="page147image49771520">
            <a:extLst>
              <a:ext uri="{FF2B5EF4-FFF2-40B4-BE49-F238E27FC236}">
                <a16:creationId xmlns="" xmlns:a16="http://schemas.microsoft.com/office/drawing/2014/main" id="{9F11B125-CBA2-2B45-8C73-C568F55A3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3" y="3429000"/>
            <a:ext cx="6386513" cy="27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62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interessante utilizar </a:t>
            </a:r>
            <a:r>
              <a:rPr lang="pt-BR" sz="2800" dirty="0" err="1"/>
              <a:t>branches</a:t>
            </a:r>
            <a:r>
              <a:rPr lang="pt-BR" sz="2800" dirty="0"/>
              <a:t> para isolar o código de novas </a:t>
            </a:r>
            <a:r>
              <a:rPr lang="pt-BR" sz="2800" i="1" dirty="0" err="1"/>
              <a:t>features</a:t>
            </a:r>
            <a:r>
              <a:rPr lang="pt-BR" sz="2800" dirty="0"/>
              <a:t> ou alterações em </a:t>
            </a:r>
            <a:r>
              <a:rPr lang="pt-BR" sz="2800" i="1" dirty="0" err="1"/>
              <a:t>features</a:t>
            </a:r>
            <a:r>
              <a:rPr lang="pt-BR" sz="2800" dirty="0"/>
              <a:t> existentes. A </a:t>
            </a:r>
            <a:r>
              <a:rPr lang="pt-BR" sz="2800" dirty="0" err="1"/>
              <a:t>branch</a:t>
            </a:r>
            <a:r>
              <a:rPr lang="pt-BR" sz="2800" dirty="0"/>
              <a:t> </a:t>
            </a:r>
            <a:r>
              <a:rPr lang="pt-BR" sz="2800" i="1" dirty="0" err="1"/>
              <a:t>master</a:t>
            </a:r>
            <a:r>
              <a:rPr lang="pt-BR" sz="2800" dirty="0"/>
              <a:t> fica estável durante o desenvolvimento do projeto, e quando uma </a:t>
            </a:r>
            <a:r>
              <a:rPr lang="pt-BR" sz="2800" i="1" dirty="0" err="1"/>
              <a:t>features</a:t>
            </a:r>
            <a:r>
              <a:rPr lang="pt-BR" sz="2800" dirty="0"/>
              <a:t> fica pronta, é feito um merge da </a:t>
            </a:r>
            <a:r>
              <a:rPr lang="pt-BR" sz="2800" dirty="0" err="1"/>
              <a:t>branch</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Correções urgentes podem ser realizadas na </a:t>
            </a:r>
            <a:r>
              <a:rPr lang="pt-BR" sz="2800" dirty="0" err="1"/>
              <a:t>branch</a:t>
            </a:r>
            <a:r>
              <a:rPr lang="pt-BR" sz="2800" dirty="0"/>
              <a:t> </a:t>
            </a:r>
            <a:r>
              <a:rPr lang="pt-BR" sz="2800" i="1" dirty="0" err="1"/>
              <a:t>master</a:t>
            </a:r>
            <a:r>
              <a:rPr lang="pt-BR" sz="2800" dirty="0"/>
              <a:t>. Correções/alterações mais demoradas podem ser feitas em </a:t>
            </a:r>
            <a:r>
              <a:rPr lang="pt-BR" sz="2800" dirty="0" err="1"/>
              <a:t>branches</a:t>
            </a:r>
            <a:r>
              <a:rPr lang="pt-BR" sz="2800" dirty="0"/>
              <a:t> separados.</a:t>
            </a:r>
          </a:p>
        </p:txBody>
      </p:sp>
    </p:spTree>
    <p:extLst>
      <p:ext uri="{BB962C8B-B14F-4D97-AF65-F5344CB8AC3E}">
        <p14:creationId xmlns:p14="http://schemas.microsoft.com/office/powerpoint/2010/main" val="37597027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Cria-se a partir da </a:t>
            </a:r>
            <a:r>
              <a:rPr lang="pt-BR" sz="2800" i="1" dirty="0" err="1"/>
              <a:t>master</a:t>
            </a:r>
            <a:r>
              <a:rPr lang="pt-BR" sz="2800" dirty="0"/>
              <a:t> uma </a:t>
            </a:r>
            <a:r>
              <a:rPr lang="pt-BR" sz="2800" dirty="0" err="1"/>
              <a:t>branch</a:t>
            </a:r>
            <a:r>
              <a:rPr lang="pt-BR" sz="2800" dirty="0"/>
              <a:t> nova para o desenvolvimento de uma </a:t>
            </a:r>
            <a:r>
              <a:rPr lang="pt-BR" sz="2800" i="1" dirty="0" err="1"/>
              <a:t>feature</a:t>
            </a:r>
            <a:r>
              <a:rPr lang="pt-BR" sz="2800" dirty="0"/>
              <a:t> através do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Nessa </a:t>
            </a:r>
            <a:r>
              <a:rPr lang="pt-BR" sz="2800" dirty="0" err="1"/>
              <a:t>branch</a:t>
            </a:r>
            <a:r>
              <a:rPr lang="pt-BR" sz="2800" dirty="0"/>
              <a:t>, o trabalho é iniciado, e em seguida pode-se efetuar os </a:t>
            </a:r>
            <a:r>
              <a:rPr lang="pt-BR" sz="2800" dirty="0" err="1"/>
              <a:t>commits</a:t>
            </a:r>
            <a:r>
              <a:rPr lang="pt-BR" sz="2800" dirty="0"/>
              <a:t> através do </a:t>
            </a:r>
            <a:r>
              <a:rPr lang="pt-BR" sz="2800" i="1" dirty="0" err="1"/>
              <a:t>git</a:t>
            </a:r>
            <a:r>
              <a:rPr lang="pt-BR" sz="2800" i="1" dirty="0"/>
              <a:t> </a:t>
            </a:r>
            <a:r>
              <a:rPr lang="pt-BR" sz="2800" i="1" dirty="0" err="1"/>
              <a:t>add</a:t>
            </a:r>
            <a:r>
              <a:rPr lang="pt-BR" sz="2800" i="1" dirty="0"/>
              <a:t>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Mesmo sem terminar a </a:t>
            </a:r>
            <a:r>
              <a:rPr lang="pt-BR" sz="2800" i="1" dirty="0" err="1"/>
              <a:t>feature</a:t>
            </a:r>
            <a:r>
              <a:rPr lang="pt-BR" sz="2800" dirty="0"/>
              <a:t>, é possível compartilhar o código feito enviando para o repositório central utilizando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p:txBody>
      </p:sp>
    </p:spTree>
    <p:extLst>
      <p:ext uri="{BB962C8B-B14F-4D97-AF65-F5344CB8AC3E}">
        <p14:creationId xmlns:p14="http://schemas.microsoft.com/office/powerpoint/2010/main" val="32945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Git</a:t>
            </a:r>
            <a:r>
              <a:rPr lang="pt-BR" sz="2800" dirty="0"/>
              <a:t> guarda informações sobre a </a:t>
            </a:r>
            <a:r>
              <a:rPr lang="pt-BR" sz="2800" dirty="0" err="1"/>
              <a:t>branch</a:t>
            </a:r>
            <a:r>
              <a:rPr lang="pt-BR" sz="2800" dirty="0"/>
              <a:t> atual no HEAD.</a:t>
            </a:r>
          </a:p>
          <a:p>
            <a:pPr marL="457200" indent="-457200" algn="just">
              <a:buFont typeface="Arial" panose="020B0604020202020204" pitchFamily="34" charset="0"/>
              <a:buChar char="•"/>
            </a:pPr>
            <a:r>
              <a:rPr lang="pt-BR" sz="2800" dirty="0"/>
              <a:t>HEAD é um apontador especial que indica a </a:t>
            </a:r>
            <a:r>
              <a:rPr lang="pt-BR" sz="2800" dirty="0" err="1"/>
              <a:t>branch</a:t>
            </a:r>
            <a:r>
              <a:rPr lang="pt-BR" sz="2800" dirty="0"/>
              <a:t> que está sendo trabalhada.</a:t>
            </a:r>
          </a:p>
        </p:txBody>
      </p:sp>
    </p:spTree>
    <p:extLst>
      <p:ext uri="{BB962C8B-B14F-4D97-AF65-F5344CB8AC3E}">
        <p14:creationId xmlns:p14="http://schemas.microsoft.com/office/powerpoint/2010/main" val="32556345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se tem um backup do código e outros membros da equipe podem obtê-lo para colaborar no desenvolvimento da </a:t>
            </a:r>
            <a:r>
              <a:rPr lang="pt-BR" sz="2800" i="1" dirty="0" err="1"/>
              <a:t>feature</a:t>
            </a:r>
            <a:r>
              <a:rPr lang="pt-BR" sz="2800" dirty="0"/>
              <a:t>, sem afetar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O restante da equipe precisa obter as últimas alterações e criar uma cópia local da </a:t>
            </a:r>
            <a:r>
              <a:rPr lang="pt-BR" sz="2800" dirty="0" err="1"/>
              <a:t>branch</a:t>
            </a:r>
            <a:r>
              <a:rPr lang="pt-BR" sz="2800" dirty="0"/>
              <a:t> para poder trabalhar, executando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e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feature</a:t>
            </a:r>
            <a:r>
              <a:rPr lang="pt-BR" sz="2800" dirty="0"/>
              <a:t>.</a:t>
            </a:r>
          </a:p>
        </p:txBody>
      </p:sp>
    </p:spTree>
    <p:extLst>
      <p:ext uri="{BB962C8B-B14F-4D97-AF65-F5344CB8AC3E}">
        <p14:creationId xmlns:p14="http://schemas.microsoft.com/office/powerpoint/2010/main" val="42661152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membros podem </a:t>
            </a:r>
            <a:r>
              <a:rPr lang="pt-BR" sz="2800" dirty="0" err="1"/>
              <a:t>fzer</a:t>
            </a:r>
            <a:r>
              <a:rPr lang="pt-BR" sz="2800" dirty="0"/>
              <a:t> </a:t>
            </a:r>
            <a:r>
              <a:rPr lang="pt-BR" sz="2800" dirty="0" err="1"/>
              <a:t>commits</a:t>
            </a:r>
            <a:r>
              <a:rPr lang="pt-BR" sz="2800" dirty="0"/>
              <a:t> e podem compartilhar o código no momento apropriado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Para obter o código novo, deve-se executar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feature</a:t>
            </a:r>
            <a:r>
              <a:rPr lang="pt-BR" sz="2800" dirty="0"/>
              <a:t> na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Em caso de conflitos, deve-se mesclar os arquivos manualmente e executar </a:t>
            </a:r>
            <a:r>
              <a:rPr lang="pt-BR" sz="2800" i="1" dirty="0" err="1"/>
              <a:t>git</a:t>
            </a:r>
            <a:r>
              <a:rPr lang="pt-BR" sz="2800" i="1" dirty="0"/>
              <a:t> </a:t>
            </a:r>
            <a:r>
              <a:rPr lang="pt-BR" sz="2800" i="1" dirty="0" err="1"/>
              <a:t>add</a:t>
            </a:r>
            <a:r>
              <a:rPr lang="pt-BR" sz="2800" i="1" dirty="0"/>
              <a:t> .</a:t>
            </a:r>
            <a:r>
              <a:rPr lang="pt-BR" sz="2800" dirty="0"/>
              <a:t> e </a:t>
            </a:r>
            <a:r>
              <a:rPr lang="pt-BR" sz="2800" i="1" dirty="0" err="1"/>
              <a:t>git</a:t>
            </a:r>
            <a:r>
              <a:rPr lang="pt-BR" sz="2800" i="1" dirty="0"/>
              <a:t> </a:t>
            </a:r>
            <a:r>
              <a:rPr lang="pt-BR" sz="2800" i="1" dirty="0" err="1"/>
              <a:t>rebase</a:t>
            </a:r>
            <a:r>
              <a:rPr lang="pt-BR" sz="2800" i="1" dirty="0"/>
              <a:t> --continue.</a:t>
            </a:r>
            <a:endParaRPr lang="pt-BR" sz="2800" dirty="0"/>
          </a:p>
        </p:txBody>
      </p:sp>
    </p:spTree>
    <p:extLst>
      <p:ext uri="{BB962C8B-B14F-4D97-AF65-F5344CB8AC3E}">
        <p14:creationId xmlns:p14="http://schemas.microsoft.com/office/powerpoint/2010/main" val="32066908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a:t>
            </a:r>
            <a:r>
              <a:rPr lang="pt-BR" sz="2800" dirty="0" err="1"/>
              <a:t>branch</a:t>
            </a:r>
            <a:r>
              <a:rPr lang="pt-BR" sz="2800" dirty="0"/>
              <a:t> dessa nova </a:t>
            </a:r>
            <a:r>
              <a:rPr lang="pt-BR" sz="2800" i="1" dirty="0" err="1"/>
              <a:t>fetaure</a:t>
            </a:r>
            <a:r>
              <a:rPr lang="pt-BR" sz="2800" i="1" dirty="0"/>
              <a:t> </a:t>
            </a:r>
            <a:r>
              <a:rPr lang="pt-BR" sz="2800" dirty="0"/>
              <a:t>terá o código que integra a mudança de todos os membros da equipe. Testadores e interessados podem utilizar o código da </a:t>
            </a:r>
            <a:r>
              <a:rPr lang="pt-BR" sz="2800" dirty="0" err="1"/>
              <a:t>branch</a:t>
            </a:r>
            <a:r>
              <a:rPr lang="pt-BR" sz="2800" dirty="0"/>
              <a:t> para verificar as atividades e detectar problemas.</a:t>
            </a:r>
          </a:p>
          <a:p>
            <a:pPr marL="457200" indent="-457200" algn="just">
              <a:buFont typeface="Arial" panose="020B0604020202020204" pitchFamily="34" charset="0"/>
              <a:buChar char="•"/>
            </a:pPr>
            <a:r>
              <a:rPr lang="pt-BR" sz="2800" dirty="0"/>
              <a:t>Revisar o código se torna uma tarefa fácil pois mudanças relacionadas estão isoladas.</a:t>
            </a:r>
          </a:p>
        </p:txBody>
      </p:sp>
    </p:spTree>
    <p:extLst>
      <p:ext uri="{BB962C8B-B14F-4D97-AF65-F5344CB8AC3E}">
        <p14:creationId xmlns:p14="http://schemas.microsoft.com/office/powerpoint/2010/main" val="5220380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ocorra uma alteração diretamente na </a:t>
            </a:r>
            <a:r>
              <a:rPr lang="pt-BR" sz="2800" i="1" dirty="0" err="1"/>
              <a:t>master</a:t>
            </a:r>
            <a:r>
              <a:rPr lang="pt-BR" sz="2800" dirty="0"/>
              <a:t>, é importante obtê-la no repositório local,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na </a:t>
            </a:r>
            <a:r>
              <a:rPr lang="pt-BR" sz="2800" dirty="0" err="1"/>
              <a:t>branch</a:t>
            </a:r>
            <a:r>
              <a:rPr lang="pt-BR" sz="2800" dirty="0"/>
              <a:t> da </a:t>
            </a:r>
            <a:r>
              <a:rPr lang="pt-BR" sz="2800" i="1" dirty="0" err="1"/>
              <a:t>feature</a:t>
            </a:r>
            <a:r>
              <a:rPr lang="pt-BR" sz="2800" dirty="0"/>
              <a:t>.</a:t>
            </a:r>
          </a:p>
          <a:p>
            <a:pPr marL="457200" indent="-457200" algn="just">
              <a:buFont typeface="Arial" panose="020B0604020202020204" pitchFamily="34" charset="0"/>
              <a:buChar char="•"/>
            </a:pPr>
            <a:r>
              <a:rPr lang="pt-BR" sz="2800" dirty="0"/>
              <a:t>O comando obtém as mudanças da </a:t>
            </a:r>
            <a:r>
              <a:rPr lang="pt-BR" sz="2800" dirty="0" err="1"/>
              <a:t>branch</a:t>
            </a:r>
            <a:r>
              <a:rPr lang="pt-BR" sz="2800" dirty="0"/>
              <a:t> remota </a:t>
            </a:r>
            <a:r>
              <a:rPr lang="pt-BR" sz="2800" i="1" dirty="0" err="1"/>
              <a:t>origin</a:t>
            </a:r>
            <a:r>
              <a:rPr lang="pt-BR" sz="2800" i="1" dirty="0"/>
              <a:t>/</a:t>
            </a:r>
            <a:r>
              <a:rPr lang="pt-BR" sz="2800" i="1" dirty="0" err="1"/>
              <a:t>master</a:t>
            </a:r>
            <a:r>
              <a:rPr lang="pt-BR" sz="2800" dirty="0"/>
              <a:t> e faz o </a:t>
            </a:r>
            <a:r>
              <a:rPr lang="pt-BR" sz="2800" dirty="0" err="1"/>
              <a:t>rebase</a:t>
            </a:r>
            <a:r>
              <a:rPr lang="pt-BR" sz="2800" dirty="0"/>
              <a:t> na </a:t>
            </a:r>
            <a:r>
              <a:rPr lang="pt-BR" sz="2800" dirty="0" err="1"/>
              <a:t>branch</a:t>
            </a:r>
            <a:r>
              <a:rPr lang="pt-BR" sz="2800" dirty="0"/>
              <a:t> atual da </a:t>
            </a:r>
            <a:r>
              <a:rPr lang="pt-BR" sz="2800" i="1" dirty="0" err="1"/>
              <a:t>feature</a:t>
            </a:r>
            <a:r>
              <a:rPr lang="pt-BR" sz="2800" dirty="0"/>
              <a:t>. </a:t>
            </a:r>
          </a:p>
        </p:txBody>
      </p:sp>
    </p:spTree>
    <p:extLst>
      <p:ext uri="{BB962C8B-B14F-4D97-AF65-F5344CB8AC3E}">
        <p14:creationId xmlns:p14="http://schemas.microsoft.com/office/powerpoint/2010/main" val="275962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Se o código estiver ok, um dos membros da equipe pode realizar o merge na </a:t>
            </a:r>
            <a:r>
              <a:rPr lang="pt-BR" sz="2800" dirty="0" err="1"/>
              <a:t>branch</a:t>
            </a:r>
            <a:r>
              <a:rPr lang="pt-BR" sz="2800" dirty="0"/>
              <a:t> </a:t>
            </a:r>
            <a:r>
              <a:rPr lang="pt-BR" sz="2800" i="1" dirty="0" err="1"/>
              <a:t>master</a:t>
            </a:r>
            <a:r>
              <a:rPr lang="pt-BR" sz="2800" dirty="0"/>
              <a:t>. É importante certificar previamente de que a </a:t>
            </a:r>
            <a:r>
              <a:rPr lang="pt-BR" sz="2800" dirty="0" err="1"/>
              <a:t>branch</a:t>
            </a:r>
            <a:r>
              <a:rPr lang="pt-BR" sz="2800" dirty="0"/>
              <a:t> </a:t>
            </a:r>
            <a:r>
              <a:rPr lang="pt-BR" sz="2800" i="1" dirty="0" err="1"/>
              <a:t>master</a:t>
            </a:r>
            <a:r>
              <a:rPr lang="pt-BR" sz="2800" i="1" dirty="0"/>
              <a:t> </a:t>
            </a:r>
            <a:r>
              <a:rPr lang="pt-BR" sz="2800" dirty="0"/>
              <a:t>possui as últimas modificações do repositório central. </a:t>
            </a:r>
          </a:p>
          <a:p>
            <a:pPr marL="457200" indent="-457200" algn="just">
              <a:buFont typeface="Arial" panose="020B0604020202020204" pitchFamily="34" charset="0"/>
              <a:buChar char="•"/>
            </a:pPr>
            <a:r>
              <a:rPr lang="pt-BR" sz="2800" dirty="0"/>
              <a:t>É possível utilizar um </a:t>
            </a:r>
            <a:r>
              <a:rPr lang="pt-BR" sz="2800" dirty="0" err="1"/>
              <a:t>pull</a:t>
            </a:r>
            <a:r>
              <a:rPr lang="pt-BR" sz="2800" dirty="0"/>
              <a:t> sem </a:t>
            </a:r>
            <a:r>
              <a:rPr lang="pt-BR" sz="2800" dirty="0" err="1"/>
              <a:t>rebase</a:t>
            </a:r>
            <a:r>
              <a:rPr lang="pt-BR" sz="2800" dirty="0"/>
              <a:t>, deixando a </a:t>
            </a:r>
            <a:r>
              <a:rPr lang="pt-BR" sz="2800" i="1" dirty="0" err="1"/>
              <a:t>master</a:t>
            </a:r>
            <a:r>
              <a:rPr lang="pt-BR" sz="2800" dirty="0"/>
              <a:t> intacta, sendo tranquilo utilizar o comando nesse caso pois provavelmente será feito um merge </a:t>
            </a:r>
            <a:r>
              <a:rPr lang="pt-BR" sz="2800" i="1" dirty="0" err="1"/>
              <a:t>fastforward</a:t>
            </a:r>
            <a:r>
              <a:rPr lang="pt-BR" sz="2800" dirty="0"/>
              <a:t>. Na </a:t>
            </a:r>
            <a:r>
              <a:rPr lang="pt-BR" sz="2800" dirty="0" err="1"/>
              <a:t>branch</a:t>
            </a:r>
            <a:r>
              <a:rPr lang="pt-BR" sz="2800" dirty="0"/>
              <a:t> da </a:t>
            </a:r>
            <a:r>
              <a:rPr lang="pt-BR" sz="2800" i="1" dirty="0" err="1"/>
              <a:t>feature</a:t>
            </a:r>
            <a:r>
              <a:rPr lang="pt-BR" sz="2800" dirty="0"/>
              <a:t>, deve-se executar </a:t>
            </a:r>
            <a:r>
              <a:rPr lang="pt-BR" sz="2800" i="1" dirty="0" err="1"/>
              <a:t>git</a:t>
            </a:r>
            <a:r>
              <a:rPr lang="pt-BR" sz="2800" i="1" dirty="0"/>
              <a:t> </a:t>
            </a:r>
            <a:r>
              <a:rPr lang="pt-BR" sz="2800" i="1" dirty="0" err="1"/>
              <a:t>checkout</a:t>
            </a:r>
            <a:r>
              <a:rPr lang="pt-BR" sz="2800" i="1" dirty="0"/>
              <a:t> </a:t>
            </a:r>
            <a:r>
              <a:rPr lang="pt-BR" sz="2800" i="1" dirty="0" err="1"/>
              <a:t>master</a:t>
            </a:r>
            <a:r>
              <a:rPr lang="pt-BR" sz="2800" i="1" dirty="0"/>
              <a:t>, </a:t>
            </a:r>
            <a:r>
              <a:rPr lang="pt-BR" sz="2800" i="1" dirty="0" err="1"/>
              <a:t>git</a:t>
            </a:r>
            <a:r>
              <a:rPr lang="pt-BR" sz="2800" i="1" dirty="0"/>
              <a:t> </a:t>
            </a:r>
            <a:r>
              <a:rPr lang="pt-BR" sz="2800" i="1" dirty="0" err="1"/>
              <a:t>pull</a:t>
            </a:r>
            <a:r>
              <a:rPr lang="pt-BR" sz="2800" i="1" dirty="0"/>
              <a:t> </a:t>
            </a:r>
            <a:r>
              <a:rPr lang="pt-BR" sz="2800" i="1" dirty="0" err="1"/>
              <a:t>origin</a:t>
            </a:r>
            <a:r>
              <a:rPr lang="pt-BR" sz="2800" i="1" dirty="0"/>
              <a:t> </a:t>
            </a:r>
            <a:r>
              <a:rPr lang="pt-BR" sz="2800" i="1" dirty="0" err="1"/>
              <a:t>master</a:t>
            </a:r>
            <a:r>
              <a:rPr lang="pt-BR" sz="2800" i="1" dirty="0"/>
              <a:t> </a:t>
            </a:r>
            <a:r>
              <a:rPr lang="pt-BR" sz="2800" dirty="0"/>
              <a:t>e </a:t>
            </a:r>
            <a:r>
              <a:rPr lang="pt-BR" sz="2800" i="1" dirty="0" err="1"/>
              <a:t>git</a:t>
            </a:r>
            <a:r>
              <a:rPr lang="pt-BR" sz="2800" i="1" dirty="0"/>
              <a:t> merge </a:t>
            </a:r>
            <a:r>
              <a:rPr lang="pt-BR" sz="2800" i="1" dirty="0" err="1"/>
              <a:t>feature</a:t>
            </a:r>
            <a:r>
              <a:rPr lang="pt-BR" sz="2800" dirty="0"/>
              <a:t>.</a:t>
            </a:r>
          </a:p>
        </p:txBody>
      </p:sp>
    </p:spTree>
    <p:extLst>
      <p:ext uri="{BB962C8B-B14F-4D97-AF65-F5344CB8AC3E}">
        <p14:creationId xmlns:p14="http://schemas.microsoft.com/office/powerpoint/2010/main" val="41913615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Em caso de conflitos no merge da </a:t>
            </a:r>
            <a:r>
              <a:rPr lang="pt-BR" sz="2800" dirty="0" err="1"/>
              <a:t>branch</a:t>
            </a:r>
            <a:r>
              <a:rPr lang="pt-BR" sz="2800" dirty="0"/>
              <a:t> da </a:t>
            </a:r>
            <a:r>
              <a:rPr lang="pt-BR" sz="2800" dirty="0" err="1"/>
              <a:t>feature</a:t>
            </a:r>
            <a:r>
              <a:rPr lang="pt-BR" sz="2800" dirty="0"/>
              <a:t>, os conflitos devem ser resolvidos manualmente para então executar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Realizado o merge da </a:t>
            </a:r>
            <a:r>
              <a:rPr lang="pt-BR" sz="2800" dirty="0" err="1"/>
              <a:t>branch</a:t>
            </a:r>
            <a:r>
              <a:rPr lang="pt-BR" sz="2800" dirty="0"/>
              <a:t> da </a:t>
            </a:r>
            <a:r>
              <a:rPr lang="pt-BR" sz="2800" i="1" dirty="0" err="1"/>
              <a:t>feature</a:t>
            </a:r>
            <a:r>
              <a:rPr lang="pt-BR" sz="2800" dirty="0"/>
              <a:t> com a </a:t>
            </a:r>
            <a:r>
              <a:rPr lang="pt-BR" sz="2800" dirty="0" err="1"/>
              <a:t>branch</a:t>
            </a:r>
            <a:r>
              <a:rPr lang="pt-BR" sz="2800" dirty="0"/>
              <a:t> local </a:t>
            </a:r>
            <a:r>
              <a:rPr lang="pt-BR" sz="2800" i="1" dirty="0" err="1"/>
              <a:t>master</a:t>
            </a:r>
            <a:r>
              <a:rPr lang="pt-BR" sz="2800" dirty="0"/>
              <a:t>, já se pode compartilhar o código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a:p>
            <a:pPr marL="457200" indent="-457200" algn="just">
              <a:buFont typeface="Arial" panose="020B0604020202020204" pitchFamily="34" charset="0"/>
              <a:buChar char="•"/>
            </a:pPr>
            <a:r>
              <a:rPr lang="pt-BR" sz="2800" dirty="0"/>
              <a:t>Em um momento adequado, uma nova versão do sistema, marcando a entrega com uma </a:t>
            </a:r>
            <a:r>
              <a:rPr lang="pt-BR" sz="2800" dirty="0" err="1"/>
              <a:t>tag</a:t>
            </a:r>
            <a:r>
              <a:rPr lang="pt-BR" sz="2800" dirty="0"/>
              <a:t>, pode ser liberada.</a:t>
            </a:r>
          </a:p>
        </p:txBody>
      </p:sp>
    </p:spTree>
    <p:extLst>
      <p:ext uri="{BB962C8B-B14F-4D97-AF65-F5344CB8AC3E}">
        <p14:creationId xmlns:p14="http://schemas.microsoft.com/office/powerpoint/2010/main" val="21653547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520511"/>
            <a:ext cx="8192022" cy="5816977"/>
          </a:xfrm>
          <a:prstGeom prst="rect">
            <a:avLst/>
          </a:prstGeom>
          <a:noFill/>
        </p:spPr>
        <p:txBody>
          <a:bodyPr wrap="square" rtlCol="0">
            <a:spAutoFit/>
          </a:bodyPr>
          <a:lstStyle/>
          <a:p>
            <a:pPr algn="just"/>
            <a:r>
              <a:rPr lang="pt-BR" sz="3200" b="1" dirty="0"/>
              <a:t>Quando utilizar?</a:t>
            </a:r>
          </a:p>
          <a:p>
            <a:pPr algn="just"/>
            <a:endParaRPr lang="pt-BR" sz="3200" dirty="0"/>
          </a:p>
          <a:p>
            <a:pPr marL="457200" indent="-457200" algn="just">
              <a:buFont typeface="Arial" panose="020B0604020202020204" pitchFamily="34" charset="0"/>
              <a:buChar char="•"/>
            </a:pPr>
            <a:r>
              <a:rPr lang="pt-BR" sz="2800" dirty="0"/>
              <a:t>Em projetos maiores, principalmente se tiver entregas feitas. Importante a equipe ter familiaridade com </a:t>
            </a:r>
            <a:r>
              <a:rPr lang="pt-BR" sz="2800" dirty="0" err="1"/>
              <a:t>Git</a:t>
            </a:r>
            <a:r>
              <a:rPr lang="pt-BR" sz="2800" dirty="0"/>
              <a:t>.</a:t>
            </a:r>
          </a:p>
          <a:p>
            <a:pPr marL="457200" indent="-457200" algn="just">
              <a:buFont typeface="Arial" panose="020B0604020202020204" pitchFamily="34" charset="0"/>
              <a:buChar char="•"/>
            </a:pPr>
            <a:r>
              <a:rPr lang="pt-BR" sz="2800" dirty="0"/>
              <a:t>Em projetos a todo vapor, com melhorias e correções necessitando serem feitas imediatamente, isolar o código em desenvolvimento é importante. A utilização de </a:t>
            </a:r>
            <a:r>
              <a:rPr lang="pt-BR" sz="2800" dirty="0" err="1"/>
              <a:t>branch</a:t>
            </a:r>
            <a:r>
              <a:rPr lang="pt-BR" sz="2800" dirty="0"/>
              <a:t> para cada </a:t>
            </a:r>
            <a:r>
              <a:rPr lang="pt-BR" sz="2800" i="1" dirty="0" err="1"/>
              <a:t>feature</a:t>
            </a:r>
            <a:r>
              <a:rPr lang="pt-BR" sz="2800" dirty="0"/>
              <a:t> pode organizar o desenvolvimento dessas novas funcionalidades de maneira a não afetar demandas urgentes. Esse fluxo requer a familiarização do uso básico do </a:t>
            </a:r>
            <a:r>
              <a:rPr lang="pt-BR" sz="2800" dirty="0" err="1"/>
              <a:t>Git</a:t>
            </a:r>
            <a:r>
              <a:rPr lang="pt-BR" sz="2800" dirty="0"/>
              <a:t>.</a:t>
            </a:r>
          </a:p>
        </p:txBody>
      </p:sp>
    </p:spTree>
    <p:extLst>
      <p:ext uri="{BB962C8B-B14F-4D97-AF65-F5344CB8AC3E}">
        <p14:creationId xmlns:p14="http://schemas.microsoft.com/office/powerpoint/2010/main" val="6205529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p>
          <a:p>
            <a:pPr algn="just"/>
            <a:endParaRPr lang="pt-BR" sz="3200" dirty="0"/>
          </a:p>
          <a:p>
            <a:pPr marL="457200" indent="-457200" algn="just">
              <a:buFont typeface="Arial" panose="020B0604020202020204" pitchFamily="34" charset="0"/>
              <a:buChar char="•"/>
            </a:pPr>
            <a:r>
              <a:rPr lang="pt-BR" sz="2800" dirty="0"/>
              <a:t>Isolar código estável na </a:t>
            </a:r>
            <a:r>
              <a:rPr lang="pt-BR" sz="2800" dirty="0" err="1"/>
              <a:t>branch</a:t>
            </a:r>
            <a:r>
              <a:rPr lang="pt-BR" sz="2800" dirty="0"/>
              <a:t> </a:t>
            </a:r>
            <a:r>
              <a:rPr lang="pt-BR" sz="2800" i="1" dirty="0" err="1"/>
              <a:t>master</a:t>
            </a:r>
            <a:r>
              <a:rPr lang="pt-BR" sz="2800" dirty="0"/>
              <a:t>, facilitando melhorias e correções imediatas;</a:t>
            </a:r>
          </a:p>
          <a:p>
            <a:pPr marL="457200" indent="-457200" algn="just">
              <a:buFont typeface="Arial" panose="020B0604020202020204" pitchFamily="34" charset="0"/>
              <a:buChar char="•"/>
            </a:pPr>
            <a:r>
              <a:rPr lang="pt-BR" sz="2800" dirty="0"/>
              <a:t>Revisões da qualidade do novo código que implementa uma </a:t>
            </a:r>
            <a:r>
              <a:rPr lang="pt-BR" sz="2800" i="1" dirty="0" err="1"/>
              <a:t>feature</a:t>
            </a:r>
            <a:r>
              <a:rPr lang="pt-BR" sz="2800" i="1" dirty="0"/>
              <a:t> </a:t>
            </a:r>
            <a:r>
              <a:rPr lang="pt-BR" sz="2800" dirty="0"/>
              <a:t>podem ser feitas analisando os </a:t>
            </a:r>
            <a:r>
              <a:rPr lang="pt-BR" sz="2800" dirty="0" err="1"/>
              <a:t>commits</a:t>
            </a:r>
            <a:r>
              <a:rPr lang="pt-BR" sz="2800" dirty="0"/>
              <a:t> da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Parte das funcionalidades em desenvolvimento podem ser entregues, possibilitando mudanças tranquilas na estratégia de negócio do cliente.</a:t>
            </a:r>
          </a:p>
        </p:txBody>
      </p:sp>
    </p:spTree>
    <p:extLst>
      <p:ext uri="{BB962C8B-B14F-4D97-AF65-F5344CB8AC3E}">
        <p14:creationId xmlns:p14="http://schemas.microsoft.com/office/powerpoint/2010/main" val="33142485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Equipe precisa dominar o </a:t>
            </a:r>
            <a:r>
              <a:rPr lang="pt-BR" sz="2800" dirty="0" err="1"/>
              <a:t>Git</a:t>
            </a:r>
            <a:r>
              <a:rPr lang="pt-BR" sz="2800" dirty="0"/>
              <a:t> razoavelmente. O uso desse fluxo na adoção do </a:t>
            </a:r>
            <a:r>
              <a:rPr lang="pt-BR" sz="2800" dirty="0" err="1"/>
              <a:t>Git</a:t>
            </a:r>
            <a:r>
              <a:rPr lang="pt-BR" sz="2800" dirty="0"/>
              <a:t> é difícil;</a:t>
            </a:r>
          </a:p>
          <a:p>
            <a:pPr marL="457200" indent="-457200" algn="just">
              <a:buFont typeface="Arial" panose="020B0604020202020204" pitchFamily="34" charset="0"/>
              <a:buChar char="•"/>
            </a:pPr>
            <a:r>
              <a:rPr lang="pt-BR" sz="2800" dirty="0"/>
              <a:t>Necessidade de permissão de </a:t>
            </a:r>
            <a:r>
              <a:rPr lang="pt-BR" sz="2800" dirty="0" err="1"/>
              <a:t>push</a:t>
            </a:r>
            <a:r>
              <a:rPr lang="pt-BR" sz="2800" dirty="0"/>
              <a:t> para todos os membros da equipe, pois existe um repositório central. Fluxo pode ser problemático para equipes grandes e é inviável para projetos </a:t>
            </a:r>
            <a:r>
              <a:rPr lang="pt-BR" sz="2800" i="1" dirty="0"/>
              <a:t>open </a:t>
            </a:r>
            <a:r>
              <a:rPr lang="pt-BR" sz="2800" i="1" dirty="0" err="1"/>
              <a:t>source</a:t>
            </a:r>
            <a:r>
              <a:rPr lang="pt-BR" sz="2800" dirty="0"/>
              <a:t>.</a:t>
            </a:r>
          </a:p>
        </p:txBody>
      </p:sp>
    </p:spTree>
    <p:extLst>
      <p:ext uri="{BB962C8B-B14F-4D97-AF65-F5344CB8AC3E}">
        <p14:creationId xmlns:p14="http://schemas.microsoft.com/office/powerpoint/2010/main" val="236640456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Código de uma </a:t>
            </a:r>
            <a:r>
              <a:rPr lang="pt-BR" sz="2800" i="1" dirty="0" err="1"/>
              <a:t>feature</a:t>
            </a:r>
            <a:r>
              <a:rPr lang="pt-BR" sz="2800" dirty="0"/>
              <a:t> só é integrado com outras mudanças no momento do merge final com a </a:t>
            </a:r>
            <a:r>
              <a:rPr lang="pt-BR" sz="2800" dirty="0" err="1"/>
              <a:t>branch</a:t>
            </a:r>
            <a:r>
              <a:rPr lang="pt-BR" sz="2800" dirty="0"/>
              <a:t> </a:t>
            </a:r>
            <a:r>
              <a:rPr lang="pt-BR" sz="2800" i="1" dirty="0" err="1"/>
              <a:t>master</a:t>
            </a:r>
            <a:r>
              <a:rPr lang="pt-BR" sz="2800" dirty="0"/>
              <a:t>. Caso existam outras </a:t>
            </a:r>
            <a:r>
              <a:rPr lang="pt-BR" sz="2800" i="1" dirty="0" err="1"/>
              <a:t>features</a:t>
            </a:r>
            <a:r>
              <a:rPr lang="pt-BR" sz="2800" i="1" dirty="0"/>
              <a:t> </a:t>
            </a:r>
            <a:r>
              <a:rPr lang="pt-BR" sz="2800" dirty="0"/>
              <a:t>em andamento, possíveis conflitos entre o código das </a:t>
            </a:r>
            <a:r>
              <a:rPr lang="pt-BR" sz="2800" i="1" dirty="0" err="1"/>
              <a:t>features</a:t>
            </a:r>
            <a:r>
              <a:rPr lang="pt-BR" sz="2800" dirty="0"/>
              <a:t> só serão descobertos posteriormente, ao mesclar todas as </a:t>
            </a:r>
            <a:r>
              <a:rPr lang="pt-BR" sz="2800" dirty="0" err="1"/>
              <a:t>branches</a:t>
            </a:r>
            <a:r>
              <a:rPr lang="pt-BR" sz="2800" dirty="0"/>
              <a:t>.</a:t>
            </a:r>
          </a:p>
        </p:txBody>
      </p:sp>
    </p:spTree>
    <p:extLst>
      <p:ext uri="{BB962C8B-B14F-4D97-AF65-F5344CB8AC3E}">
        <p14:creationId xmlns:p14="http://schemas.microsoft.com/office/powerpoint/2010/main" val="428729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 - Branches in a Nutshell">
            <a:extLst>
              <a:ext uri="{FF2B5EF4-FFF2-40B4-BE49-F238E27FC236}">
                <a16:creationId xmlns="" xmlns:a16="http://schemas.microsoft.com/office/drawing/2014/main" id="{1C427DD8-DC71-1148-A0AB-750C96A5F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91" y="777762"/>
            <a:ext cx="8286018" cy="530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358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305068"/>
            <a:ext cx="8192022" cy="6247864"/>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Realizar Integração Contínua e descobrir problemas nos códigos e nas funcionalidades rapidamente se torna mais difícil. </a:t>
            </a:r>
          </a:p>
          <a:p>
            <a:pPr marL="457200" indent="-457200" algn="just">
              <a:buFont typeface="Arial" panose="020B0604020202020204" pitchFamily="34" charset="0"/>
              <a:buChar char="•"/>
            </a:pPr>
            <a:r>
              <a:rPr lang="pt-BR" sz="2800" dirty="0"/>
              <a:t>A vantagem de isolar código das </a:t>
            </a:r>
            <a:r>
              <a:rPr lang="pt-BR" sz="2800" i="1" dirty="0" err="1"/>
              <a:t>features</a:t>
            </a:r>
            <a:r>
              <a:rPr lang="pt-BR" sz="2800" dirty="0"/>
              <a:t> se torna a maior desvantagem sob a ótica de integração contínua, e especialistas em integração contínua não recomendam o uso de </a:t>
            </a:r>
            <a:r>
              <a:rPr lang="pt-BR" sz="2800" dirty="0" err="1"/>
              <a:t>branches</a:t>
            </a:r>
            <a:r>
              <a:rPr lang="pt-BR" sz="2800" dirty="0"/>
              <a:t> por </a:t>
            </a:r>
            <a:r>
              <a:rPr lang="pt-BR" sz="2800" i="1" dirty="0" err="1"/>
              <a:t>feature</a:t>
            </a:r>
            <a:r>
              <a:rPr lang="pt-BR" sz="2800" dirty="0"/>
              <a:t>, favorecendo o isolamento das funcionalidades com uma arquitetura mais modular, utilizando abstrações para grandes alterações no código </a:t>
            </a:r>
            <a:r>
              <a:rPr lang="pt-BR" sz="2800" i="1" dirty="0"/>
              <a:t>(</a:t>
            </a:r>
            <a:r>
              <a:rPr lang="pt-BR" sz="2800" i="1" dirty="0" err="1"/>
              <a:t>branch</a:t>
            </a:r>
            <a:r>
              <a:rPr lang="pt-BR" sz="2800" i="1" dirty="0"/>
              <a:t> </a:t>
            </a:r>
            <a:r>
              <a:rPr lang="pt-BR" sz="2800" i="1" dirty="0" err="1"/>
              <a:t>by</a:t>
            </a:r>
            <a:r>
              <a:rPr lang="pt-BR" sz="2800" i="1" dirty="0"/>
              <a:t> </a:t>
            </a:r>
            <a:r>
              <a:rPr lang="pt-BR" sz="2800" i="1" dirty="0" err="1"/>
              <a:t>abstraction</a:t>
            </a:r>
            <a:r>
              <a:rPr lang="pt-BR" sz="2800" i="1" dirty="0"/>
              <a:t>)</a:t>
            </a:r>
            <a:r>
              <a:rPr lang="pt-BR" sz="2800" dirty="0"/>
              <a:t> e configurações para desabilitar funcionalidades novas </a:t>
            </a:r>
            <a:r>
              <a:rPr lang="pt-BR" sz="2800" i="1" dirty="0"/>
              <a:t>(</a:t>
            </a:r>
            <a:r>
              <a:rPr lang="pt-BR" sz="2800" i="1" dirty="0" err="1"/>
              <a:t>features</a:t>
            </a:r>
            <a:r>
              <a:rPr lang="pt-BR" sz="2800" i="1" dirty="0"/>
              <a:t> </a:t>
            </a:r>
            <a:r>
              <a:rPr lang="pt-BR" sz="2800" i="1" dirty="0" err="1"/>
              <a:t>toggles</a:t>
            </a:r>
            <a:r>
              <a:rPr lang="pt-BR" sz="2800" i="1" dirty="0"/>
              <a:t>).</a:t>
            </a:r>
            <a:endParaRPr lang="pt-BR" sz="2800" dirty="0"/>
          </a:p>
        </p:txBody>
      </p:sp>
    </p:spTree>
    <p:extLst>
      <p:ext uri="{BB962C8B-B14F-4D97-AF65-F5344CB8AC3E}">
        <p14:creationId xmlns:p14="http://schemas.microsoft.com/office/powerpoint/2010/main" val="9192609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03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separadas para </a:t>
            </a:r>
            <a:r>
              <a:rPr lang="pt-BR" sz="2800" i="1" dirty="0" err="1"/>
              <a:t>features</a:t>
            </a:r>
            <a:r>
              <a:rPr lang="pt-BR" sz="2800" dirty="0"/>
              <a:t> específicas mantém a </a:t>
            </a:r>
            <a:r>
              <a:rPr lang="pt-BR" sz="2800" dirty="0" err="1"/>
              <a:t>branch</a:t>
            </a:r>
            <a:r>
              <a:rPr lang="pt-BR" sz="2800" dirty="0"/>
              <a:t> local </a:t>
            </a:r>
            <a:r>
              <a:rPr lang="pt-BR" sz="2800" i="1" dirty="0" err="1"/>
              <a:t>master</a:t>
            </a:r>
            <a:r>
              <a:rPr lang="pt-BR" sz="2800" dirty="0"/>
              <a:t> estável, porém existe o risco de adiar demais a integração entre os códigos das novas </a:t>
            </a:r>
            <a:r>
              <a:rPr lang="pt-BR" sz="2800" i="1" dirty="0" err="1"/>
              <a:t>features</a:t>
            </a:r>
            <a:r>
              <a:rPr lang="pt-BR" sz="2800" dirty="0"/>
              <a:t>, levando a defeitos que deixam clientes insatisfeitos.</a:t>
            </a:r>
          </a:p>
        </p:txBody>
      </p:sp>
    </p:spTree>
    <p:extLst>
      <p:ext uri="{BB962C8B-B14F-4D97-AF65-F5344CB8AC3E}">
        <p14:creationId xmlns:p14="http://schemas.microsoft.com/office/powerpoint/2010/main" val="32824180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uma </a:t>
            </a:r>
            <a:r>
              <a:rPr lang="pt-BR" sz="2800" i="1" dirty="0" err="1"/>
              <a:t>branch</a:t>
            </a:r>
            <a:r>
              <a:rPr lang="pt-BR" sz="2800" i="1" dirty="0"/>
              <a:t> </a:t>
            </a:r>
            <a:r>
              <a:rPr lang="pt-BR" sz="2800" i="1" dirty="0" err="1"/>
              <a:t>inprogress</a:t>
            </a:r>
            <a:r>
              <a:rPr lang="pt-BR" sz="2800" i="1" dirty="0"/>
              <a:t> para código em desenvolvimento</a:t>
            </a:r>
            <a:r>
              <a:rPr lang="pt-BR" sz="2800" dirty="0"/>
              <a:t> evita integração tardia. É uma </a:t>
            </a:r>
            <a:r>
              <a:rPr lang="pt-BR" sz="2800" dirty="0" err="1"/>
              <a:t>branch</a:t>
            </a:r>
            <a:r>
              <a:rPr lang="pt-BR" sz="2800" dirty="0"/>
              <a:t> de longo prazo, existente enquanto o projeto estiver sendo desenvolvido. A </a:t>
            </a:r>
            <a:r>
              <a:rPr lang="pt-BR" sz="2800" dirty="0" err="1"/>
              <a:t>branch</a:t>
            </a:r>
            <a:r>
              <a:rPr lang="pt-BR" sz="2800" dirty="0"/>
              <a:t> </a:t>
            </a:r>
            <a:r>
              <a:rPr lang="pt-BR" sz="2800" i="1" dirty="0" err="1"/>
              <a:t>master</a:t>
            </a:r>
            <a:r>
              <a:rPr lang="pt-BR" sz="2800" dirty="0"/>
              <a:t> teria código pronto para entrega, e </a:t>
            </a:r>
            <a:r>
              <a:rPr lang="pt-BR" sz="2800" dirty="0" err="1"/>
              <a:t>branch</a:t>
            </a:r>
            <a:r>
              <a:rPr lang="pt-BR" sz="2800" dirty="0"/>
              <a:t> </a:t>
            </a:r>
            <a:r>
              <a:rPr lang="pt-BR" sz="2800" i="1" dirty="0" err="1"/>
              <a:t>inprogress</a:t>
            </a:r>
            <a:r>
              <a:rPr lang="pt-BR" sz="2800" dirty="0"/>
              <a:t> teria código para a próxima entrega. Caso um ponto estável exista no novo código, um merge da </a:t>
            </a:r>
            <a:r>
              <a:rPr lang="pt-BR" sz="2800" i="1" dirty="0" err="1"/>
              <a:t>inprogress</a:t>
            </a:r>
            <a:r>
              <a:rPr lang="pt-BR" sz="2800" dirty="0"/>
              <a:t> seria feito na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26388237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partir da </a:t>
            </a:r>
            <a:r>
              <a:rPr lang="pt-BR" sz="2800" dirty="0" err="1"/>
              <a:t>branch</a:t>
            </a:r>
            <a:r>
              <a:rPr lang="pt-BR" sz="2800" dirty="0"/>
              <a:t> </a:t>
            </a:r>
            <a:r>
              <a:rPr lang="pt-BR" sz="2800" i="1" dirty="0" err="1"/>
              <a:t>inprogress</a:t>
            </a:r>
            <a:r>
              <a:rPr lang="pt-BR" sz="2800" dirty="0"/>
              <a:t>, é possível criar </a:t>
            </a:r>
            <a:r>
              <a:rPr lang="pt-BR" sz="2800" dirty="0" err="1"/>
              <a:t>branchs</a:t>
            </a:r>
            <a:r>
              <a:rPr lang="pt-BR" sz="2800" dirty="0"/>
              <a:t> por </a:t>
            </a:r>
            <a:r>
              <a:rPr lang="pt-BR" sz="2800" i="1" dirty="0" err="1"/>
              <a:t>features</a:t>
            </a:r>
            <a:r>
              <a:rPr lang="pt-BR" sz="2800" dirty="0"/>
              <a:t>. Um merge precoce das </a:t>
            </a:r>
            <a:r>
              <a:rPr lang="pt-BR" sz="2800" dirty="0" err="1"/>
              <a:t>branches</a:t>
            </a:r>
            <a:r>
              <a:rPr lang="pt-BR" sz="2800" dirty="0"/>
              <a:t> das </a:t>
            </a:r>
            <a:r>
              <a:rPr lang="pt-BR" sz="2800" i="1" dirty="0" err="1"/>
              <a:t>features</a:t>
            </a:r>
            <a:r>
              <a:rPr lang="pt-BR" sz="2800" i="1" dirty="0"/>
              <a:t> </a:t>
            </a:r>
            <a:r>
              <a:rPr lang="pt-BR" sz="2800" dirty="0"/>
              <a:t>seria feito periodicamente, mesmo antes do código estar finalizado, evitando integração tardia e evitaria afetar a </a:t>
            </a:r>
            <a:r>
              <a:rPr lang="pt-BR" sz="2800" dirty="0" err="1"/>
              <a:t>branch</a:t>
            </a:r>
            <a:r>
              <a:rPr lang="pt-BR" sz="2800" dirty="0"/>
              <a:t> </a:t>
            </a:r>
            <a:r>
              <a:rPr lang="pt-BR" sz="2800" i="1" dirty="0" err="1"/>
              <a:t>master</a:t>
            </a:r>
            <a:r>
              <a:rPr lang="pt-BR" sz="2800" dirty="0"/>
              <a:t>.</a:t>
            </a:r>
          </a:p>
        </p:txBody>
      </p:sp>
    </p:spTree>
    <p:extLst>
      <p:ext uri="{BB962C8B-B14F-4D97-AF65-F5344CB8AC3E}">
        <p14:creationId xmlns:p14="http://schemas.microsoft.com/office/powerpoint/2010/main" val="33677579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Branches</a:t>
            </a:r>
            <a:r>
              <a:rPr lang="pt-BR" sz="2800" i="1" dirty="0"/>
              <a:t> de release</a:t>
            </a:r>
            <a:r>
              <a:rPr lang="pt-BR" sz="2800" dirty="0"/>
              <a:t> são interessantes para </a:t>
            </a:r>
            <a:r>
              <a:rPr lang="pt-BR" sz="2800" dirty="0" err="1"/>
              <a:t>commitar</a:t>
            </a:r>
            <a:r>
              <a:rPr lang="pt-BR" sz="2800" dirty="0"/>
              <a:t> código referente a determinada entrega, e seriam criadas a partir da </a:t>
            </a:r>
            <a:r>
              <a:rPr lang="pt-BR" sz="2800" dirty="0" err="1"/>
              <a:t>branch</a:t>
            </a:r>
            <a:r>
              <a:rPr lang="pt-BR" sz="2800" dirty="0"/>
              <a:t> </a:t>
            </a:r>
            <a:r>
              <a:rPr lang="pt-BR" sz="2800" i="1" dirty="0" err="1"/>
              <a:t>inprogress</a:t>
            </a:r>
            <a:r>
              <a:rPr lang="pt-BR" sz="2800" dirty="0"/>
              <a:t>. Nessas </a:t>
            </a:r>
            <a:r>
              <a:rPr lang="pt-BR" sz="2800" dirty="0" err="1"/>
              <a:t>branches</a:t>
            </a:r>
            <a:r>
              <a:rPr lang="pt-BR" sz="2800" dirty="0"/>
              <a:t> de </a:t>
            </a:r>
            <a:r>
              <a:rPr lang="pt-BR" sz="2800" i="1" dirty="0"/>
              <a:t>release</a:t>
            </a:r>
            <a:r>
              <a:rPr lang="pt-BR" sz="2800" dirty="0"/>
              <a:t> poderiam ser </a:t>
            </a:r>
            <a:r>
              <a:rPr lang="pt-BR" sz="2800" dirty="0" err="1"/>
              <a:t>commitados</a:t>
            </a:r>
            <a:r>
              <a:rPr lang="pt-BR" sz="2800" dirty="0"/>
              <a:t> códigos necessários para preparar uma entrega.</a:t>
            </a:r>
            <a:r>
              <a:rPr lang="pt-BR" sz="2800" i="1" dirty="0"/>
              <a:t> </a:t>
            </a:r>
            <a:r>
              <a:rPr lang="pt-BR" sz="2800" dirty="0"/>
              <a:t>Seriam </a:t>
            </a:r>
            <a:r>
              <a:rPr lang="pt-BR" sz="2800" dirty="0" err="1"/>
              <a:t>branches</a:t>
            </a:r>
            <a:r>
              <a:rPr lang="pt-BR" sz="2800" dirty="0"/>
              <a:t> de curto prazo, e podem ser deletadas quando não existir mais sentido. </a:t>
            </a:r>
          </a:p>
          <a:p>
            <a:pPr marL="457200" indent="-457200" algn="just">
              <a:buFont typeface="Arial" panose="020B0604020202020204" pitchFamily="34" charset="0"/>
              <a:buChar char="•"/>
            </a:pPr>
            <a:r>
              <a:rPr lang="pt-BR" sz="2800" dirty="0"/>
              <a:t>Os </a:t>
            </a:r>
            <a:r>
              <a:rPr lang="pt-BR" sz="2800" dirty="0" err="1"/>
              <a:t>commits</a:t>
            </a:r>
            <a:r>
              <a:rPr lang="pt-BR" sz="2800" dirty="0"/>
              <a:t> das correções feitas nessas </a:t>
            </a:r>
            <a:r>
              <a:rPr lang="pt-BR" sz="2800" dirty="0" err="1"/>
              <a:t>branches</a:t>
            </a:r>
            <a:r>
              <a:rPr lang="pt-BR" sz="2800" dirty="0"/>
              <a:t> de </a:t>
            </a:r>
            <a:r>
              <a:rPr lang="pt-BR" sz="2800" i="1" dirty="0"/>
              <a:t>release</a:t>
            </a:r>
            <a:r>
              <a:rPr lang="pt-BR" sz="2800" dirty="0"/>
              <a:t> precisariam ser aplicados na </a:t>
            </a:r>
            <a:r>
              <a:rPr lang="pt-BR" sz="2800" i="1" dirty="0" err="1"/>
              <a:t>master</a:t>
            </a:r>
            <a:r>
              <a:rPr lang="pt-BR" sz="2800" i="1" dirty="0"/>
              <a:t> </a:t>
            </a:r>
            <a:r>
              <a:rPr lang="pt-BR" sz="2800" dirty="0"/>
              <a:t>e </a:t>
            </a:r>
            <a:r>
              <a:rPr lang="pt-BR" sz="2800" i="1" dirty="0" err="1"/>
              <a:t>inprogress</a:t>
            </a:r>
            <a:r>
              <a:rPr lang="pt-BR" sz="2800" dirty="0"/>
              <a:t> através de um merge.</a:t>
            </a:r>
          </a:p>
        </p:txBody>
      </p:sp>
    </p:spTree>
    <p:extLst>
      <p:ext uri="{BB962C8B-B14F-4D97-AF65-F5344CB8AC3E}">
        <p14:creationId xmlns:p14="http://schemas.microsoft.com/office/powerpoint/2010/main" val="41154986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bugs e correções urgentes, que afetam versões em produções, </a:t>
            </a:r>
            <a:r>
              <a:rPr lang="pt-BR" sz="2800" dirty="0" err="1"/>
              <a:t>branches</a:t>
            </a:r>
            <a:r>
              <a:rPr lang="pt-BR" sz="2800" dirty="0"/>
              <a:t> de </a:t>
            </a:r>
            <a:r>
              <a:rPr lang="pt-BR" sz="2800" i="1" dirty="0" err="1"/>
              <a:t>hotfix</a:t>
            </a:r>
            <a:r>
              <a:rPr lang="pt-BR" sz="2800" dirty="0"/>
              <a:t> podem ser criadas. Correções podem ser feitas nessas </a:t>
            </a:r>
            <a:r>
              <a:rPr lang="pt-BR" sz="2800" dirty="0" err="1"/>
              <a:t>branches</a:t>
            </a:r>
            <a:r>
              <a:rPr lang="pt-BR" sz="2800" dirty="0"/>
              <a:t>, e quando finalizadas, um merge na </a:t>
            </a:r>
            <a:r>
              <a:rPr lang="pt-BR" sz="2800" dirty="0" err="1"/>
              <a:t>branch</a:t>
            </a:r>
            <a:r>
              <a:rPr lang="pt-BR" sz="2800" dirty="0"/>
              <a:t> </a:t>
            </a:r>
            <a:r>
              <a:rPr lang="pt-BR" sz="2800" i="1" dirty="0" err="1"/>
              <a:t>master</a:t>
            </a:r>
            <a:r>
              <a:rPr lang="pt-BR" sz="2800" dirty="0"/>
              <a:t> é feito. Também é importante efetuar um merge na </a:t>
            </a:r>
            <a:r>
              <a:rPr lang="pt-BR" sz="2800" dirty="0" err="1"/>
              <a:t>branch</a:t>
            </a:r>
            <a:r>
              <a:rPr lang="pt-BR" sz="2800" dirty="0"/>
              <a:t> </a:t>
            </a:r>
            <a:r>
              <a:rPr lang="pt-BR" sz="2800" i="1" dirty="0" err="1"/>
              <a:t>inprogress</a:t>
            </a:r>
            <a:r>
              <a:rPr lang="pt-BR" sz="2800" dirty="0"/>
              <a:t>, para obter a correção do código.</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hotfix</a:t>
            </a:r>
            <a:r>
              <a:rPr lang="pt-BR" sz="2800" dirty="0"/>
              <a:t> é de curto prazo, e depois do merge, pode ser apagada.</a:t>
            </a:r>
          </a:p>
        </p:txBody>
      </p:sp>
    </p:spTree>
    <p:extLst>
      <p:ext uri="{BB962C8B-B14F-4D97-AF65-F5344CB8AC3E}">
        <p14:creationId xmlns:p14="http://schemas.microsoft.com/office/powerpoint/2010/main" val="29940958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Em projetos complexos, com várias entregas realizadas e várias </a:t>
            </a:r>
            <a:r>
              <a:rPr lang="pt-BR" sz="2800" i="1" dirty="0" err="1"/>
              <a:t>features</a:t>
            </a:r>
            <a:r>
              <a:rPr lang="pt-BR" sz="2800" dirty="0"/>
              <a:t> em desenvolvimento. A equipe DEVE ter um bom domínio do </a:t>
            </a:r>
            <a:r>
              <a:rPr lang="pt-BR" sz="2800" dirty="0" err="1"/>
              <a:t>Git</a:t>
            </a:r>
            <a:r>
              <a:rPr lang="pt-BR" sz="2800" dirty="0"/>
              <a:t>.</a:t>
            </a:r>
          </a:p>
          <a:p>
            <a:pPr marL="457200" indent="-457200" algn="just">
              <a:buFont typeface="Arial" panose="020B0604020202020204" pitchFamily="34" charset="0"/>
              <a:buChar char="•"/>
            </a:pPr>
            <a:r>
              <a:rPr lang="pt-BR" sz="2800" dirty="0" err="1"/>
              <a:t>Branches</a:t>
            </a:r>
            <a:r>
              <a:rPr lang="pt-BR" sz="2800" dirty="0"/>
              <a:t> por etapa de desenvolvimento deixa o trabalho organizado, servindo como uma </a:t>
            </a:r>
            <a:r>
              <a:rPr lang="pt-BR" sz="2800" dirty="0" err="1"/>
              <a:t>branch</a:t>
            </a:r>
            <a:r>
              <a:rPr lang="pt-BR" sz="2800" dirty="0"/>
              <a:t> de integração para as diferentes </a:t>
            </a:r>
            <a:r>
              <a:rPr lang="pt-BR" sz="2800" dirty="0" err="1"/>
              <a:t>branches</a:t>
            </a:r>
            <a:r>
              <a:rPr lang="pt-BR" sz="2800" dirty="0"/>
              <a:t> de </a:t>
            </a:r>
            <a:r>
              <a:rPr lang="pt-BR" sz="2800" i="1" dirty="0" err="1"/>
              <a:t>features</a:t>
            </a:r>
            <a:r>
              <a:rPr lang="pt-BR" sz="2800" dirty="0"/>
              <a:t>. A </a:t>
            </a:r>
            <a:r>
              <a:rPr lang="pt-BR" sz="2800" dirty="0" err="1"/>
              <a:t>branch</a:t>
            </a:r>
            <a:r>
              <a:rPr lang="pt-BR" sz="2800" dirty="0"/>
              <a:t> </a:t>
            </a:r>
            <a:r>
              <a:rPr lang="pt-BR" sz="2800" i="1" dirty="0" err="1"/>
              <a:t>master</a:t>
            </a:r>
            <a:r>
              <a:rPr lang="pt-BR" sz="2800" dirty="0"/>
              <a:t> não é afetada pelo dia a dia, ficando estável e com código novo durante a entrega e correções urgentes.</a:t>
            </a:r>
          </a:p>
        </p:txBody>
      </p:sp>
    </p:spTree>
    <p:extLst>
      <p:ext uri="{BB962C8B-B14F-4D97-AF65-F5344CB8AC3E}">
        <p14:creationId xmlns:p14="http://schemas.microsoft.com/office/powerpoint/2010/main" val="2333009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459504"/>
            <a:ext cx="8192022" cy="1938992"/>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Ajustes e código a preparar ficam nas </a:t>
            </a:r>
            <a:r>
              <a:rPr lang="pt-BR" sz="2800" dirty="0" err="1"/>
              <a:t>branches</a:t>
            </a:r>
            <a:r>
              <a:rPr lang="pt-BR" sz="2800" dirty="0"/>
              <a:t> de </a:t>
            </a:r>
            <a:r>
              <a:rPr lang="pt-BR" sz="2800" i="1" dirty="0"/>
              <a:t>release</a:t>
            </a:r>
            <a:r>
              <a:rPr lang="pt-BR" sz="2800" dirty="0"/>
              <a:t>. Bugs urgentes ficam nas </a:t>
            </a:r>
            <a:r>
              <a:rPr lang="pt-BR" sz="2800" dirty="0" err="1"/>
              <a:t>branches</a:t>
            </a:r>
            <a:r>
              <a:rPr lang="pt-BR" sz="2800" dirty="0"/>
              <a:t> de </a:t>
            </a:r>
            <a:r>
              <a:rPr lang="pt-BR" sz="2800" i="1" dirty="0" err="1"/>
              <a:t>hotfix</a:t>
            </a:r>
            <a:r>
              <a:rPr lang="pt-BR" sz="2800" dirty="0"/>
              <a:t>.</a:t>
            </a:r>
          </a:p>
        </p:txBody>
      </p:sp>
    </p:spTree>
    <p:extLst>
      <p:ext uri="{BB962C8B-B14F-4D97-AF65-F5344CB8AC3E}">
        <p14:creationId xmlns:p14="http://schemas.microsoft.com/office/powerpoint/2010/main" val="24539593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err="1"/>
              <a:t>Branch</a:t>
            </a:r>
            <a:r>
              <a:rPr lang="pt-BR" sz="2800" i="1" dirty="0"/>
              <a:t> </a:t>
            </a:r>
            <a:r>
              <a:rPr lang="pt-BR" sz="2800" i="1" dirty="0" err="1"/>
              <a:t>master</a:t>
            </a:r>
            <a:r>
              <a:rPr lang="pt-BR" sz="2800" dirty="0"/>
              <a:t> estável, pode ser utilizada para disparar implantações automáticas de software;</a:t>
            </a:r>
          </a:p>
          <a:p>
            <a:pPr marL="457200" indent="-457200" algn="just">
              <a:buFont typeface="Arial" panose="020B0604020202020204" pitchFamily="34" charset="0"/>
              <a:buChar char="•"/>
            </a:pPr>
            <a:r>
              <a:rPr lang="pt-BR" sz="2800" dirty="0"/>
              <a:t>Conflitos ou erros das novas </a:t>
            </a:r>
            <a:r>
              <a:rPr lang="pt-BR" sz="2800" i="1" dirty="0" err="1"/>
              <a:t>features</a:t>
            </a:r>
            <a:r>
              <a:rPr lang="pt-BR" sz="2800" dirty="0"/>
              <a:t> são descobertas previamente ao mesclar as </a:t>
            </a:r>
            <a:r>
              <a:rPr lang="pt-BR" sz="2800" dirty="0" err="1"/>
              <a:t>branches</a:t>
            </a:r>
            <a:r>
              <a:rPr lang="pt-BR" sz="2800" dirty="0"/>
              <a:t> das </a:t>
            </a:r>
            <a:r>
              <a:rPr lang="pt-BR" sz="2800" i="1" dirty="0" err="1"/>
              <a:t>features</a:t>
            </a:r>
            <a:r>
              <a:rPr lang="pt-BR" sz="2800" i="1" dirty="0"/>
              <a:t> </a:t>
            </a:r>
            <a:r>
              <a:rPr lang="pt-BR" sz="2800" dirty="0"/>
              <a:t>na </a:t>
            </a:r>
            <a:r>
              <a:rPr lang="pt-BR" sz="2800" dirty="0" err="1"/>
              <a:t>branch</a:t>
            </a:r>
            <a:r>
              <a:rPr lang="pt-BR" sz="2800" dirty="0"/>
              <a:t> </a:t>
            </a:r>
            <a:r>
              <a:rPr lang="pt-BR" sz="2800" i="1" dirty="0" err="1"/>
              <a:t>inprogress</a:t>
            </a:r>
            <a:r>
              <a:rPr lang="pt-BR" sz="2800" dirty="0"/>
              <a:t> periodicamente;</a:t>
            </a:r>
          </a:p>
          <a:p>
            <a:pPr marL="457200" indent="-457200" algn="just">
              <a:buFont typeface="Arial" panose="020B0604020202020204" pitchFamily="34" charset="0"/>
              <a:buChar char="•"/>
            </a:pPr>
            <a:r>
              <a:rPr lang="pt-BR" sz="2800" dirty="0"/>
              <a:t>Revisões do código das </a:t>
            </a:r>
            <a:r>
              <a:rPr lang="pt-BR" sz="2800" i="1" dirty="0" err="1"/>
              <a:t>features</a:t>
            </a:r>
            <a:r>
              <a:rPr lang="pt-BR" sz="2800" i="1" dirty="0"/>
              <a:t> </a:t>
            </a:r>
            <a:r>
              <a:rPr lang="pt-BR" sz="2800" dirty="0"/>
              <a:t>são fáceis de realizar por conta das </a:t>
            </a:r>
            <a:r>
              <a:rPr lang="pt-BR" sz="2800" dirty="0" err="1"/>
              <a:t>branches</a:t>
            </a:r>
            <a:r>
              <a:rPr lang="pt-BR" sz="2800" dirty="0"/>
              <a:t> de </a:t>
            </a:r>
            <a:r>
              <a:rPr lang="pt-BR" sz="2800" i="1" dirty="0" err="1"/>
              <a:t>features</a:t>
            </a:r>
            <a:r>
              <a:rPr lang="pt-BR" sz="2800" i="1" dirty="0"/>
              <a:t>;</a:t>
            </a:r>
            <a:endParaRPr lang="pt-BR" sz="2800" dirty="0"/>
          </a:p>
        </p:txBody>
      </p:sp>
    </p:spTree>
    <p:extLst>
      <p:ext uri="{BB962C8B-B14F-4D97-AF65-F5344CB8AC3E}">
        <p14:creationId xmlns:p14="http://schemas.microsoft.com/office/powerpoint/2010/main" val="28009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TROCANDO DE BRANCH</a:t>
            </a:r>
          </a:p>
          <a:p>
            <a:pPr algn="just"/>
            <a:endParaRPr lang="pt-BR" sz="3200" b="1" dirty="0"/>
          </a:p>
          <a:p>
            <a:pPr marL="457200" indent="-457200" algn="just">
              <a:buFont typeface="Arial" panose="020B0604020202020204" pitchFamily="34" charset="0"/>
              <a:buChar char="•"/>
            </a:pPr>
            <a:r>
              <a:rPr lang="pt-BR" sz="2800" dirty="0"/>
              <a:t>Para trocar para a </a:t>
            </a:r>
            <a:r>
              <a:rPr lang="pt-BR" sz="2800" dirty="0" err="1"/>
              <a:t>branch</a:t>
            </a:r>
            <a:r>
              <a:rPr lang="pt-BR" sz="2800" dirty="0"/>
              <a:t> criada, execute o comando</a:t>
            </a:r>
            <a:r>
              <a:rPr lang="pt-BR" sz="2800" i="1" dirty="0"/>
              <a:t> </a:t>
            </a:r>
            <a:r>
              <a:rPr lang="pt-BR" sz="2800" i="1" dirty="0" err="1"/>
              <a:t>git</a:t>
            </a:r>
            <a:r>
              <a:rPr lang="pt-BR" sz="2800" i="1" dirty="0"/>
              <a:t> </a:t>
            </a:r>
            <a:r>
              <a:rPr lang="pt-BR" sz="2800" i="1" dirty="0" err="1"/>
              <a:t>checkout</a:t>
            </a:r>
            <a:r>
              <a:rPr lang="pt-BR" sz="2800" i="1" dirty="0"/>
              <a:t> </a:t>
            </a:r>
            <a:r>
              <a:rPr lang="pt-BR" sz="2800" i="1" dirty="0" err="1"/>
              <a:t>nomedabranch</a:t>
            </a:r>
            <a:r>
              <a:rPr lang="pt-BR" sz="2800" dirty="0"/>
              <a:t>. Ao executar o comando, o HEAD aponta para a nova </a:t>
            </a:r>
            <a:r>
              <a:rPr lang="pt-BR" sz="2800" dirty="0" err="1"/>
              <a:t>branch</a:t>
            </a:r>
            <a:r>
              <a:rPr lang="pt-BR" sz="2800" dirty="0"/>
              <a:t>.</a:t>
            </a:r>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branch</a:t>
            </a:r>
            <a:r>
              <a:rPr lang="pt-BR" sz="2800" i="1" dirty="0"/>
              <a:t> -</a:t>
            </a:r>
            <a:r>
              <a:rPr lang="pt-BR" sz="2800" i="1" dirty="0" err="1"/>
              <a:t>v</a:t>
            </a:r>
            <a:r>
              <a:rPr lang="pt-BR" sz="2800" dirty="0"/>
              <a:t> irá indicar a mudança de </a:t>
            </a:r>
            <a:r>
              <a:rPr lang="pt-BR" sz="2800" dirty="0" err="1"/>
              <a:t>branch</a:t>
            </a:r>
            <a:r>
              <a:rPr lang="pt-BR" sz="2800" dirty="0"/>
              <a:t>. Ambas as </a:t>
            </a:r>
            <a:r>
              <a:rPr lang="pt-BR" sz="2800" dirty="0" err="1"/>
              <a:t>branches</a:t>
            </a:r>
            <a:r>
              <a:rPr lang="pt-BR" sz="2800" dirty="0"/>
              <a:t> apontam para o mesmo </a:t>
            </a:r>
            <a:r>
              <a:rPr lang="pt-BR" sz="2800" dirty="0" err="1"/>
              <a:t>commit</a:t>
            </a:r>
            <a:r>
              <a:rPr lang="pt-BR" sz="2800" dirty="0"/>
              <a:t>.</a:t>
            </a:r>
          </a:p>
        </p:txBody>
      </p:sp>
    </p:spTree>
    <p:extLst>
      <p:ext uri="{BB962C8B-B14F-4D97-AF65-F5344CB8AC3E}">
        <p14:creationId xmlns:p14="http://schemas.microsoft.com/office/powerpoint/2010/main" val="17028613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a:t>É possível entregar apenas parte das </a:t>
            </a:r>
            <a:r>
              <a:rPr lang="pt-BR" sz="2800" i="1" dirty="0" err="1"/>
              <a:t>features</a:t>
            </a:r>
            <a:r>
              <a:rPr lang="pt-BR" sz="2800" dirty="0"/>
              <a:t>, apenas deixando o código isolado na </a:t>
            </a:r>
            <a:r>
              <a:rPr lang="pt-BR" sz="2800" dirty="0" err="1"/>
              <a:t>branch</a:t>
            </a:r>
            <a:r>
              <a:rPr lang="pt-BR" sz="2800" dirty="0"/>
              <a:t> da </a:t>
            </a:r>
            <a:r>
              <a:rPr lang="pt-BR" sz="2800" i="1" dirty="0" err="1"/>
              <a:t>feature</a:t>
            </a:r>
            <a:r>
              <a:rPr lang="pt-BR" sz="2800" dirty="0"/>
              <a:t> que não irá entrar na nova versão, mas pode ser um desafio se integrações periódicas na </a:t>
            </a:r>
            <a:r>
              <a:rPr lang="pt-BR" sz="2800" i="1" dirty="0" err="1"/>
              <a:t>inprogress</a:t>
            </a:r>
            <a:r>
              <a:rPr lang="pt-BR" sz="2800" i="1" dirty="0"/>
              <a:t>;</a:t>
            </a:r>
          </a:p>
          <a:p>
            <a:pPr marL="457200" indent="-457200" algn="just">
              <a:buFont typeface="Arial" panose="020B0604020202020204" pitchFamily="34" charset="0"/>
              <a:buChar char="•"/>
            </a:pPr>
            <a:r>
              <a:rPr lang="pt-BR" sz="2800" dirty="0"/>
              <a:t>Correções urgentes ficam nas </a:t>
            </a:r>
            <a:r>
              <a:rPr lang="pt-BR" sz="2800" dirty="0" err="1"/>
              <a:t>branches</a:t>
            </a:r>
            <a:r>
              <a:rPr lang="pt-BR" sz="2800" dirty="0"/>
              <a:t> de </a:t>
            </a:r>
            <a:r>
              <a:rPr lang="pt-BR" sz="2800" i="1" dirty="0" err="1"/>
              <a:t>hotfix</a:t>
            </a:r>
            <a:r>
              <a:rPr lang="pt-BR" sz="2800" dirty="0"/>
              <a:t>.</a:t>
            </a:r>
          </a:p>
          <a:p>
            <a:pPr marL="457200" indent="-457200" algn="just">
              <a:buFont typeface="Arial" panose="020B0604020202020204" pitchFamily="34" charset="0"/>
              <a:buChar char="•"/>
            </a:pPr>
            <a:r>
              <a:rPr lang="pt-BR" sz="2800" dirty="0"/>
              <a:t>Preparação de uma nova versão e ajustes finos antes da liberação podem ser feitos em uma </a:t>
            </a:r>
            <a:r>
              <a:rPr lang="pt-BR" sz="2800" dirty="0" err="1"/>
              <a:t>branch</a:t>
            </a:r>
            <a:r>
              <a:rPr lang="pt-BR" sz="2800" dirty="0"/>
              <a:t> de </a:t>
            </a:r>
            <a:r>
              <a:rPr lang="pt-BR" sz="2800" i="1" dirty="0"/>
              <a:t>release</a:t>
            </a:r>
            <a:r>
              <a:rPr lang="pt-BR" sz="2800" dirty="0"/>
              <a:t>.</a:t>
            </a:r>
          </a:p>
        </p:txBody>
      </p:sp>
    </p:spTree>
    <p:extLst>
      <p:ext uri="{BB962C8B-B14F-4D97-AF65-F5344CB8AC3E}">
        <p14:creationId xmlns:p14="http://schemas.microsoft.com/office/powerpoint/2010/main" val="18644933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Equipe precisa dominar </a:t>
            </a:r>
            <a:r>
              <a:rPr lang="pt-BR" sz="2800" dirty="0" err="1"/>
              <a:t>Git</a:t>
            </a:r>
            <a:r>
              <a:rPr lang="pt-BR" sz="2800" dirty="0"/>
              <a:t>;</a:t>
            </a:r>
          </a:p>
          <a:p>
            <a:pPr marL="457200" indent="-457200" algn="just">
              <a:buFont typeface="Arial" panose="020B0604020202020204" pitchFamily="34" charset="0"/>
              <a:buChar char="•"/>
            </a:pPr>
            <a:r>
              <a:rPr lang="pt-BR" sz="2800" dirty="0"/>
              <a:t>Fluxo complexo, sendo melhor utilizado em projetos grandes e/ou em projetos a todo vapor;</a:t>
            </a:r>
          </a:p>
          <a:p>
            <a:pPr marL="457200" indent="-457200" algn="just">
              <a:buFont typeface="Arial" panose="020B0604020202020204" pitchFamily="34" charset="0"/>
              <a:buChar char="•"/>
            </a:pPr>
            <a:r>
              <a:rPr lang="pt-BR" sz="2800" dirty="0"/>
              <a:t>Membros precisam de permissão de </a:t>
            </a:r>
            <a:r>
              <a:rPr lang="pt-BR" sz="2800" dirty="0" err="1"/>
              <a:t>push</a:t>
            </a:r>
            <a:r>
              <a:rPr lang="pt-BR" sz="2800" dirty="0"/>
              <a:t> no repositório central, inviabilizando o uso em projetos open </a:t>
            </a:r>
            <a:r>
              <a:rPr lang="pt-BR" sz="2800" dirty="0" err="1"/>
              <a:t>source</a:t>
            </a:r>
            <a:r>
              <a:rPr lang="pt-BR" sz="2800" dirty="0"/>
              <a:t> e equipes grandes;</a:t>
            </a:r>
          </a:p>
        </p:txBody>
      </p:sp>
    </p:spTree>
    <p:extLst>
      <p:ext uri="{BB962C8B-B14F-4D97-AF65-F5344CB8AC3E}">
        <p14:creationId xmlns:p14="http://schemas.microsoft.com/office/powerpoint/2010/main" val="1292613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Especialistas em integração contínua criticam o uso desse fluxo, argumentando que mesmo com uma </a:t>
            </a:r>
            <a:r>
              <a:rPr lang="pt-BR" sz="2800" dirty="0" err="1"/>
              <a:t>branch</a:t>
            </a:r>
            <a:r>
              <a:rPr lang="pt-BR" sz="2800" i="1" dirty="0"/>
              <a:t> </a:t>
            </a:r>
            <a:r>
              <a:rPr lang="pt-BR" sz="2800" i="1" dirty="0" err="1"/>
              <a:t>inprogress</a:t>
            </a:r>
            <a:r>
              <a:rPr lang="pt-BR" sz="2800" dirty="0"/>
              <a:t>, o código só será integrado efetivamente no momento do merge das funcionalidades na </a:t>
            </a:r>
            <a:r>
              <a:rPr lang="pt-BR" sz="2800" i="1" dirty="0" err="1"/>
              <a:t>inprogress</a:t>
            </a:r>
            <a:r>
              <a:rPr lang="pt-BR" sz="2800" i="1" dirty="0"/>
              <a:t>, </a:t>
            </a:r>
            <a:r>
              <a:rPr lang="pt-BR" sz="2800" dirty="0"/>
              <a:t>e essa integração seria feita tarde demais.</a:t>
            </a:r>
          </a:p>
        </p:txBody>
      </p:sp>
    </p:spTree>
    <p:extLst>
      <p:ext uri="{BB962C8B-B14F-4D97-AF65-F5344CB8AC3E}">
        <p14:creationId xmlns:p14="http://schemas.microsoft.com/office/powerpoint/2010/main" val="23486640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13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necessita de flexibilidade, que não necessite de permissões de </a:t>
            </a:r>
            <a:r>
              <a:rPr lang="pt-BR" sz="2800" dirty="0" err="1"/>
              <a:t>push</a:t>
            </a:r>
            <a:r>
              <a:rPr lang="pt-BR" sz="2800" dirty="0"/>
              <a:t> para dezenas ou centenas de colaboradores. </a:t>
            </a:r>
          </a:p>
          <a:p>
            <a:pPr marL="457200" indent="-457200" algn="just">
              <a:buFont typeface="Arial" panose="020B0604020202020204" pitchFamily="34" charset="0"/>
              <a:buChar char="•"/>
            </a:pPr>
            <a:r>
              <a:rPr lang="pt-BR" sz="2800" dirty="0"/>
              <a:t>Serviços como o GitHub permitem </a:t>
            </a:r>
            <a:r>
              <a:rPr lang="pt-BR" sz="2800" dirty="0" err="1"/>
              <a:t>forks</a:t>
            </a:r>
            <a:r>
              <a:rPr lang="pt-BR" sz="2800" dirty="0"/>
              <a:t> de um projeto, criando cópias públicas do repositório. Essa cópia fica na web, servindo como repositório remoto do colaborador, e </a:t>
            </a:r>
            <a:r>
              <a:rPr lang="pt-BR" sz="2800" dirty="0" err="1"/>
              <a:t>commits</a:t>
            </a:r>
            <a:r>
              <a:rPr lang="pt-BR" sz="2800" dirty="0"/>
              <a:t> podem ser feitos nessas cópias sem necessitar de permissões de </a:t>
            </a:r>
            <a:r>
              <a:rPr lang="pt-BR" sz="2800" dirty="0" err="1"/>
              <a:t>push</a:t>
            </a:r>
            <a:r>
              <a:rPr lang="pt-BR" sz="2800" dirty="0"/>
              <a:t> para o projeto original.</a:t>
            </a:r>
          </a:p>
        </p:txBody>
      </p:sp>
    </p:spTree>
    <p:extLst>
      <p:ext uri="{BB962C8B-B14F-4D97-AF65-F5344CB8AC3E}">
        <p14:creationId xmlns:p14="http://schemas.microsoft.com/office/powerpoint/2010/main" val="39957205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repositório local que aponta para o repositório remoto pode ser criado. Após modificações </a:t>
            </a:r>
            <a:r>
              <a:rPr lang="pt-BR" sz="2800" dirty="0" err="1"/>
              <a:t>commitadas</a:t>
            </a:r>
            <a:r>
              <a:rPr lang="pt-BR" sz="2800" dirty="0"/>
              <a:t>, o </a:t>
            </a:r>
            <a:r>
              <a:rPr lang="pt-BR" sz="2800" dirty="0" err="1"/>
              <a:t>push</a:t>
            </a:r>
            <a:r>
              <a:rPr lang="pt-BR" sz="2800" dirty="0"/>
              <a:t> pode ser feito para a cópia do projeto. </a:t>
            </a:r>
          </a:p>
          <a:p>
            <a:pPr marL="457200" indent="-457200" algn="just">
              <a:buFont typeface="Arial" panose="020B0604020202020204" pitchFamily="34" charset="0"/>
              <a:buChar char="•"/>
            </a:pPr>
            <a:r>
              <a:rPr lang="pt-BR" sz="2800" dirty="0"/>
              <a:t>Caso o colaborador esteja satisfeito com o código, pode enviar um </a:t>
            </a:r>
            <a:r>
              <a:rPr lang="pt-BR" sz="2800" i="1" dirty="0" err="1"/>
              <a:t>pull</a:t>
            </a:r>
            <a:r>
              <a:rPr lang="pt-BR" sz="2800" i="1" dirty="0"/>
              <a:t> </a:t>
            </a:r>
            <a:r>
              <a:rPr lang="pt-BR" sz="2800" i="1" dirty="0" err="1"/>
              <a:t>request</a:t>
            </a:r>
            <a:r>
              <a:rPr lang="pt-BR" sz="2800" dirty="0"/>
              <a:t> para o projeto principal. O responsável pelo repositório original pode revisar a cópia pública e sugerir melhorias no código.</a:t>
            </a:r>
          </a:p>
        </p:txBody>
      </p:sp>
    </p:spTree>
    <p:extLst>
      <p:ext uri="{BB962C8B-B14F-4D97-AF65-F5344CB8AC3E}">
        <p14:creationId xmlns:p14="http://schemas.microsoft.com/office/powerpoint/2010/main" val="25490782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estar satisfeito, o mantenedor do projeto original pode aceitar o </a:t>
            </a:r>
            <a:r>
              <a:rPr lang="pt-BR" sz="2800" dirty="0" err="1"/>
              <a:t>pull</a:t>
            </a:r>
            <a:r>
              <a:rPr lang="pt-BR" sz="2800" dirty="0"/>
              <a:t> </a:t>
            </a:r>
            <a:r>
              <a:rPr lang="pt-BR" sz="2800" dirty="0" err="1"/>
              <a:t>request</a:t>
            </a:r>
            <a:r>
              <a:rPr lang="pt-BR" sz="2800" dirty="0"/>
              <a:t>, aplicando as mudanças no repositório original.</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feature</a:t>
            </a:r>
            <a:r>
              <a:rPr lang="pt-BR" sz="2800" dirty="0"/>
              <a:t>, separada da </a:t>
            </a:r>
            <a:r>
              <a:rPr lang="pt-BR" sz="2800" i="1" dirty="0" err="1"/>
              <a:t>master</a:t>
            </a:r>
            <a:r>
              <a:rPr lang="pt-BR" sz="2800" dirty="0"/>
              <a:t>, é interessante de ser criada para os </a:t>
            </a:r>
            <a:r>
              <a:rPr lang="pt-BR" sz="2800" dirty="0" err="1"/>
              <a:t>commits</a:t>
            </a:r>
            <a:r>
              <a:rPr lang="pt-BR" sz="2800" dirty="0"/>
              <a:t>. Ao aplicar o </a:t>
            </a:r>
            <a:r>
              <a:rPr lang="pt-BR" sz="2800" dirty="0" err="1"/>
              <a:t>pull</a:t>
            </a:r>
            <a:r>
              <a:rPr lang="pt-BR" sz="2800" dirty="0"/>
              <a:t> </a:t>
            </a:r>
            <a:r>
              <a:rPr lang="pt-BR" sz="2800" dirty="0" err="1"/>
              <a:t>request</a:t>
            </a:r>
            <a:r>
              <a:rPr lang="pt-BR" sz="2800" dirty="0"/>
              <a:t>, o mantenedor do projeto original teria os </a:t>
            </a:r>
            <a:r>
              <a:rPr lang="pt-BR" sz="2800" dirty="0" err="1"/>
              <a:t>commits</a:t>
            </a:r>
            <a:r>
              <a:rPr lang="pt-BR" sz="2800" dirty="0"/>
              <a:t> do colaborador em uma </a:t>
            </a:r>
            <a:r>
              <a:rPr lang="pt-BR" sz="2800" dirty="0" err="1"/>
              <a:t>branch</a:t>
            </a:r>
            <a:r>
              <a:rPr lang="pt-BR" sz="2800" dirty="0"/>
              <a:t> separada, podendo </a:t>
            </a:r>
            <a:r>
              <a:rPr lang="pt-BR" sz="2800" dirty="0" err="1"/>
              <a:t>commitar</a:t>
            </a:r>
            <a:r>
              <a:rPr lang="pt-BR" sz="2800" dirty="0"/>
              <a:t> melhorias.</a:t>
            </a:r>
          </a:p>
          <a:p>
            <a:pPr marL="457200" indent="-457200" algn="just">
              <a:buFont typeface="Arial" panose="020B0604020202020204" pitchFamily="34" charset="0"/>
              <a:buChar char="•"/>
            </a:pPr>
            <a:r>
              <a:rPr lang="pt-BR" sz="2800" dirty="0" err="1"/>
              <a:t>Branches</a:t>
            </a:r>
            <a:r>
              <a:rPr lang="pt-BR" sz="2800" dirty="0"/>
              <a:t> por etapa de desenvolvimento é possível para projetos maiores.</a:t>
            </a:r>
          </a:p>
        </p:txBody>
      </p:sp>
    </p:spTree>
    <p:extLst>
      <p:ext uri="{BB962C8B-B14F-4D97-AF65-F5344CB8AC3E}">
        <p14:creationId xmlns:p14="http://schemas.microsoft.com/office/powerpoint/2010/main" val="1808642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de pequeno/médio porte. Em projetos muito grandes, com milhares de colaboradores, a quantidade de </a:t>
            </a:r>
            <a:r>
              <a:rPr lang="pt-BR" sz="2800" dirty="0" err="1"/>
              <a:t>pull</a:t>
            </a:r>
            <a:r>
              <a:rPr lang="pt-BR" sz="2800" dirty="0"/>
              <a:t> </a:t>
            </a:r>
            <a:r>
              <a:rPr lang="pt-BR" sz="2800" dirty="0" err="1"/>
              <a:t>requests</a:t>
            </a:r>
            <a:r>
              <a:rPr lang="pt-BR" sz="2800" dirty="0"/>
              <a:t> seria tão grande que inviabilizaria o uso desse fluxo.</a:t>
            </a:r>
          </a:p>
          <a:p>
            <a:pPr marL="457200" indent="-457200" algn="just">
              <a:buFont typeface="Arial" panose="020B0604020202020204" pitchFamily="34" charset="0"/>
              <a:buChar char="•"/>
            </a:pPr>
            <a:r>
              <a:rPr lang="pt-BR" sz="2800" dirty="0"/>
              <a:t>Também é possível utilizar esse fluxo em projetos de empresas, em caso de projetos que tenham colabores externos e/ou não confiáveis.</a:t>
            </a:r>
          </a:p>
        </p:txBody>
      </p:sp>
    </p:spTree>
    <p:extLst>
      <p:ext uri="{BB962C8B-B14F-4D97-AF65-F5344CB8AC3E}">
        <p14:creationId xmlns:p14="http://schemas.microsoft.com/office/powerpoint/2010/main" val="41886832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059394"/>
            <a:ext cx="8192022" cy="2739211"/>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Necessidade de dar permissões de </a:t>
            </a:r>
            <a:r>
              <a:rPr lang="pt-BR" sz="2800" dirty="0" err="1"/>
              <a:t>push</a:t>
            </a:r>
            <a:r>
              <a:rPr lang="pt-BR" sz="2800" dirty="0"/>
              <a:t> é eliminada;</a:t>
            </a:r>
          </a:p>
          <a:p>
            <a:pPr marL="457200" indent="-457200" algn="just">
              <a:buFont typeface="Arial" panose="020B0604020202020204" pitchFamily="34" charset="0"/>
              <a:buChar char="•"/>
            </a:pPr>
            <a:r>
              <a:rPr lang="pt-BR" sz="2800" dirty="0"/>
              <a:t>Bom modelo para projetos open </a:t>
            </a:r>
            <a:r>
              <a:rPr lang="pt-BR" sz="2800" dirty="0" err="1"/>
              <a:t>source</a:t>
            </a:r>
            <a:r>
              <a:rPr lang="pt-BR" sz="2800" dirty="0"/>
              <a:t> de pequeno/médio porte.</a:t>
            </a:r>
          </a:p>
        </p:txBody>
      </p:sp>
    </p:spTree>
    <p:extLst>
      <p:ext uri="{BB962C8B-B14F-4D97-AF65-F5344CB8AC3E}">
        <p14:creationId xmlns:p14="http://schemas.microsoft.com/office/powerpoint/2010/main" val="35076610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97620"/>
            <a:ext cx="8192022" cy="4462760"/>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Integração das mudanças tardia. Possíveis conflitos e/ou erros seriam descobertos apenas na hora de aplicar o </a:t>
            </a:r>
            <a:r>
              <a:rPr lang="pt-BR" sz="2800" dirty="0" err="1"/>
              <a:t>pull</a:t>
            </a:r>
            <a:r>
              <a:rPr lang="pt-BR" sz="2800" dirty="0"/>
              <a:t> </a:t>
            </a:r>
            <a:r>
              <a:rPr lang="pt-BR" sz="2800" dirty="0" err="1"/>
              <a:t>request</a:t>
            </a:r>
            <a:r>
              <a:rPr lang="pt-BR" sz="2800" dirty="0"/>
              <a:t>;</a:t>
            </a:r>
          </a:p>
          <a:p>
            <a:pPr marL="457200" indent="-457200" algn="just">
              <a:buFont typeface="Arial" panose="020B0604020202020204" pitchFamily="34" charset="0"/>
              <a:buChar char="•"/>
            </a:pPr>
            <a:r>
              <a:rPr lang="pt-BR" sz="2800" dirty="0"/>
              <a:t>Com apenas um repositório original, possível mente com apenas um mantenedor, o número de </a:t>
            </a:r>
            <a:r>
              <a:rPr lang="pt-BR" sz="2800" dirty="0" err="1"/>
              <a:t>pull</a:t>
            </a:r>
            <a:r>
              <a:rPr lang="pt-BR" sz="2800" dirty="0"/>
              <a:t> </a:t>
            </a:r>
            <a:r>
              <a:rPr lang="pt-BR" sz="2800" dirty="0" err="1"/>
              <a:t>requests</a:t>
            </a:r>
            <a:r>
              <a:rPr lang="pt-BR" sz="2800" dirty="0"/>
              <a:t> pode acumular. Em projetos open </a:t>
            </a:r>
            <a:r>
              <a:rPr lang="pt-BR" sz="2800" dirty="0" err="1"/>
              <a:t>source</a:t>
            </a:r>
            <a:r>
              <a:rPr lang="pt-BR" sz="2800" dirty="0"/>
              <a:t> extremamente grandes é necessário outra </a:t>
            </a:r>
            <a:r>
              <a:rPr lang="pt-BR" sz="2800" dirty="0" err="1"/>
              <a:t>abordage.m</a:t>
            </a:r>
            <a:endParaRPr lang="pt-BR" sz="2800" dirty="0"/>
          </a:p>
        </p:txBody>
      </p:sp>
    </p:spTree>
    <p:extLst>
      <p:ext uri="{BB962C8B-B14F-4D97-AF65-F5344CB8AC3E}">
        <p14:creationId xmlns:p14="http://schemas.microsoft.com/office/powerpoint/2010/main" val="198231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E1DB1B4-007F-EC43-8F08-0707CB547C8A}"/>
              </a:ext>
            </a:extLst>
          </p:cNvPr>
          <p:cNvPicPr>
            <a:picLocks noChangeAspect="1"/>
          </p:cNvPicPr>
          <p:nvPr/>
        </p:nvPicPr>
        <p:blipFill>
          <a:blip r:embed="rId2"/>
          <a:stretch>
            <a:fillRect/>
          </a:stretch>
        </p:blipFill>
        <p:spPr>
          <a:xfrm>
            <a:off x="463550" y="711200"/>
            <a:ext cx="8216900" cy="5435600"/>
          </a:xfrm>
          <a:prstGeom prst="rect">
            <a:avLst/>
          </a:prstGeom>
        </p:spPr>
      </p:pic>
    </p:spTree>
    <p:extLst>
      <p:ext uri="{BB962C8B-B14F-4D97-AF65-F5344CB8AC3E}">
        <p14:creationId xmlns:p14="http://schemas.microsoft.com/office/powerpoint/2010/main" val="11698485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8" y="583257"/>
            <a:ext cx="8192022" cy="1569660"/>
          </a:xfrm>
          <a:prstGeom prst="rect">
            <a:avLst/>
          </a:prstGeom>
          <a:noFill/>
        </p:spPr>
        <p:txBody>
          <a:bodyPr wrap="square" rtlCol="0">
            <a:spAutoFit/>
          </a:bodyPr>
          <a:lstStyle/>
          <a:p>
            <a:pPr algn="just"/>
            <a:r>
              <a:rPr lang="pt-BR" sz="3200" b="1" dirty="0"/>
              <a:t>ORGANIZANDO PROJETOS OPEN SOURCE GIGANTESCOS COM DITADOR E TENENTES</a:t>
            </a:r>
            <a:endParaRPr lang="pt-BR" sz="2800" dirty="0"/>
          </a:p>
        </p:txBody>
      </p:sp>
      <p:pic>
        <p:nvPicPr>
          <p:cNvPr id="22529" name="Picture 1" descr="page161image49711968">
            <a:extLst>
              <a:ext uri="{FF2B5EF4-FFF2-40B4-BE49-F238E27FC236}">
                <a16:creationId xmlns="" xmlns:a16="http://schemas.microsoft.com/office/drawing/2014/main" id="{4459C626-D0C5-0B44-B239-BABBEE8A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8" y="2471737"/>
            <a:ext cx="6417723" cy="40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54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como o </a:t>
            </a:r>
            <a:r>
              <a:rPr lang="pt-BR" sz="2800" dirty="0" err="1"/>
              <a:t>kernel</a:t>
            </a:r>
            <a:r>
              <a:rPr lang="pt-BR" sz="2800" dirty="0"/>
              <a:t> Linux, com milhões de linhas de código e milhares de colaboradores, é inviável utilizar os fluxos de trabalho anteriores. O número de </a:t>
            </a:r>
            <a:r>
              <a:rPr lang="pt-BR" sz="2800" dirty="0" err="1"/>
              <a:t>pull</a:t>
            </a:r>
            <a:r>
              <a:rPr lang="pt-BR" sz="2800" dirty="0"/>
              <a:t> </a:t>
            </a:r>
            <a:r>
              <a:rPr lang="pt-BR" sz="2800" dirty="0" err="1"/>
              <a:t>requests</a:t>
            </a:r>
            <a:r>
              <a:rPr lang="pt-BR" sz="2800" dirty="0"/>
              <a:t> seria enorme, e com apenas um mantenedor, é impossível dar vazão às colaborações.</a:t>
            </a:r>
          </a:p>
          <a:p>
            <a:pPr marL="457200" indent="-457200" algn="just">
              <a:buFont typeface="Arial" panose="020B0604020202020204" pitchFamily="34" charset="0"/>
              <a:buChar char="•"/>
            </a:pPr>
            <a:r>
              <a:rPr lang="pt-BR" sz="2800" dirty="0"/>
              <a:t>Em projetos desse tipo, o mantenedor do projeto original fica como um ditador benevolente, possuindo a última palavra sobre o código do projeto mas que aceita sugestões. No caso do Linux, o ditador é Linus Torvalds.</a:t>
            </a:r>
          </a:p>
        </p:txBody>
      </p:sp>
    </p:spTree>
    <p:extLst>
      <p:ext uri="{BB962C8B-B14F-4D97-AF65-F5344CB8AC3E}">
        <p14:creationId xmlns:p14="http://schemas.microsoft.com/office/powerpoint/2010/main" val="1966179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ditador elege colaboradores que se mostraram competentes no passado para manter repositórios públicos com cópias dos projetos. Essas cópias teriam um foco em algum módulo específico do projeto. Os eleitos pelo ditador são “tenentes”, recebem </a:t>
            </a:r>
            <a:r>
              <a:rPr lang="pt-BR" sz="2800" dirty="0" err="1"/>
              <a:t>pull</a:t>
            </a:r>
            <a:r>
              <a:rPr lang="pt-BR" sz="2800" dirty="0"/>
              <a:t> </a:t>
            </a:r>
            <a:r>
              <a:rPr lang="pt-BR" sz="2800" dirty="0" err="1"/>
              <a:t>requests</a:t>
            </a:r>
            <a:r>
              <a:rPr lang="pt-BR" sz="2800" dirty="0"/>
              <a:t> de outros milhares de colaboradores e revisão o código, filtrando apenas colaborações ótimas.</a:t>
            </a:r>
          </a:p>
        </p:txBody>
      </p:sp>
    </p:spTree>
    <p:extLst>
      <p:ext uri="{BB962C8B-B14F-4D97-AF65-F5344CB8AC3E}">
        <p14:creationId xmlns:p14="http://schemas.microsoft.com/office/powerpoint/2010/main" val="41512537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582067"/>
            <a:ext cx="8192022" cy="569386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novo colaborador teria de escolher um dos repositórios dos tenentes para fazer seu </a:t>
            </a:r>
            <a:r>
              <a:rPr lang="pt-BR" sz="2800" dirty="0" err="1"/>
              <a:t>fork</a:t>
            </a:r>
            <a:r>
              <a:rPr lang="pt-BR" sz="2800" dirty="0"/>
              <a:t> do projeto, considerando o módulo em que quer colaborar. Feito seus </a:t>
            </a:r>
            <a:r>
              <a:rPr lang="pt-BR" sz="2800" dirty="0" err="1"/>
              <a:t>commits</a:t>
            </a:r>
            <a:r>
              <a:rPr lang="pt-BR" sz="2800" dirty="0"/>
              <a:t>, faria o </a:t>
            </a:r>
            <a:r>
              <a:rPr lang="pt-BR" sz="2800" dirty="0" err="1"/>
              <a:t>push</a:t>
            </a:r>
            <a:r>
              <a:rPr lang="pt-BR" sz="2800" dirty="0"/>
              <a:t> para seu repositório, e poderia fazer um </a:t>
            </a:r>
            <a:r>
              <a:rPr lang="pt-BR" sz="2800" dirty="0" err="1"/>
              <a:t>pull</a:t>
            </a:r>
            <a:r>
              <a:rPr lang="pt-BR" sz="2800" dirty="0"/>
              <a:t> </a:t>
            </a:r>
            <a:r>
              <a:rPr lang="pt-BR" sz="2800" dirty="0" err="1"/>
              <a:t>request</a:t>
            </a:r>
            <a:r>
              <a:rPr lang="pt-BR" sz="2800" dirty="0"/>
              <a:t> para seu tenente, que faria uma revisão e daria um feedback.</a:t>
            </a:r>
          </a:p>
          <a:p>
            <a:pPr marL="457200" indent="-457200" algn="just">
              <a:buFont typeface="Arial" panose="020B0604020202020204" pitchFamily="34" charset="0"/>
              <a:buChar char="•"/>
            </a:pPr>
            <a:r>
              <a:rPr lang="pt-BR" sz="2800" dirty="0"/>
              <a:t>Quando apropriado, o tenente faria </a:t>
            </a:r>
            <a:r>
              <a:rPr lang="pt-BR" sz="2800" dirty="0" err="1"/>
              <a:t>pull</a:t>
            </a:r>
            <a:r>
              <a:rPr lang="pt-BR" sz="2800" dirty="0"/>
              <a:t> </a:t>
            </a:r>
            <a:r>
              <a:rPr lang="pt-BR" sz="2800" dirty="0" err="1"/>
              <a:t>requests</a:t>
            </a:r>
            <a:r>
              <a:rPr lang="pt-BR" sz="2800" dirty="0"/>
              <a:t> para o repositório do ditador, sinalizando um pacote interessante de mudanças.</a:t>
            </a:r>
          </a:p>
          <a:p>
            <a:pPr marL="457200" indent="-457200" algn="just">
              <a:buFont typeface="Arial" panose="020B0604020202020204" pitchFamily="34" charset="0"/>
              <a:buChar char="•"/>
            </a:pPr>
            <a:r>
              <a:rPr lang="pt-BR" sz="2800" dirty="0"/>
              <a:t>É interessante utiliza </a:t>
            </a:r>
            <a:r>
              <a:rPr lang="pt-BR" sz="2800" dirty="0" err="1"/>
              <a:t>branche</a:t>
            </a:r>
            <a:r>
              <a:rPr lang="pt-BR" sz="2800" dirty="0"/>
              <a:t> por funcionalidade e por etapa de desenvolvimento nesse fluxo de trabalho.</a:t>
            </a:r>
          </a:p>
        </p:txBody>
      </p:sp>
    </p:spTree>
    <p:extLst>
      <p:ext uri="{BB962C8B-B14F-4D97-AF65-F5344CB8AC3E}">
        <p14:creationId xmlns:p14="http://schemas.microsoft.com/office/powerpoint/2010/main" val="1976536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2490281"/>
            <a:ext cx="8192022" cy="1877437"/>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realmente grandes, com milhares de colaboradores.</a:t>
            </a:r>
          </a:p>
        </p:txBody>
      </p:sp>
    </p:spTree>
    <p:extLst>
      <p:ext uri="{BB962C8B-B14F-4D97-AF65-F5344CB8AC3E}">
        <p14:creationId xmlns:p14="http://schemas.microsoft.com/office/powerpoint/2010/main" val="33267082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Assim como no fluxo anterior, não são necessárias permissões de </a:t>
            </a:r>
            <a:r>
              <a:rPr lang="pt-BR" sz="2800" dirty="0" err="1"/>
              <a:t>push</a:t>
            </a:r>
            <a:r>
              <a:rPr lang="pt-BR" sz="2800" dirty="0"/>
              <a:t> para o repositório original, do ditador, nem dos tenentes.</a:t>
            </a:r>
          </a:p>
          <a:p>
            <a:pPr marL="457200" indent="-457200" algn="just">
              <a:buFont typeface="Arial" panose="020B0604020202020204" pitchFamily="34" charset="0"/>
              <a:buChar char="•"/>
            </a:pPr>
            <a:r>
              <a:rPr lang="pt-BR" sz="2800" dirty="0"/>
              <a:t>É um fluxo que funciona em projetos open </a:t>
            </a:r>
            <a:r>
              <a:rPr lang="pt-BR" sz="2800" dirty="0" err="1"/>
              <a:t>source</a:t>
            </a:r>
            <a:r>
              <a:rPr lang="pt-BR" sz="2800" dirty="0"/>
              <a:t> de porte gigantesco.</a:t>
            </a:r>
          </a:p>
        </p:txBody>
      </p:sp>
    </p:spTree>
    <p:extLst>
      <p:ext uri="{BB962C8B-B14F-4D97-AF65-F5344CB8AC3E}">
        <p14:creationId xmlns:p14="http://schemas.microsoft.com/office/powerpoint/2010/main" val="28976457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É um fluxo de trabalho extremamente complicado, complexo, e requer completa familiaridade com o </a:t>
            </a:r>
            <a:r>
              <a:rPr lang="pt-BR" sz="2800" dirty="0" err="1"/>
              <a:t>Git</a:t>
            </a:r>
            <a:r>
              <a:rPr lang="pt-BR" sz="2800" dirty="0"/>
              <a:t>.</a:t>
            </a:r>
          </a:p>
          <a:p>
            <a:pPr marL="457200" indent="-457200" algn="just">
              <a:buFont typeface="Arial" panose="020B0604020202020204" pitchFamily="34" charset="0"/>
              <a:buChar char="•"/>
            </a:pPr>
            <a:r>
              <a:rPr lang="pt-BR" sz="2800" dirty="0"/>
              <a:t>Integração é feita de maneira tardia, só quando for aplicado o </a:t>
            </a:r>
            <a:r>
              <a:rPr lang="pt-BR" sz="2800" dirty="0" err="1"/>
              <a:t>pull</a:t>
            </a:r>
            <a:r>
              <a:rPr lang="pt-BR" sz="2800" dirty="0"/>
              <a:t> </a:t>
            </a:r>
            <a:r>
              <a:rPr lang="pt-BR" sz="2800" dirty="0" err="1"/>
              <a:t>request</a:t>
            </a:r>
            <a:r>
              <a:rPr lang="pt-BR" sz="2800" dirty="0"/>
              <a:t>.</a:t>
            </a:r>
          </a:p>
        </p:txBody>
      </p:sp>
    </p:spTree>
    <p:extLst>
      <p:ext uri="{BB962C8B-B14F-4D97-AF65-F5344CB8AC3E}">
        <p14:creationId xmlns:p14="http://schemas.microsoft.com/office/powerpoint/2010/main" val="401176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0031485-546E-4946-B752-67040D1A315E}"/>
              </a:ext>
            </a:extLst>
          </p:cNvPr>
          <p:cNvPicPr>
            <a:picLocks noChangeAspect="1"/>
          </p:cNvPicPr>
          <p:nvPr/>
        </p:nvPicPr>
        <p:blipFill>
          <a:blip r:embed="rId2"/>
          <a:stretch>
            <a:fillRect/>
          </a:stretch>
        </p:blipFill>
        <p:spPr>
          <a:xfrm>
            <a:off x="463550" y="711200"/>
            <a:ext cx="8216900" cy="5435600"/>
          </a:xfrm>
          <a:prstGeom prst="rect">
            <a:avLst/>
          </a:prstGeom>
        </p:spPr>
      </p:pic>
    </p:spTree>
    <p:extLst>
      <p:ext uri="{BB962C8B-B14F-4D97-AF65-F5344CB8AC3E}">
        <p14:creationId xmlns:p14="http://schemas.microsoft.com/office/powerpoint/2010/main" val="402141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checkout</a:t>
            </a:r>
            <a:r>
              <a:rPr lang="pt-BR" sz="2800" dirty="0"/>
              <a:t> pode ser utilizado para trocar a </a:t>
            </a:r>
            <a:r>
              <a:rPr lang="pt-BR" sz="2800" dirty="0" err="1"/>
              <a:t>branch</a:t>
            </a:r>
            <a:r>
              <a:rPr lang="pt-BR" sz="2800" dirty="0"/>
              <a:t> atual e para descartar alterações de um arquivo que não está no </a:t>
            </a:r>
            <a:r>
              <a:rPr lang="pt-BR" sz="2800" dirty="0" err="1"/>
              <a:t>stage</a:t>
            </a:r>
            <a:r>
              <a:rPr lang="pt-BR" sz="2800" dirty="0"/>
              <a:t>.</a:t>
            </a:r>
          </a:p>
        </p:txBody>
      </p:sp>
    </p:spTree>
    <p:extLst>
      <p:ext uri="{BB962C8B-B14F-4D97-AF65-F5344CB8AC3E}">
        <p14:creationId xmlns:p14="http://schemas.microsoft.com/office/powerpoint/2010/main" val="368698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244060"/>
            <a:ext cx="8192022" cy="2369880"/>
          </a:xfrm>
          <a:prstGeom prst="rect">
            <a:avLst/>
          </a:prstGeom>
          <a:noFill/>
        </p:spPr>
        <p:txBody>
          <a:bodyPr wrap="square" rtlCol="0">
            <a:spAutoFit/>
          </a:bodyPr>
          <a:lstStyle/>
          <a:p>
            <a:pPr algn="just"/>
            <a:r>
              <a:rPr lang="pt-BR" sz="3200" b="1" dirty="0"/>
              <a:t>CRIAR E TROCAR DE BRANCH</a:t>
            </a:r>
          </a:p>
          <a:p>
            <a:pPr algn="just"/>
            <a:endParaRPr lang="pt-BR" sz="3200" b="1" dirty="0"/>
          </a:p>
          <a:p>
            <a:pPr marL="457200" indent="-457200" algn="just">
              <a:buFont typeface="Arial" panose="020B0604020202020204" pitchFamily="34" charset="0"/>
              <a:buChar char="•"/>
            </a:pPr>
            <a:r>
              <a:rPr lang="pt-BR" sz="2800" dirty="0"/>
              <a:t>Caso o usuário queira criar e trocar para a nova </a:t>
            </a:r>
            <a:r>
              <a:rPr lang="pt-BR" sz="2800" dirty="0" err="1"/>
              <a:t>branch</a:t>
            </a:r>
            <a:r>
              <a:rPr lang="pt-BR" sz="2800" dirty="0"/>
              <a:t> simultaneamente, basta utilizar 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nomebranch</a:t>
            </a:r>
            <a:r>
              <a:rPr lang="pt-BR" sz="2800" dirty="0"/>
              <a:t>.</a:t>
            </a:r>
          </a:p>
        </p:txBody>
      </p:sp>
    </p:spTree>
    <p:extLst>
      <p:ext uri="{BB962C8B-B14F-4D97-AF65-F5344CB8AC3E}">
        <p14:creationId xmlns:p14="http://schemas.microsoft.com/office/powerpoint/2010/main" val="419914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DELETANDO UMA BRANCH</a:t>
            </a:r>
          </a:p>
          <a:p>
            <a:pPr algn="just"/>
            <a:endParaRPr lang="pt-BR" sz="3200" b="1" dirty="0"/>
          </a:p>
          <a:p>
            <a:pPr marL="457200" indent="-457200" algn="just">
              <a:buFont typeface="Arial" panose="020B0604020202020204" pitchFamily="34" charset="0"/>
              <a:buChar char="•"/>
            </a:pPr>
            <a:r>
              <a:rPr lang="pt-BR" sz="2800" dirty="0" err="1"/>
              <a:t>Branchs</a:t>
            </a:r>
            <a:r>
              <a:rPr lang="pt-BR" sz="2800" dirty="0"/>
              <a:t> são deletadas utilizando o comando </a:t>
            </a:r>
            <a:r>
              <a:rPr lang="pt-BR" sz="2800" i="1" dirty="0" err="1"/>
              <a:t>git</a:t>
            </a:r>
            <a:r>
              <a:rPr lang="pt-BR" sz="2800" i="1" dirty="0"/>
              <a:t> </a:t>
            </a:r>
            <a:r>
              <a:rPr lang="pt-BR" sz="2800" i="1" dirty="0" err="1"/>
              <a:t>branch</a:t>
            </a:r>
            <a:r>
              <a:rPr lang="pt-BR" sz="2800" i="1" dirty="0"/>
              <a:t> -</a:t>
            </a:r>
            <a:r>
              <a:rPr lang="pt-BR" sz="2800" i="1" dirty="0" err="1"/>
              <a:t>d</a:t>
            </a:r>
            <a:r>
              <a:rPr lang="pt-BR" sz="2800" i="1" dirty="0"/>
              <a:t> </a:t>
            </a:r>
            <a:r>
              <a:rPr lang="pt-BR" sz="2800" i="1" dirty="0" err="1"/>
              <a:t>nomebranch</a:t>
            </a:r>
            <a:r>
              <a:rPr lang="pt-BR" sz="2800" dirty="0"/>
              <a:t>.</a:t>
            </a:r>
          </a:p>
          <a:p>
            <a:pPr marL="457200" indent="-457200" algn="just">
              <a:buFont typeface="Arial" panose="020B0604020202020204" pitchFamily="34" charset="0"/>
              <a:buChar char="•"/>
            </a:pPr>
            <a:r>
              <a:rPr lang="pt-BR" sz="2800" dirty="0"/>
              <a:t>É necessário mudar de </a:t>
            </a:r>
            <a:r>
              <a:rPr lang="pt-BR" sz="2800" dirty="0" err="1"/>
              <a:t>branch</a:t>
            </a:r>
            <a:r>
              <a:rPr lang="pt-BR" sz="2800" dirty="0"/>
              <a:t> primeiramente,  pois não é possível remover uma </a:t>
            </a:r>
            <a:r>
              <a:rPr lang="pt-BR" sz="2800" dirty="0" err="1"/>
              <a:t>branch</a:t>
            </a:r>
            <a:r>
              <a:rPr lang="pt-BR" sz="2800" dirty="0"/>
              <a:t> enquanto estiver nela.</a:t>
            </a:r>
          </a:p>
        </p:txBody>
      </p:sp>
    </p:spTree>
    <p:extLst>
      <p:ext uri="{BB962C8B-B14F-4D97-AF65-F5344CB8AC3E}">
        <p14:creationId xmlns:p14="http://schemas.microsoft.com/office/powerpoint/2010/main" val="374646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6 - ORGANIZANDO O TRABALHO COM BRANCHES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0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9986505A-910B-EC40-A3FA-89D22005A135}"/>
              </a:ext>
            </a:extLst>
          </p:cNvPr>
          <p:cNvPicPr>
            <a:picLocks noChangeAspect="1"/>
          </p:cNvPicPr>
          <p:nvPr/>
        </p:nvPicPr>
        <p:blipFill>
          <a:blip r:embed="rId2"/>
          <a:stretch>
            <a:fillRect/>
          </a:stretch>
        </p:blipFill>
        <p:spPr>
          <a:xfrm>
            <a:off x="0" y="645771"/>
            <a:ext cx="9144000" cy="5566457"/>
          </a:xfrm>
          <a:prstGeom prst="rect">
            <a:avLst/>
          </a:prstGeom>
        </p:spPr>
      </p:pic>
    </p:spTree>
    <p:extLst>
      <p:ext uri="{BB962C8B-B14F-4D97-AF65-F5344CB8AC3E}">
        <p14:creationId xmlns:p14="http://schemas.microsoft.com/office/powerpoint/2010/main" val="249882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Branchs</a:t>
            </a:r>
            <a:r>
              <a:rPr lang="pt-BR" sz="2800" dirty="0"/>
              <a:t> que possuem </a:t>
            </a:r>
            <a:r>
              <a:rPr lang="pt-BR" sz="2800" dirty="0" err="1"/>
              <a:t>commits</a:t>
            </a:r>
            <a:r>
              <a:rPr lang="pt-BR" sz="2800" dirty="0"/>
              <a:t> ainda não aplicados em outras </a:t>
            </a:r>
            <a:r>
              <a:rPr lang="pt-BR" sz="2800" dirty="0" err="1"/>
              <a:t>branchs</a:t>
            </a:r>
            <a:r>
              <a:rPr lang="pt-BR" sz="2800" dirty="0"/>
              <a:t> não são possíveis de serem deletadas. </a:t>
            </a:r>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branch</a:t>
            </a:r>
            <a:r>
              <a:rPr lang="pt-BR" sz="2800" i="1" dirty="0"/>
              <a:t> -</a:t>
            </a:r>
            <a:r>
              <a:rPr lang="pt-BR" sz="2800" i="1" dirty="0" err="1"/>
              <a:t>D</a:t>
            </a:r>
            <a:r>
              <a:rPr lang="pt-BR" sz="2800" i="1" dirty="0"/>
              <a:t> </a:t>
            </a:r>
            <a:r>
              <a:rPr lang="pt-BR" sz="2800" i="1" dirty="0" err="1"/>
              <a:t>nomebranch</a:t>
            </a:r>
            <a:r>
              <a:rPr lang="pt-BR" sz="2800" dirty="0"/>
              <a:t> é usado para forçar a remoção da </a:t>
            </a:r>
            <a:r>
              <a:rPr lang="pt-BR" sz="2800" dirty="0" err="1"/>
              <a:t>branch</a:t>
            </a:r>
            <a:r>
              <a:rPr lang="pt-BR" sz="2800" dirty="0"/>
              <a:t>.</a:t>
            </a:r>
          </a:p>
        </p:txBody>
      </p:sp>
    </p:spTree>
    <p:extLst>
      <p:ext uri="{BB962C8B-B14F-4D97-AF65-F5344CB8AC3E}">
        <p14:creationId xmlns:p14="http://schemas.microsoft.com/office/powerpoint/2010/main" val="293422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130F153-BDBD-5948-A32F-10A0FCC92D06}"/>
              </a:ext>
            </a:extLst>
          </p:cNvPr>
          <p:cNvPicPr>
            <a:picLocks noChangeAspect="1"/>
          </p:cNvPicPr>
          <p:nvPr/>
        </p:nvPicPr>
        <p:blipFill>
          <a:blip r:embed="rId2"/>
          <a:stretch>
            <a:fillRect/>
          </a:stretch>
        </p:blipFill>
        <p:spPr>
          <a:xfrm>
            <a:off x="0" y="645771"/>
            <a:ext cx="9144000" cy="5566457"/>
          </a:xfrm>
          <a:prstGeom prst="rect">
            <a:avLst/>
          </a:prstGeom>
        </p:spPr>
      </p:pic>
    </p:spTree>
    <p:extLst>
      <p:ext uri="{BB962C8B-B14F-4D97-AF65-F5344CB8AC3E}">
        <p14:creationId xmlns:p14="http://schemas.microsoft.com/office/powerpoint/2010/main" val="979067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COMMITANDO CÓDIGO EM UMA NOVA BRANCH</a:t>
            </a:r>
          </a:p>
          <a:p>
            <a:pPr algn="just"/>
            <a:endParaRPr lang="pt-BR" sz="3200" b="1" dirty="0"/>
          </a:p>
          <a:p>
            <a:pPr marL="457200" indent="-457200" algn="just">
              <a:buFont typeface="Arial" panose="020B0604020202020204" pitchFamily="34" charset="0"/>
              <a:buChar char="•"/>
            </a:pPr>
            <a:r>
              <a:rPr lang="pt-BR" sz="2800" dirty="0"/>
              <a:t>Após alterações realizadas em uma nova </a:t>
            </a:r>
            <a:r>
              <a:rPr lang="pt-BR" sz="2800" dirty="0" err="1"/>
              <a:t>branch</a:t>
            </a:r>
            <a:r>
              <a:rPr lang="pt-BR" sz="2800" dirty="0"/>
              <a:t>, utiliza-se o comando </a:t>
            </a:r>
            <a:r>
              <a:rPr lang="pt-BR" sz="2800" i="1" dirty="0" err="1"/>
              <a:t>git</a:t>
            </a:r>
            <a:r>
              <a:rPr lang="pt-BR" sz="2800" i="1" dirty="0"/>
              <a:t> </a:t>
            </a:r>
            <a:r>
              <a:rPr lang="pt-BR" sz="2800" i="1" dirty="0" err="1"/>
              <a:t>commit</a:t>
            </a:r>
            <a:r>
              <a:rPr lang="pt-BR" sz="2800" i="1" dirty="0"/>
              <a:t> -</a:t>
            </a:r>
            <a:r>
              <a:rPr lang="pt-BR" sz="2800" i="1" dirty="0" err="1"/>
              <a:t>am</a:t>
            </a:r>
            <a:r>
              <a:rPr lang="pt-BR" sz="2800" i="1" dirty="0"/>
              <a:t> “Mensagem do </a:t>
            </a:r>
            <a:r>
              <a:rPr lang="pt-BR" sz="2800" i="1" dirty="0" err="1"/>
              <a:t>commit</a:t>
            </a:r>
            <a:r>
              <a:rPr lang="pt-BR" sz="2800" i="1" dirty="0"/>
              <a:t>”</a:t>
            </a:r>
            <a:r>
              <a:rPr lang="pt-BR" sz="2800" dirty="0"/>
              <a:t> para adicionar as mudanças na área de </a:t>
            </a:r>
            <a:r>
              <a:rPr lang="pt-BR" sz="2800" dirty="0" err="1"/>
              <a:t>stage</a:t>
            </a:r>
            <a:r>
              <a:rPr lang="pt-BR" sz="2800" dirty="0"/>
              <a:t>.</a:t>
            </a:r>
          </a:p>
          <a:p>
            <a:pPr marL="457200" indent="-457200" algn="just">
              <a:buFont typeface="Arial" panose="020B0604020202020204" pitchFamily="34" charset="0"/>
              <a:buChar char="•"/>
            </a:pPr>
            <a:r>
              <a:rPr lang="pt-BR" sz="2800" dirty="0"/>
              <a:t>O </a:t>
            </a:r>
            <a:r>
              <a:rPr lang="pt-BR" sz="2800" dirty="0" err="1"/>
              <a:t>commit</a:t>
            </a:r>
            <a:r>
              <a:rPr lang="pt-BR" sz="2800" dirty="0"/>
              <a:t> é apontado pela nova </a:t>
            </a:r>
            <a:r>
              <a:rPr lang="pt-BR" sz="2800" dirty="0" err="1"/>
              <a:t>branch</a:t>
            </a:r>
            <a:r>
              <a:rPr lang="pt-BR" sz="2800" dirty="0"/>
              <a:t>, como também o HEAD aponta para esse </a:t>
            </a:r>
            <a:r>
              <a:rPr lang="pt-BR" sz="2800" dirty="0" err="1"/>
              <a:t>commit</a:t>
            </a:r>
            <a:r>
              <a:rPr lang="pt-BR" sz="2800" dirty="0"/>
              <a:t>.</a:t>
            </a:r>
          </a:p>
        </p:txBody>
      </p:sp>
    </p:spTree>
    <p:extLst>
      <p:ext uri="{BB962C8B-B14F-4D97-AF65-F5344CB8AC3E}">
        <p14:creationId xmlns:p14="http://schemas.microsoft.com/office/powerpoint/2010/main" val="153369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1F1E039-75FF-3544-B1F2-2688EB5C7EAF}"/>
              </a:ext>
            </a:extLst>
          </p:cNvPr>
          <p:cNvPicPr>
            <a:picLocks noChangeAspect="1"/>
          </p:cNvPicPr>
          <p:nvPr/>
        </p:nvPicPr>
        <p:blipFill>
          <a:blip r:embed="rId2"/>
          <a:stretch>
            <a:fillRect/>
          </a:stretch>
        </p:blipFill>
        <p:spPr>
          <a:xfrm>
            <a:off x="0" y="1111756"/>
            <a:ext cx="9144000" cy="4634487"/>
          </a:xfrm>
          <a:prstGeom prst="rect">
            <a:avLst/>
          </a:prstGeom>
        </p:spPr>
      </p:pic>
    </p:spTree>
    <p:extLst>
      <p:ext uri="{BB962C8B-B14F-4D97-AF65-F5344CB8AC3E}">
        <p14:creationId xmlns:p14="http://schemas.microsoft.com/office/powerpoint/2010/main" val="4203304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98image58053088">
            <a:extLst>
              <a:ext uri="{FF2B5EF4-FFF2-40B4-BE49-F238E27FC236}">
                <a16:creationId xmlns="" xmlns:a16="http://schemas.microsoft.com/office/drawing/2014/main" id="{E549C3E2-8CEB-0D47-AE18-AA2DE0043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94" y="1516743"/>
            <a:ext cx="7784011" cy="382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82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VOLTAR E FAZER ALTERAÇÕES NO MASTER</a:t>
            </a:r>
            <a:endParaRPr lang="pt-BR" sz="3200" dirty="0"/>
          </a:p>
          <a:p>
            <a:pPr algn="just"/>
            <a:endParaRPr lang="pt-BR" sz="3200" dirty="0"/>
          </a:p>
          <a:p>
            <a:pPr marL="457200" indent="-457200" algn="just">
              <a:buFont typeface="Arial" panose="020B0604020202020204" pitchFamily="34" charset="0"/>
              <a:buChar char="•"/>
            </a:pPr>
            <a:r>
              <a:rPr lang="pt-BR" sz="2800" dirty="0"/>
              <a:t>Utilizar o comando </a:t>
            </a:r>
            <a:r>
              <a:rPr lang="pt-BR" sz="2800" i="1" dirty="0" err="1"/>
              <a:t>git</a:t>
            </a:r>
            <a:r>
              <a:rPr lang="pt-BR" sz="2800" i="1" dirty="0"/>
              <a:t> </a:t>
            </a:r>
            <a:r>
              <a:rPr lang="pt-BR" sz="2800" i="1" dirty="0" err="1"/>
              <a:t>checkout</a:t>
            </a:r>
            <a:r>
              <a:rPr lang="pt-BR" sz="2800" i="1" dirty="0"/>
              <a:t> </a:t>
            </a:r>
            <a:r>
              <a:rPr lang="pt-BR" sz="2800" i="1" dirty="0" err="1"/>
              <a:t>master</a:t>
            </a:r>
            <a:r>
              <a:rPr lang="pt-BR" sz="2800" dirty="0"/>
              <a:t>, retornando para a </a:t>
            </a:r>
            <a:r>
              <a:rPr lang="pt-BR" sz="2800" dirty="0" err="1"/>
              <a:t>branch</a:t>
            </a:r>
            <a:r>
              <a:rPr lang="pt-BR" sz="2800" dirty="0"/>
              <a:t> </a:t>
            </a:r>
            <a:r>
              <a:rPr lang="pt-BR" sz="2800" dirty="0" err="1"/>
              <a:t>master</a:t>
            </a:r>
            <a:r>
              <a:rPr lang="pt-BR" sz="2800" dirty="0"/>
              <a:t>.</a:t>
            </a:r>
          </a:p>
          <a:p>
            <a:pPr marL="457200" indent="-457200" algn="just">
              <a:buFont typeface="Arial" panose="020B0604020202020204" pitchFamily="34" charset="0"/>
              <a:buChar char="•"/>
            </a:pPr>
            <a:r>
              <a:rPr lang="pt-BR" sz="2800" dirty="0"/>
              <a:t>Após efetuar e </a:t>
            </a:r>
            <a:r>
              <a:rPr lang="pt-BR" sz="2800" dirty="0" err="1"/>
              <a:t>commitar</a:t>
            </a:r>
            <a:r>
              <a:rPr lang="pt-BR" sz="2800" dirty="0"/>
              <a:t> a mudança, a </a:t>
            </a:r>
            <a:r>
              <a:rPr lang="pt-BR" sz="2800" dirty="0" err="1"/>
              <a:t>branch</a:t>
            </a:r>
            <a:r>
              <a:rPr lang="pt-BR" sz="2800" dirty="0"/>
              <a:t> </a:t>
            </a:r>
            <a:r>
              <a:rPr lang="pt-BR" sz="2800" i="1" dirty="0" err="1"/>
              <a:t>master</a:t>
            </a:r>
            <a:r>
              <a:rPr lang="pt-BR" sz="2800" dirty="0"/>
              <a:t> aponta para o </a:t>
            </a:r>
            <a:r>
              <a:rPr lang="pt-BR" sz="2800" dirty="0" err="1"/>
              <a:t>commit</a:t>
            </a:r>
            <a:r>
              <a:rPr lang="pt-BR" sz="2800" dirty="0"/>
              <a:t> que foi realizado a mudança.</a:t>
            </a:r>
          </a:p>
          <a:p>
            <a:pPr marL="457200" indent="-457200" algn="just">
              <a:buFont typeface="Arial" panose="020B0604020202020204" pitchFamily="34" charset="0"/>
              <a:buChar char="•"/>
            </a:pPr>
            <a:r>
              <a:rPr lang="pt-BR" sz="2800" dirty="0"/>
              <a:t>A </a:t>
            </a:r>
            <a:r>
              <a:rPr lang="pt-BR" sz="2800" dirty="0" err="1"/>
              <a:t>branch</a:t>
            </a:r>
            <a:r>
              <a:rPr lang="pt-BR" sz="2800" dirty="0"/>
              <a:t> anterior aponta para o </a:t>
            </a:r>
            <a:r>
              <a:rPr lang="pt-BR" sz="2800" dirty="0" err="1"/>
              <a:t>commit</a:t>
            </a:r>
            <a:r>
              <a:rPr lang="pt-BR" sz="2800" dirty="0"/>
              <a:t> que estava anteriormente.</a:t>
            </a:r>
          </a:p>
        </p:txBody>
      </p:sp>
    </p:spTree>
    <p:extLst>
      <p:ext uri="{BB962C8B-B14F-4D97-AF65-F5344CB8AC3E}">
        <p14:creationId xmlns:p14="http://schemas.microsoft.com/office/powerpoint/2010/main" val="3084993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99image58042528">
            <a:extLst>
              <a:ext uri="{FF2B5EF4-FFF2-40B4-BE49-F238E27FC236}">
                <a16:creationId xmlns="" xmlns:a16="http://schemas.microsoft.com/office/drawing/2014/main" id="{F4EC6591-F022-2246-A21B-21B3B05A8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21" y="933672"/>
            <a:ext cx="8325757" cy="499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323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MESCLANDO ALTERAÇÕES</a:t>
            </a:r>
          </a:p>
          <a:p>
            <a:pPr algn="just"/>
            <a:endParaRPr lang="pt-BR" sz="3200" b="1" dirty="0"/>
          </a:p>
          <a:p>
            <a:pPr marL="457200" indent="-457200" algn="just">
              <a:buFont typeface="Arial" panose="020B0604020202020204" pitchFamily="34" charset="0"/>
              <a:buChar char="•"/>
            </a:pPr>
            <a:r>
              <a:rPr lang="pt-BR" sz="2800" dirty="0"/>
              <a:t>É necessário mesclar alterações feitas na </a:t>
            </a:r>
            <a:r>
              <a:rPr lang="pt-BR" sz="2800" dirty="0" err="1"/>
              <a:t>branch</a:t>
            </a:r>
            <a:r>
              <a:rPr lang="pt-BR" sz="2800" dirty="0"/>
              <a:t> </a:t>
            </a:r>
            <a:r>
              <a:rPr lang="pt-BR" sz="2800" i="1" dirty="0" err="1"/>
              <a:t>master</a:t>
            </a:r>
            <a:r>
              <a:rPr lang="pt-BR" sz="2800" dirty="0"/>
              <a:t> e na outra </a:t>
            </a:r>
            <a:r>
              <a:rPr lang="pt-BR" sz="2800" dirty="0" err="1"/>
              <a:t>branch</a:t>
            </a:r>
            <a:r>
              <a:rPr lang="pt-BR" sz="2800" dirty="0"/>
              <a:t> criada.</a:t>
            </a:r>
          </a:p>
          <a:p>
            <a:pPr marL="457200" indent="-457200" algn="just">
              <a:buFont typeface="Arial" panose="020B0604020202020204" pitchFamily="34" charset="0"/>
              <a:buChar char="•"/>
            </a:pPr>
            <a:r>
              <a:rPr lang="pt-BR" sz="2800" dirty="0"/>
              <a:t>O </a:t>
            </a:r>
            <a:r>
              <a:rPr lang="pt-BR" sz="2800" dirty="0" err="1"/>
              <a:t>Git</a:t>
            </a:r>
            <a:r>
              <a:rPr lang="pt-BR" sz="2800" dirty="0"/>
              <a:t> ajuda a identificar o que mudou, sem a necessidade de copiar e colar na mão as alterações, eliminando erros que podem acontecer.</a:t>
            </a:r>
          </a:p>
        </p:txBody>
      </p:sp>
    </p:spTree>
    <p:extLst>
      <p:ext uri="{BB962C8B-B14F-4D97-AF65-F5344CB8AC3E}">
        <p14:creationId xmlns:p14="http://schemas.microsoft.com/office/powerpoint/2010/main" val="73887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VERIFICANDO BRANCHES NÃO MESCLADAS</a:t>
            </a:r>
          </a:p>
          <a:p>
            <a:pPr algn="just"/>
            <a:endParaRPr lang="pt-BR" sz="3200" b="1" dirty="0"/>
          </a:p>
          <a:p>
            <a:pPr marL="457200" indent="-457200" algn="just">
              <a:buFont typeface="Arial" panose="020B0604020202020204" pitchFamily="34" charset="0"/>
              <a:buChar char="•"/>
            </a:pPr>
            <a:r>
              <a:rPr lang="pt-BR" sz="2800" dirty="0"/>
              <a:t>É possível verificar </a:t>
            </a:r>
            <a:r>
              <a:rPr lang="pt-BR" sz="2800" dirty="0" err="1"/>
              <a:t>branches</a:t>
            </a:r>
            <a:r>
              <a:rPr lang="pt-BR" sz="2800" dirty="0"/>
              <a:t> que não foram mescladas com o comando </a:t>
            </a:r>
            <a:r>
              <a:rPr lang="pt-BR" sz="2800" i="1" dirty="0" err="1"/>
              <a:t>git</a:t>
            </a:r>
            <a:r>
              <a:rPr lang="pt-BR" sz="2800" i="1" dirty="0"/>
              <a:t> </a:t>
            </a:r>
            <a:r>
              <a:rPr lang="pt-BR" sz="2800" i="1" dirty="0" err="1"/>
              <a:t>branch</a:t>
            </a:r>
            <a:r>
              <a:rPr lang="pt-BR" sz="2800" i="1" dirty="0"/>
              <a:t> --no-</a:t>
            </a:r>
            <a:r>
              <a:rPr lang="pt-BR" sz="2800" i="1" dirty="0" err="1"/>
              <a:t>merged</a:t>
            </a:r>
            <a:r>
              <a:rPr lang="pt-BR" sz="2800" dirty="0"/>
              <a:t>.</a:t>
            </a:r>
          </a:p>
          <a:p>
            <a:pPr marL="457200" indent="-457200" algn="just">
              <a:buFont typeface="Arial" panose="020B0604020202020204" pitchFamily="34" charset="0"/>
              <a:buChar char="•"/>
            </a:pPr>
            <a:r>
              <a:rPr lang="pt-BR" sz="2800" dirty="0"/>
              <a:t>A saída indicará mudanças que não foram mescladas.</a:t>
            </a:r>
          </a:p>
        </p:txBody>
      </p:sp>
    </p:spTree>
    <p:extLst>
      <p:ext uri="{BB962C8B-B14F-4D97-AF65-F5344CB8AC3E}">
        <p14:creationId xmlns:p14="http://schemas.microsoft.com/office/powerpoint/2010/main" val="39861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TRABALHANDO EM PARALALELO COM BRANCHES</a:t>
            </a:r>
          </a:p>
          <a:p>
            <a:pPr algn="just"/>
            <a:endParaRPr lang="pt-BR" sz="3200" b="1" dirty="0"/>
          </a:p>
          <a:p>
            <a:pPr marL="457200" indent="-457200" algn="just">
              <a:buFont typeface="Arial" panose="020B0604020202020204" pitchFamily="34" charset="0"/>
              <a:buChar char="•"/>
            </a:pPr>
            <a:r>
              <a:rPr lang="pt-BR" sz="2800" i="1" dirty="0" err="1"/>
              <a:t>Branch</a:t>
            </a:r>
            <a:r>
              <a:rPr lang="pt-BR" sz="2800" dirty="0"/>
              <a:t> é uma linha independente de desenvolvimento onde é possível </a:t>
            </a:r>
            <a:r>
              <a:rPr lang="pt-BR" sz="2800" dirty="0" err="1"/>
              <a:t>commitar</a:t>
            </a:r>
            <a:r>
              <a:rPr lang="pt-BR" sz="2800" dirty="0"/>
              <a:t> novas versões de código sem afetar outros </a:t>
            </a:r>
            <a:r>
              <a:rPr lang="pt-BR" sz="2800" dirty="0" err="1"/>
              <a:t>branches</a:t>
            </a:r>
            <a:r>
              <a:rPr lang="pt-BR" sz="2800" dirty="0"/>
              <a:t>.</a:t>
            </a:r>
          </a:p>
          <a:p>
            <a:pPr marL="457200" indent="-457200" algn="just">
              <a:buFont typeface="Arial" panose="020B0604020202020204" pitchFamily="34" charset="0"/>
              <a:buChar char="•"/>
            </a:pPr>
            <a:r>
              <a:rPr lang="pt-BR" sz="2800" dirty="0" err="1"/>
              <a:t>Git</a:t>
            </a:r>
            <a:r>
              <a:rPr lang="pt-BR" sz="2800" dirty="0"/>
              <a:t> permite lidar com </a:t>
            </a:r>
            <a:r>
              <a:rPr lang="pt-BR" sz="2800" dirty="0" err="1"/>
              <a:t>branches</a:t>
            </a:r>
            <a:r>
              <a:rPr lang="pt-BR" sz="2800" dirty="0"/>
              <a:t> de maneira rápida e leve.</a:t>
            </a:r>
          </a:p>
        </p:txBody>
      </p:sp>
    </p:spTree>
    <p:extLst>
      <p:ext uri="{BB962C8B-B14F-4D97-AF65-F5344CB8AC3E}">
        <p14:creationId xmlns:p14="http://schemas.microsoft.com/office/powerpoint/2010/main" val="2791255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EB5093E-80CE-3F40-BE8E-11E58A89AE84}"/>
              </a:ext>
            </a:extLst>
          </p:cNvPr>
          <p:cNvPicPr>
            <a:picLocks noChangeAspect="1"/>
          </p:cNvPicPr>
          <p:nvPr/>
        </p:nvPicPr>
        <p:blipFill>
          <a:blip r:embed="rId2"/>
          <a:stretch>
            <a:fillRect/>
          </a:stretch>
        </p:blipFill>
        <p:spPr>
          <a:xfrm>
            <a:off x="250370" y="796925"/>
            <a:ext cx="8643260" cy="5264150"/>
          </a:xfrm>
          <a:prstGeom prst="rect">
            <a:avLst/>
          </a:prstGeom>
        </p:spPr>
      </p:pic>
    </p:spTree>
    <p:extLst>
      <p:ext uri="{BB962C8B-B14F-4D97-AF65-F5344CB8AC3E}">
        <p14:creationId xmlns:p14="http://schemas.microsoft.com/office/powerpoint/2010/main" val="1786731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MESCLANDO ALTERAÇÕES COM MERGE</a:t>
            </a:r>
          </a:p>
          <a:p>
            <a:pPr algn="just"/>
            <a:endParaRPr lang="pt-BR" sz="3200" b="1" dirty="0"/>
          </a:p>
          <a:p>
            <a:pPr marL="457200" indent="-457200" algn="just">
              <a:buFont typeface="Arial" panose="020B0604020202020204" pitchFamily="34" charset="0"/>
              <a:buChar char="•"/>
            </a:pPr>
            <a:r>
              <a:rPr lang="pt-BR" sz="2800" dirty="0"/>
              <a:t>Juntar as alterações feitas, mesclando as </a:t>
            </a:r>
            <a:r>
              <a:rPr lang="pt-BR" sz="2800" dirty="0" err="1"/>
              <a:t>branches</a:t>
            </a:r>
            <a:r>
              <a:rPr lang="pt-BR" sz="2800" dirty="0"/>
              <a:t> </a:t>
            </a:r>
            <a:r>
              <a:rPr lang="pt-BR" sz="2800" dirty="0" err="1"/>
              <a:t>master</a:t>
            </a:r>
            <a:r>
              <a:rPr lang="pt-BR" sz="2800" dirty="0"/>
              <a:t> e a nova, é feito através do comando </a:t>
            </a:r>
            <a:r>
              <a:rPr lang="pt-BR" sz="2800" i="1" dirty="0" err="1"/>
              <a:t>git</a:t>
            </a:r>
            <a:r>
              <a:rPr lang="pt-BR" sz="2800" i="1" dirty="0"/>
              <a:t> merge </a:t>
            </a:r>
            <a:r>
              <a:rPr lang="pt-BR" sz="2800" i="1" dirty="0" err="1"/>
              <a:t>nomebranch</a:t>
            </a:r>
            <a:r>
              <a:rPr lang="pt-BR" sz="2800" i="1" dirty="0"/>
              <a:t> -m ”Mesclando </a:t>
            </a:r>
            <a:r>
              <a:rPr lang="pt-BR" sz="2800" i="1" dirty="0" err="1"/>
              <a:t>branches</a:t>
            </a:r>
            <a:r>
              <a:rPr lang="pt-BR" sz="2800" i="1" dirty="0"/>
              <a:t>.”</a:t>
            </a:r>
          </a:p>
          <a:p>
            <a:pPr marL="457200" indent="-457200" algn="just">
              <a:buFont typeface="Arial" panose="020B0604020202020204" pitchFamily="34" charset="0"/>
              <a:buChar char="•"/>
            </a:pPr>
            <a:r>
              <a:rPr lang="pt-BR" sz="2800" dirty="0"/>
              <a:t>Feito o merge, os arquivos e alterações realizados na nova </a:t>
            </a:r>
            <a:r>
              <a:rPr lang="pt-BR" sz="2800" dirty="0" err="1"/>
              <a:t>branch</a:t>
            </a:r>
            <a:r>
              <a:rPr lang="pt-BR" sz="2800" dirty="0"/>
              <a:t> forma trazidos para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Um novo </a:t>
            </a:r>
            <a:r>
              <a:rPr lang="pt-BR" sz="2800" dirty="0" err="1"/>
              <a:t>commit</a:t>
            </a:r>
            <a:r>
              <a:rPr lang="pt-BR" sz="2800" dirty="0"/>
              <a:t> é criado com as alterações a serem mescladas com a mensagem informada.</a:t>
            </a:r>
            <a:endParaRPr lang="pt-BR" sz="3200" dirty="0"/>
          </a:p>
        </p:txBody>
      </p:sp>
    </p:spTree>
    <p:extLst>
      <p:ext uri="{BB962C8B-B14F-4D97-AF65-F5344CB8AC3E}">
        <p14:creationId xmlns:p14="http://schemas.microsoft.com/office/powerpoint/2010/main" val="3333434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5CFAF77-61AC-994A-B321-5619037E7C15}"/>
              </a:ext>
            </a:extLst>
          </p:cNvPr>
          <p:cNvPicPr>
            <a:picLocks noChangeAspect="1"/>
          </p:cNvPicPr>
          <p:nvPr/>
        </p:nvPicPr>
        <p:blipFill>
          <a:blip r:embed="rId2"/>
          <a:stretch>
            <a:fillRect/>
          </a:stretch>
        </p:blipFill>
        <p:spPr>
          <a:xfrm>
            <a:off x="0" y="422031"/>
            <a:ext cx="9144000" cy="6013938"/>
          </a:xfrm>
          <a:prstGeom prst="rect">
            <a:avLst/>
          </a:prstGeom>
        </p:spPr>
      </p:pic>
    </p:spTree>
    <p:extLst>
      <p:ext uri="{BB962C8B-B14F-4D97-AF65-F5344CB8AC3E}">
        <p14:creationId xmlns:p14="http://schemas.microsoft.com/office/powerpoint/2010/main" val="83136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Feito o merge, os arquivos e alterações realizados na nova </a:t>
            </a:r>
            <a:r>
              <a:rPr lang="pt-BR" sz="2800" dirty="0" err="1"/>
              <a:t>branch</a:t>
            </a:r>
            <a:r>
              <a:rPr lang="pt-BR" sz="2800" dirty="0"/>
              <a:t> forma trazidos para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Um novo </a:t>
            </a:r>
            <a:r>
              <a:rPr lang="pt-BR" sz="2800" dirty="0" err="1"/>
              <a:t>commit</a:t>
            </a:r>
            <a:r>
              <a:rPr lang="pt-BR" sz="2800" dirty="0"/>
              <a:t> é criado com as alterações a serem mescladas com a mensagem informada.</a:t>
            </a:r>
          </a:p>
          <a:p>
            <a:pPr marL="457200" indent="-457200" algn="just">
              <a:buFont typeface="Arial" panose="020B0604020202020204" pitchFamily="34" charset="0"/>
              <a:buChar char="•"/>
            </a:pPr>
            <a:r>
              <a:rPr lang="pt-BR" sz="2800" dirty="0" err="1"/>
              <a:t>Branch</a:t>
            </a:r>
            <a:r>
              <a:rPr lang="pt-BR" sz="2800" dirty="0"/>
              <a:t> </a:t>
            </a:r>
            <a:r>
              <a:rPr lang="pt-BR" sz="2800" i="1" dirty="0" err="1"/>
              <a:t>master</a:t>
            </a:r>
            <a:r>
              <a:rPr lang="pt-BR" sz="2800" dirty="0"/>
              <a:t> e o HEAD apontam para o </a:t>
            </a:r>
            <a:r>
              <a:rPr lang="pt-BR" sz="2800" dirty="0" err="1"/>
              <a:t>commit</a:t>
            </a:r>
            <a:r>
              <a:rPr lang="pt-BR" sz="2800" dirty="0"/>
              <a:t> de merge, pois é o último </a:t>
            </a:r>
            <a:r>
              <a:rPr lang="pt-BR" sz="2800" dirty="0" err="1"/>
              <a:t>commit</a:t>
            </a:r>
            <a:r>
              <a:rPr lang="pt-BR" sz="2800" dirty="0"/>
              <a:t> realizado. A nova </a:t>
            </a:r>
            <a:r>
              <a:rPr lang="pt-BR" sz="2800" dirty="0" err="1"/>
              <a:t>branch</a:t>
            </a:r>
            <a:r>
              <a:rPr lang="pt-BR" sz="2800" dirty="0"/>
              <a:t> aponta para o mesmo </a:t>
            </a:r>
            <a:r>
              <a:rPr lang="pt-BR" sz="2800" dirty="0" err="1"/>
              <a:t>commit</a:t>
            </a:r>
            <a:r>
              <a:rPr lang="pt-BR" sz="2800" dirty="0"/>
              <a:t> que estava anteriormente.</a:t>
            </a:r>
            <a:endParaRPr lang="pt-BR" sz="3200" dirty="0"/>
          </a:p>
        </p:txBody>
      </p:sp>
    </p:spTree>
    <p:extLst>
      <p:ext uri="{BB962C8B-B14F-4D97-AF65-F5344CB8AC3E}">
        <p14:creationId xmlns:p14="http://schemas.microsoft.com/office/powerpoint/2010/main" val="443231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94F1DB7-744F-9F4A-9B4B-8F4B6457D16A}"/>
              </a:ext>
            </a:extLst>
          </p:cNvPr>
          <p:cNvPicPr>
            <a:picLocks noChangeAspect="1"/>
          </p:cNvPicPr>
          <p:nvPr/>
        </p:nvPicPr>
        <p:blipFill>
          <a:blip r:embed="rId2"/>
          <a:stretch>
            <a:fillRect/>
          </a:stretch>
        </p:blipFill>
        <p:spPr>
          <a:xfrm>
            <a:off x="401094" y="642579"/>
            <a:ext cx="8341812" cy="5572842"/>
          </a:xfrm>
          <a:prstGeom prst="rect">
            <a:avLst/>
          </a:prstGeom>
        </p:spPr>
      </p:pic>
    </p:spTree>
    <p:extLst>
      <p:ext uri="{BB962C8B-B14F-4D97-AF65-F5344CB8AC3E}">
        <p14:creationId xmlns:p14="http://schemas.microsoft.com/office/powerpoint/2010/main" val="354231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102image58006640">
            <a:extLst>
              <a:ext uri="{FF2B5EF4-FFF2-40B4-BE49-F238E27FC236}">
                <a16:creationId xmlns="" xmlns:a16="http://schemas.microsoft.com/office/drawing/2014/main" id="{0FA63675-72AC-0D4A-A9EB-A18C8EAA2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48" y="1432794"/>
            <a:ext cx="8101904" cy="399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393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Quando a </a:t>
            </a:r>
            <a:r>
              <a:rPr lang="pt-BR" sz="2800" dirty="0" err="1"/>
              <a:t>branch</a:t>
            </a:r>
            <a:r>
              <a:rPr lang="pt-BR" sz="2800" dirty="0"/>
              <a:t> de destino não tiver nenhum </a:t>
            </a:r>
            <a:r>
              <a:rPr lang="pt-BR" sz="2800" dirty="0" err="1"/>
              <a:t>commit</a:t>
            </a:r>
            <a:r>
              <a:rPr lang="pt-BR" sz="2800" dirty="0"/>
              <a:t> desde a criação da </a:t>
            </a:r>
            <a:r>
              <a:rPr lang="pt-BR" sz="2800" dirty="0" err="1"/>
              <a:t>branch</a:t>
            </a:r>
            <a:r>
              <a:rPr lang="pt-BR" sz="2800" dirty="0"/>
              <a:t> a ser mesclada, o </a:t>
            </a:r>
            <a:r>
              <a:rPr lang="pt-BR" sz="2800" i="1" dirty="0" err="1"/>
              <a:t>git</a:t>
            </a:r>
            <a:r>
              <a:rPr lang="pt-BR" sz="2800" i="1" dirty="0"/>
              <a:t> merge</a:t>
            </a:r>
            <a:r>
              <a:rPr lang="pt-BR" sz="2800" dirty="0"/>
              <a:t> não irá gerar um </a:t>
            </a:r>
            <a:r>
              <a:rPr lang="pt-BR" sz="2800" dirty="0" err="1"/>
              <a:t>commit</a:t>
            </a:r>
            <a:r>
              <a:rPr lang="pt-BR" sz="2800" dirty="0"/>
              <a:t>. Esse tipo de merge é chamado de </a:t>
            </a:r>
            <a:r>
              <a:rPr lang="pt-BR" sz="2800" i="1" dirty="0" err="1"/>
              <a:t>fast-forward</a:t>
            </a:r>
            <a:r>
              <a:rPr lang="pt-BR" sz="2800" i="1" dirty="0"/>
              <a:t>.</a:t>
            </a:r>
            <a:endParaRPr lang="pt-BR" sz="2800" dirty="0"/>
          </a:p>
          <a:p>
            <a:pPr marL="457200" indent="-457200" algn="just">
              <a:buFont typeface="Arial" panose="020B0604020202020204" pitchFamily="34" charset="0"/>
              <a:buChar char="•"/>
            </a:pPr>
            <a:r>
              <a:rPr lang="pt-BR" sz="2800" dirty="0"/>
              <a:t>Ao utilizar a opção </a:t>
            </a:r>
            <a:r>
              <a:rPr lang="pt-BR" sz="2800" i="1" dirty="0"/>
              <a:t>--no-ff</a:t>
            </a:r>
            <a:r>
              <a:rPr lang="pt-BR" sz="2800" dirty="0"/>
              <a:t> no comando </a:t>
            </a:r>
            <a:r>
              <a:rPr lang="pt-BR" sz="2800" i="1" dirty="0" err="1"/>
              <a:t>git</a:t>
            </a:r>
            <a:r>
              <a:rPr lang="pt-BR" sz="2800" i="1" dirty="0"/>
              <a:t> merge</a:t>
            </a:r>
            <a:r>
              <a:rPr lang="pt-BR" sz="2800" dirty="0"/>
              <a:t>, o </a:t>
            </a:r>
            <a:r>
              <a:rPr lang="pt-BR" sz="2800" dirty="0" err="1"/>
              <a:t>Git</a:t>
            </a:r>
            <a:r>
              <a:rPr lang="pt-BR" sz="2800" dirty="0"/>
              <a:t> força a criação de um </a:t>
            </a:r>
            <a:r>
              <a:rPr lang="pt-BR" sz="2800" dirty="0" err="1"/>
              <a:t>commit</a:t>
            </a:r>
            <a:r>
              <a:rPr lang="pt-BR" sz="2800" dirty="0"/>
              <a:t> de merge.</a:t>
            </a:r>
          </a:p>
        </p:txBody>
      </p:sp>
    </p:spTree>
    <p:extLst>
      <p:ext uri="{BB962C8B-B14F-4D97-AF65-F5344CB8AC3E}">
        <p14:creationId xmlns:p14="http://schemas.microsoft.com/office/powerpoint/2010/main" val="968867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MESCLANDO ALTERAÇÕES COM REBASE</a:t>
            </a:r>
          </a:p>
          <a:p>
            <a:pPr algn="just"/>
            <a:endParaRPr lang="pt-BR" sz="3200" b="1" dirty="0"/>
          </a:p>
          <a:p>
            <a:pPr marL="457200" indent="-457200" algn="just">
              <a:buFont typeface="Arial" panose="020B0604020202020204" pitchFamily="34" charset="0"/>
              <a:buChar char="•"/>
            </a:pPr>
            <a:r>
              <a:rPr lang="pt-BR" sz="2800" dirty="0"/>
              <a:t>Projetos com muitas </a:t>
            </a:r>
            <a:r>
              <a:rPr lang="pt-BR" sz="2800" dirty="0" err="1"/>
              <a:t>branches</a:t>
            </a:r>
            <a:r>
              <a:rPr lang="pt-BR" sz="2800" dirty="0"/>
              <a:t> e merges ficam com o </a:t>
            </a:r>
            <a:r>
              <a:rPr lang="pt-BR" sz="2800" dirty="0" err="1"/>
              <a:t>histório</a:t>
            </a:r>
            <a:r>
              <a:rPr lang="pt-BR" sz="2800" dirty="0"/>
              <a:t> cheio de </a:t>
            </a:r>
            <a:r>
              <a:rPr lang="pt-BR" sz="2800" dirty="0" err="1"/>
              <a:t>commits</a:t>
            </a:r>
            <a:r>
              <a:rPr lang="pt-BR" sz="2800" dirty="0"/>
              <a:t> de merge, tornando trabalhoso tarefas como revisão de código.</a:t>
            </a:r>
          </a:p>
          <a:p>
            <a:pPr marL="457200" indent="-457200" algn="just">
              <a:buFont typeface="Arial" panose="020B0604020202020204" pitchFamily="34" charset="0"/>
              <a:buChar char="•"/>
            </a:pPr>
            <a:r>
              <a:rPr lang="pt-BR" sz="2800" dirty="0"/>
              <a:t>Uma maneira alternativa de mesclar alterações entre duas </a:t>
            </a:r>
            <a:r>
              <a:rPr lang="pt-BR" sz="2800" dirty="0" err="1"/>
              <a:t>branches</a:t>
            </a:r>
            <a:r>
              <a:rPr lang="pt-BR" sz="2800" dirty="0"/>
              <a:t> e simplificar o histórico do projeto é através do comando </a:t>
            </a:r>
            <a:r>
              <a:rPr lang="pt-BR" sz="2800" i="1" dirty="0" err="1"/>
              <a:t>git</a:t>
            </a:r>
            <a:r>
              <a:rPr lang="pt-BR" sz="2800" i="1" dirty="0"/>
              <a:t> </a:t>
            </a:r>
            <a:r>
              <a:rPr lang="pt-BR" sz="2800" i="1" dirty="0" err="1"/>
              <a:t>rebase</a:t>
            </a:r>
            <a:r>
              <a:rPr lang="pt-BR" sz="2800" i="1" dirty="0"/>
              <a:t> </a:t>
            </a:r>
            <a:r>
              <a:rPr lang="pt-BR" sz="2800" i="1" dirty="0" err="1"/>
              <a:t>nomebranch</a:t>
            </a:r>
            <a:r>
              <a:rPr lang="pt-BR" sz="2800" i="1" dirty="0"/>
              <a:t>.</a:t>
            </a:r>
            <a:endParaRPr lang="pt-BR" sz="2800" dirty="0"/>
          </a:p>
        </p:txBody>
      </p:sp>
    </p:spTree>
    <p:extLst>
      <p:ext uri="{BB962C8B-B14F-4D97-AF65-F5344CB8AC3E}">
        <p14:creationId xmlns:p14="http://schemas.microsoft.com/office/powerpoint/2010/main" val="1673940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3BA4ABD-5702-8648-98D6-5EDD566C3D71}"/>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340160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B226A81-CDB3-BD4E-A2B6-AE7842FFE81B}"/>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9272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a:t>
            </a:r>
            <a:r>
              <a:rPr lang="pt-BR" sz="2800" dirty="0"/>
              <a:t> é uma linha independente de desenvolvimento onde é possível </a:t>
            </a:r>
            <a:r>
              <a:rPr lang="pt-BR" sz="2800" dirty="0" err="1"/>
              <a:t>commitar</a:t>
            </a:r>
            <a:r>
              <a:rPr lang="pt-BR" sz="2800" dirty="0"/>
              <a:t> novas versões de código sem afetar outros </a:t>
            </a:r>
            <a:r>
              <a:rPr lang="pt-BR" sz="2800" dirty="0" err="1"/>
              <a:t>branches</a:t>
            </a:r>
            <a:r>
              <a:rPr lang="pt-BR" sz="2800" dirty="0"/>
              <a:t>.</a:t>
            </a:r>
          </a:p>
          <a:p>
            <a:pPr marL="457200" indent="-457200" algn="just">
              <a:buFont typeface="Arial" panose="020B0604020202020204" pitchFamily="34" charset="0"/>
              <a:buChar char="•"/>
            </a:pPr>
            <a:r>
              <a:rPr lang="pt-BR" sz="2800" dirty="0" err="1"/>
              <a:t>Git</a:t>
            </a:r>
            <a:r>
              <a:rPr lang="pt-BR" sz="2800" dirty="0"/>
              <a:t> permite lidar com </a:t>
            </a:r>
            <a:r>
              <a:rPr lang="pt-BR" sz="2800" dirty="0" err="1"/>
              <a:t>branches</a:t>
            </a:r>
            <a:r>
              <a:rPr lang="pt-BR" sz="2800" dirty="0"/>
              <a:t> de maneira rápida e leve.</a:t>
            </a:r>
          </a:p>
        </p:txBody>
      </p:sp>
    </p:spTree>
    <p:extLst>
      <p:ext uri="{BB962C8B-B14F-4D97-AF65-F5344CB8AC3E}">
        <p14:creationId xmlns:p14="http://schemas.microsoft.com/office/powerpoint/2010/main" val="518023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utilizar o comando </a:t>
            </a:r>
            <a:r>
              <a:rPr lang="pt-BR" sz="2800" i="1" dirty="0" err="1"/>
              <a:t>git</a:t>
            </a:r>
            <a:r>
              <a:rPr lang="pt-BR" sz="2800" i="1" dirty="0"/>
              <a:t> </a:t>
            </a:r>
            <a:r>
              <a:rPr lang="pt-BR" sz="2800" i="1" dirty="0" err="1"/>
              <a:t>rebase</a:t>
            </a:r>
            <a:r>
              <a:rPr lang="pt-BR" sz="2800" dirty="0"/>
              <a:t>, o repositório foi “rebobinado” e o trabalho refeito, pois voltou ao estado que estava ao criar a </a:t>
            </a:r>
            <a:r>
              <a:rPr lang="pt-BR" sz="2800" dirty="0" err="1"/>
              <a:t>branch</a:t>
            </a:r>
            <a:r>
              <a:rPr lang="pt-BR" sz="2800" dirty="0"/>
              <a:t> a partir da </a:t>
            </a:r>
            <a:r>
              <a:rPr lang="pt-BR" sz="2800" i="1" dirty="0" err="1"/>
              <a:t>master</a:t>
            </a:r>
            <a:r>
              <a:rPr lang="pt-BR" sz="2800" i="1" dirty="0"/>
              <a:t>.</a:t>
            </a:r>
            <a:endParaRPr lang="pt-BR" sz="2800" dirty="0"/>
          </a:p>
          <a:p>
            <a:pPr marL="457200" indent="-457200" algn="just">
              <a:buFont typeface="Arial" panose="020B0604020202020204" pitchFamily="34" charset="0"/>
              <a:buChar char="•"/>
            </a:pPr>
            <a:r>
              <a:rPr lang="pt-BR" sz="2800" dirty="0"/>
              <a:t>O </a:t>
            </a:r>
            <a:r>
              <a:rPr lang="pt-BR" sz="2800" dirty="0" err="1"/>
              <a:t>commit</a:t>
            </a:r>
            <a:r>
              <a:rPr lang="pt-BR" sz="2800" dirty="0"/>
              <a:t> feito na nova </a:t>
            </a:r>
            <a:r>
              <a:rPr lang="pt-BR" sz="2800" dirty="0" err="1"/>
              <a:t>branch</a:t>
            </a:r>
            <a:r>
              <a:rPr lang="pt-BR" sz="2800" dirty="0"/>
              <a:t> foi aplicado, juntamente com o último </a:t>
            </a:r>
            <a:r>
              <a:rPr lang="pt-BR" sz="2800" dirty="0" err="1"/>
              <a:t>commit</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A nova </a:t>
            </a:r>
            <a:r>
              <a:rPr lang="pt-BR" sz="2800" dirty="0" err="1"/>
              <a:t>branch</a:t>
            </a:r>
            <a:r>
              <a:rPr lang="pt-BR" sz="2800" dirty="0"/>
              <a:t> aponta para o </a:t>
            </a:r>
            <a:r>
              <a:rPr lang="pt-BR" sz="2800" dirty="0" err="1"/>
              <a:t>commit</a:t>
            </a:r>
            <a:r>
              <a:rPr lang="pt-BR" sz="2800" dirty="0"/>
              <a:t> anterior, e a </a:t>
            </a:r>
            <a:r>
              <a:rPr lang="pt-BR" sz="2800" dirty="0" err="1"/>
              <a:t>branch</a:t>
            </a:r>
            <a:r>
              <a:rPr lang="pt-BR" sz="2800" dirty="0"/>
              <a:t> </a:t>
            </a:r>
            <a:r>
              <a:rPr lang="pt-BR" sz="2800" i="1" dirty="0" err="1"/>
              <a:t>master</a:t>
            </a:r>
            <a:r>
              <a:rPr lang="pt-BR" sz="2800" dirty="0"/>
              <a:t> teve seu histórico refeito. Um novo </a:t>
            </a:r>
            <a:r>
              <a:rPr lang="pt-BR" sz="2800" dirty="0" err="1"/>
              <a:t>commit</a:t>
            </a:r>
            <a:r>
              <a:rPr lang="pt-BR" sz="2800" dirty="0"/>
              <a:t> com as alterações foi criado.</a:t>
            </a:r>
          </a:p>
          <a:p>
            <a:pPr marL="457200" indent="-457200" algn="just">
              <a:buFont typeface="Arial" panose="020B0604020202020204" pitchFamily="34" charset="0"/>
              <a:buChar char="•"/>
            </a:pPr>
            <a:r>
              <a:rPr lang="pt-BR" sz="2800" dirty="0"/>
              <a:t>Não houve </a:t>
            </a:r>
            <a:r>
              <a:rPr lang="pt-BR" sz="2800" dirty="0" err="1"/>
              <a:t>commit</a:t>
            </a:r>
            <a:r>
              <a:rPr lang="pt-BR" sz="2800" dirty="0"/>
              <a:t> de merge. O histórico de </a:t>
            </a:r>
            <a:r>
              <a:rPr lang="pt-BR" sz="2800" dirty="0" err="1"/>
              <a:t>commits</a:t>
            </a:r>
            <a:r>
              <a:rPr lang="pt-BR" sz="2800" dirty="0"/>
              <a:t> foi linearizado.</a:t>
            </a:r>
          </a:p>
        </p:txBody>
      </p:sp>
    </p:spTree>
    <p:extLst>
      <p:ext uri="{BB962C8B-B14F-4D97-AF65-F5344CB8AC3E}">
        <p14:creationId xmlns:p14="http://schemas.microsoft.com/office/powerpoint/2010/main" val="1202848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104image58058912">
            <a:extLst>
              <a:ext uri="{FF2B5EF4-FFF2-40B4-BE49-F238E27FC236}">
                <a16:creationId xmlns="" xmlns:a16="http://schemas.microsoft.com/office/drawing/2014/main" id="{EC9BC820-9E66-6943-AAA8-38A98B273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79" y="1755827"/>
            <a:ext cx="8838441" cy="334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234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No caso de um </a:t>
            </a:r>
            <a:r>
              <a:rPr lang="pt-BR" sz="2800" i="1" dirty="0" err="1"/>
              <a:t>fast-forward</a:t>
            </a:r>
            <a:r>
              <a:rPr lang="pt-BR" sz="2800" dirty="0"/>
              <a:t>, necessário apenas apontar a </a:t>
            </a:r>
            <a:r>
              <a:rPr lang="pt-BR" sz="2800" dirty="0" err="1"/>
              <a:t>branch</a:t>
            </a:r>
            <a:r>
              <a:rPr lang="pt-BR" sz="2800" dirty="0"/>
              <a:t> de destino para o </a:t>
            </a:r>
            <a:r>
              <a:rPr lang="pt-BR" sz="2800" dirty="0" err="1"/>
              <a:t>commit</a:t>
            </a:r>
            <a:r>
              <a:rPr lang="pt-BR" sz="2800" dirty="0"/>
              <a:t> mais novo da </a:t>
            </a:r>
            <a:r>
              <a:rPr lang="pt-BR" sz="2800" dirty="0" err="1"/>
              <a:t>branch</a:t>
            </a:r>
            <a:r>
              <a:rPr lang="pt-BR" sz="2800" dirty="0"/>
              <a:t> a ser mesclada.</a:t>
            </a:r>
          </a:p>
          <a:p>
            <a:pPr marL="457200" indent="-457200" algn="just">
              <a:buFont typeface="Arial" panose="020B0604020202020204" pitchFamily="34" charset="0"/>
              <a:buChar char="•"/>
            </a:pPr>
            <a:r>
              <a:rPr lang="pt-BR" sz="2800" dirty="0"/>
              <a:t>Os comandos </a:t>
            </a:r>
            <a:r>
              <a:rPr lang="pt-BR" sz="2800" i="1" dirty="0" err="1"/>
              <a:t>git</a:t>
            </a:r>
            <a:r>
              <a:rPr lang="pt-BR" sz="2800" i="1" dirty="0"/>
              <a:t> merge</a:t>
            </a:r>
            <a:r>
              <a:rPr lang="pt-BR" sz="2800" dirty="0"/>
              <a:t> e </a:t>
            </a:r>
            <a:r>
              <a:rPr lang="pt-BR" sz="2800" i="1" dirty="0" err="1"/>
              <a:t>git</a:t>
            </a:r>
            <a:r>
              <a:rPr lang="pt-BR" sz="2800" i="1" dirty="0"/>
              <a:t> </a:t>
            </a:r>
            <a:r>
              <a:rPr lang="pt-BR" sz="2800" i="1" dirty="0" err="1"/>
              <a:t>rebase</a:t>
            </a:r>
            <a:r>
              <a:rPr lang="pt-BR" sz="2800" dirty="0"/>
              <a:t> possuem o mesmo efeito em um </a:t>
            </a:r>
            <a:r>
              <a:rPr lang="pt-BR" sz="2800" i="1" dirty="0" err="1"/>
              <a:t>fast-forward</a:t>
            </a:r>
            <a:r>
              <a:rPr lang="pt-BR" sz="2800" i="1" dirty="0"/>
              <a:t>.</a:t>
            </a:r>
            <a:endParaRPr lang="pt-BR" sz="2800" dirty="0"/>
          </a:p>
        </p:txBody>
      </p:sp>
    </p:spTree>
    <p:extLst>
      <p:ext uri="{BB962C8B-B14F-4D97-AF65-F5344CB8AC3E}">
        <p14:creationId xmlns:p14="http://schemas.microsoft.com/office/powerpoint/2010/main" val="47656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5D71DE-FC44-A046-9090-4464567AA437}"/>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MANTENDO O HISTÓRICO DA MASTER INTACTO APÓS UM REBASE</a:t>
            </a:r>
            <a:endParaRPr lang="pt-BR" sz="3200" dirty="0"/>
          </a:p>
          <a:p>
            <a:pPr algn="just"/>
            <a:endParaRPr lang="pt-BR" sz="3200" b="1" dirty="0"/>
          </a:p>
          <a:p>
            <a:pPr marL="457200" indent="-457200" algn="just">
              <a:buFont typeface="Arial" panose="020B0604020202020204" pitchFamily="34" charset="0"/>
              <a:buChar char="•"/>
            </a:pPr>
            <a:r>
              <a:rPr lang="pt-BR" sz="2800" dirty="0"/>
              <a:t>Adotar sempre a prática de evitar ao máximo alterações no histórico.</a:t>
            </a:r>
          </a:p>
          <a:p>
            <a:pPr marL="457200" indent="-457200" algn="just">
              <a:buFont typeface="Arial" panose="020B0604020202020204" pitchFamily="34" charset="0"/>
              <a:buChar char="•"/>
            </a:pPr>
            <a:r>
              <a:rPr lang="pt-BR" sz="2800" dirty="0"/>
              <a:t>Necessário mudar a </a:t>
            </a:r>
            <a:r>
              <a:rPr lang="pt-BR" sz="2800" dirty="0" err="1"/>
              <a:t>branch</a:t>
            </a:r>
            <a:r>
              <a:rPr lang="pt-BR" sz="2800" dirty="0"/>
              <a:t> do projeto para a </a:t>
            </a:r>
            <a:r>
              <a:rPr lang="pt-BR" sz="2800" dirty="0" err="1"/>
              <a:t>branch</a:t>
            </a:r>
            <a:r>
              <a:rPr lang="pt-BR" sz="2800" dirty="0"/>
              <a:t> criada através do comando </a:t>
            </a:r>
            <a:r>
              <a:rPr lang="pt-BR" sz="2800" i="1" dirty="0" err="1"/>
              <a:t>git</a:t>
            </a:r>
            <a:r>
              <a:rPr lang="pt-BR" sz="2800" i="1" dirty="0"/>
              <a:t> </a:t>
            </a:r>
            <a:r>
              <a:rPr lang="pt-BR" sz="2800" i="1" dirty="0" err="1"/>
              <a:t>checkout</a:t>
            </a:r>
            <a:r>
              <a:rPr lang="pt-BR" sz="2800" dirty="0"/>
              <a:t>.</a:t>
            </a:r>
          </a:p>
          <a:p>
            <a:pPr marL="457200" indent="-457200" algn="just">
              <a:buFont typeface="Arial" panose="020B0604020202020204" pitchFamily="34" charset="0"/>
              <a:buChar char="•"/>
            </a:pPr>
            <a:r>
              <a:rPr lang="pt-BR" sz="2800" dirty="0"/>
              <a:t>Então basta executar o </a:t>
            </a:r>
            <a:r>
              <a:rPr lang="pt-BR" sz="2800" dirty="0" err="1"/>
              <a:t>rebase</a:t>
            </a:r>
            <a:r>
              <a:rPr lang="pt-BR" sz="2800" dirty="0"/>
              <a:t> da </a:t>
            </a:r>
            <a:r>
              <a:rPr lang="pt-BR" sz="2800" dirty="0" err="1"/>
              <a:t>branch</a:t>
            </a:r>
            <a:r>
              <a:rPr lang="pt-BR" sz="2800" dirty="0"/>
              <a:t> </a:t>
            </a:r>
            <a:r>
              <a:rPr lang="pt-BR" sz="2800" i="1" dirty="0" err="1"/>
              <a:t>master</a:t>
            </a:r>
            <a:r>
              <a:rPr lang="pt-BR" sz="2800" dirty="0"/>
              <a:t> na nova </a:t>
            </a:r>
            <a:r>
              <a:rPr lang="pt-BR" sz="2800" dirty="0" err="1"/>
              <a:t>branch</a:t>
            </a:r>
            <a:r>
              <a:rPr lang="pt-BR" sz="2800" dirty="0"/>
              <a:t> com o comando </a:t>
            </a:r>
            <a:r>
              <a:rPr lang="pt-BR" sz="2800" i="1" dirty="0" err="1"/>
              <a:t>git</a:t>
            </a:r>
            <a:r>
              <a:rPr lang="pt-BR" sz="2800" i="1" dirty="0"/>
              <a:t> </a:t>
            </a:r>
            <a:r>
              <a:rPr lang="pt-BR" sz="2800" i="1" dirty="0" err="1"/>
              <a:t>rebase</a:t>
            </a:r>
            <a:r>
              <a:rPr lang="pt-BR" sz="2800" i="1" dirty="0"/>
              <a:t> </a:t>
            </a:r>
            <a:r>
              <a:rPr lang="pt-BR" sz="2800" i="1" dirty="0" err="1"/>
              <a:t>master</a:t>
            </a:r>
            <a:r>
              <a:rPr lang="pt-BR" sz="2800" dirty="0"/>
              <a:t>.</a:t>
            </a:r>
          </a:p>
        </p:txBody>
      </p:sp>
    </p:spTree>
    <p:extLst>
      <p:ext uri="{BB962C8B-B14F-4D97-AF65-F5344CB8AC3E}">
        <p14:creationId xmlns:p14="http://schemas.microsoft.com/office/powerpoint/2010/main" val="3338036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105image58091264">
            <a:extLst>
              <a:ext uri="{FF2B5EF4-FFF2-40B4-BE49-F238E27FC236}">
                <a16:creationId xmlns="" xmlns:a16="http://schemas.microsoft.com/office/drawing/2014/main" id="{BAE95B8C-47CA-C84C-A666-76560A2AA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0" y="1307891"/>
            <a:ext cx="8608839" cy="424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912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5D71DE-FC44-A046-9090-4464567AA437}"/>
              </a:ext>
            </a:extLst>
          </p:cNvPr>
          <p:cNvSpPr txBox="1"/>
          <p:nvPr/>
        </p:nvSpPr>
        <p:spPr>
          <a:xfrm>
            <a:off x="475989" y="735955"/>
            <a:ext cx="8192022" cy="5386090"/>
          </a:xfrm>
          <a:prstGeom prst="rect">
            <a:avLst/>
          </a:prstGeom>
          <a:noFill/>
        </p:spPr>
        <p:txBody>
          <a:bodyPr wrap="square" rtlCol="0">
            <a:spAutoFit/>
          </a:bodyPr>
          <a:lstStyle/>
          <a:p>
            <a:pPr algn="just"/>
            <a:r>
              <a:rPr lang="pt-BR" sz="3200" b="1" dirty="0"/>
              <a:t>MERGE OU REBASE?</a:t>
            </a:r>
            <a:endParaRPr lang="pt-BR" sz="3200" dirty="0"/>
          </a:p>
          <a:p>
            <a:pPr algn="just"/>
            <a:endParaRPr lang="pt-BR" sz="3200" dirty="0"/>
          </a:p>
          <a:p>
            <a:pPr marL="457200" indent="-457200" algn="just">
              <a:buFont typeface="Arial" panose="020B0604020202020204" pitchFamily="34" charset="0"/>
              <a:buChar char="•"/>
            </a:pPr>
            <a:r>
              <a:rPr lang="pt-BR" sz="2800" dirty="0"/>
              <a:t>Merge mantém um registro fiel do que ocorreu no repositório, porém os </a:t>
            </a:r>
            <a:r>
              <a:rPr lang="pt-BR" sz="2800" dirty="0" err="1"/>
              <a:t>commits</a:t>
            </a:r>
            <a:r>
              <a:rPr lang="pt-BR" sz="2800" dirty="0"/>
              <a:t> de merge complicam tarefas como navegar pelo código antigo e revisar código novo.</a:t>
            </a:r>
          </a:p>
          <a:p>
            <a:pPr marL="457200" indent="-457200" algn="just">
              <a:buFont typeface="Arial" panose="020B0604020202020204" pitchFamily="34" charset="0"/>
              <a:buChar char="•"/>
            </a:pPr>
            <a:r>
              <a:rPr lang="pt-BR" sz="2800" dirty="0" err="1"/>
              <a:t>Rebase</a:t>
            </a:r>
            <a:r>
              <a:rPr lang="pt-BR" sz="2800" dirty="0"/>
              <a:t> simplifica o histórico, porém perde informação sobre o repositório e alguns </a:t>
            </a:r>
            <a:r>
              <a:rPr lang="pt-BR" sz="2800" dirty="0" err="1"/>
              <a:t>commits</a:t>
            </a:r>
            <a:r>
              <a:rPr lang="pt-BR" sz="2800" dirty="0"/>
              <a:t> são reescritos. Em situações de conflitos, podem ocorrer complicações.</a:t>
            </a:r>
          </a:p>
          <a:p>
            <a:pPr marL="457200" indent="-457200" algn="just">
              <a:buFont typeface="Arial" panose="020B0604020202020204" pitchFamily="34" charset="0"/>
              <a:buChar char="•"/>
            </a:pPr>
            <a:r>
              <a:rPr lang="pt-BR" sz="2800" dirty="0"/>
              <a:t>Necessário analisar cada solução com seus prós e contras.</a:t>
            </a:r>
          </a:p>
        </p:txBody>
      </p:sp>
    </p:spTree>
    <p:extLst>
      <p:ext uri="{BB962C8B-B14F-4D97-AF65-F5344CB8AC3E}">
        <p14:creationId xmlns:p14="http://schemas.microsoft.com/office/powerpoint/2010/main" val="1795174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7 – trabalhando em equipe com </a:t>
            </a:r>
            <a:r>
              <a:rPr lang="pt-BR" dirty="0" err="1"/>
              <a:t>branches</a:t>
            </a:r>
            <a:r>
              <a:rPr lang="pt-BR" dirty="0"/>
              <a:t> remotas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60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BRANCHES REMOTAS</a:t>
            </a:r>
          </a:p>
          <a:p>
            <a:pPr algn="just"/>
            <a:endParaRPr lang="pt-BR" sz="3200" b="1" dirty="0"/>
          </a:p>
          <a:p>
            <a:pPr marL="457200" indent="-457200" algn="just">
              <a:buFont typeface="Arial" panose="020B0604020202020204" pitchFamily="34" charset="0"/>
              <a:buChar char="•"/>
            </a:pPr>
            <a:r>
              <a:rPr lang="pt-BR" sz="2800" dirty="0" err="1"/>
              <a:t>Branches</a:t>
            </a:r>
            <a:r>
              <a:rPr lang="pt-BR" sz="2800" dirty="0"/>
              <a:t> remotas apontam para </a:t>
            </a:r>
            <a:r>
              <a:rPr lang="pt-BR" sz="2800" dirty="0" err="1"/>
              <a:t>branches</a:t>
            </a:r>
            <a:r>
              <a:rPr lang="pt-BR" sz="2800" dirty="0"/>
              <a:t> que estão em repositórios remotos. São diferenciadas pelo nome do </a:t>
            </a:r>
            <a:r>
              <a:rPr lang="pt-BR" sz="2800" dirty="0" err="1"/>
              <a:t>remote</a:t>
            </a:r>
            <a:r>
              <a:rPr lang="pt-BR" sz="2800" dirty="0"/>
              <a:t> seguido do nome da </a:t>
            </a:r>
            <a:r>
              <a:rPr lang="pt-BR" sz="2800" dirty="0" err="1"/>
              <a:t>branch</a:t>
            </a:r>
            <a:r>
              <a:rPr lang="pt-BR" sz="2800" dirty="0"/>
              <a:t>.</a:t>
            </a:r>
          </a:p>
          <a:p>
            <a:pPr marL="457200" indent="-457200" algn="just">
              <a:buFont typeface="Arial" panose="020B0604020202020204" pitchFamily="34" charset="0"/>
              <a:buChar char="•"/>
            </a:pPr>
            <a:r>
              <a:rPr lang="pt-BR" sz="2800" dirty="0" err="1"/>
              <a:t>Branch</a:t>
            </a:r>
            <a:r>
              <a:rPr lang="pt-BR" sz="2800" dirty="0"/>
              <a:t> </a:t>
            </a:r>
            <a:r>
              <a:rPr lang="pt-BR" sz="2800" i="1" dirty="0" err="1"/>
              <a:t>master</a:t>
            </a:r>
            <a:r>
              <a:rPr lang="pt-BR" sz="2800" dirty="0"/>
              <a:t> do GitHub tem o nome de </a:t>
            </a:r>
            <a:r>
              <a:rPr lang="pt-BR" sz="2800" i="1" dirty="0" err="1"/>
              <a:t>origin</a:t>
            </a:r>
            <a:r>
              <a:rPr lang="pt-BR" sz="2800" i="1" dirty="0"/>
              <a:t>/</a:t>
            </a:r>
            <a:r>
              <a:rPr lang="pt-BR" sz="2800" i="1" dirty="0" err="1"/>
              <a:t>master</a:t>
            </a:r>
            <a:r>
              <a:rPr lang="pt-BR" sz="2800" i="1" dirty="0"/>
              <a:t>. </a:t>
            </a:r>
            <a:r>
              <a:rPr lang="pt-BR" sz="2800" dirty="0"/>
              <a:t>O </a:t>
            </a:r>
            <a:r>
              <a:rPr lang="pt-BR" sz="2800" dirty="0" err="1"/>
              <a:t>remote</a:t>
            </a:r>
            <a:r>
              <a:rPr lang="pt-BR" sz="2800" dirty="0"/>
              <a:t> </a:t>
            </a:r>
            <a:r>
              <a:rPr lang="pt-BR" sz="2800" i="1" dirty="0" err="1"/>
              <a:t>origin</a:t>
            </a:r>
            <a:r>
              <a:rPr lang="pt-BR" sz="2800" dirty="0"/>
              <a:t> aponta para o GitHub.</a:t>
            </a:r>
          </a:p>
        </p:txBody>
      </p:sp>
    </p:spTree>
    <p:extLst>
      <p:ext uri="{BB962C8B-B14F-4D97-AF65-F5344CB8AC3E}">
        <p14:creationId xmlns:p14="http://schemas.microsoft.com/office/powerpoint/2010/main" val="860727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remotas são movidas ao realizar operações envolvendo comunicação de rede.</a:t>
            </a:r>
          </a:p>
          <a:p>
            <a:pPr marL="457200" indent="-457200" algn="just">
              <a:buFont typeface="Arial" panose="020B0604020202020204" pitchFamily="34" charset="0"/>
              <a:buChar char="•"/>
            </a:pPr>
            <a:r>
              <a:rPr lang="pt-BR" sz="2800" dirty="0"/>
              <a:t>Uma </a:t>
            </a:r>
            <a:r>
              <a:rPr lang="pt-BR" sz="2800" dirty="0" err="1"/>
              <a:t>branch</a:t>
            </a:r>
            <a:r>
              <a:rPr lang="pt-BR" sz="2800" dirty="0"/>
              <a:t> remota representa a situação da última vez que houve comunicação com o repositório remoto.</a:t>
            </a:r>
          </a:p>
          <a:p>
            <a:pPr marL="457200" indent="-457200" algn="just">
              <a:buFont typeface="Arial" panose="020B0604020202020204" pitchFamily="34" charset="0"/>
              <a:buChar char="•"/>
            </a:pPr>
            <a:r>
              <a:rPr lang="pt-BR" sz="2800" dirty="0"/>
              <a:t>É possível listar as </a:t>
            </a:r>
            <a:r>
              <a:rPr lang="pt-BR" sz="2800" dirty="0" err="1"/>
              <a:t>branches</a:t>
            </a:r>
            <a:r>
              <a:rPr lang="pt-BR" sz="2800" dirty="0"/>
              <a:t> locais e as remotas através do comando</a:t>
            </a:r>
            <a:r>
              <a:rPr lang="pt-BR" sz="2800" i="1" dirty="0"/>
              <a:t> </a:t>
            </a:r>
            <a:r>
              <a:rPr lang="pt-BR" sz="2800" i="1" dirty="0" err="1"/>
              <a:t>git</a:t>
            </a:r>
            <a:r>
              <a:rPr lang="pt-BR" sz="2800" i="1" dirty="0"/>
              <a:t> </a:t>
            </a:r>
            <a:r>
              <a:rPr lang="pt-BR" sz="2800" i="1" dirty="0" err="1"/>
              <a:t>branch</a:t>
            </a:r>
            <a:r>
              <a:rPr lang="pt-BR" sz="2800" i="1" dirty="0"/>
              <a:t> -a</a:t>
            </a:r>
            <a:r>
              <a:rPr lang="pt-BR" sz="2800" dirty="0"/>
              <a:t>.</a:t>
            </a:r>
          </a:p>
        </p:txBody>
      </p:sp>
    </p:spTree>
    <p:extLst>
      <p:ext uri="{BB962C8B-B14F-4D97-AF65-F5344CB8AC3E}">
        <p14:creationId xmlns:p14="http://schemas.microsoft.com/office/powerpoint/2010/main" val="3877604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874F455-87E6-A44F-B224-729F67F95095}"/>
              </a:ext>
            </a:extLst>
          </p:cNvPr>
          <p:cNvPicPr>
            <a:picLocks noChangeAspect="1"/>
          </p:cNvPicPr>
          <p:nvPr/>
        </p:nvPicPr>
        <p:blipFill>
          <a:blip r:embed="rId2"/>
          <a:stretch>
            <a:fillRect/>
          </a:stretch>
        </p:blipFill>
        <p:spPr>
          <a:xfrm>
            <a:off x="0" y="516782"/>
            <a:ext cx="9144000" cy="5824436"/>
          </a:xfrm>
          <a:prstGeom prst="rect">
            <a:avLst/>
          </a:prstGeom>
        </p:spPr>
      </p:pic>
    </p:spTree>
    <p:extLst>
      <p:ext uri="{BB962C8B-B14F-4D97-AF65-F5344CB8AC3E}">
        <p14:creationId xmlns:p14="http://schemas.microsoft.com/office/powerpoint/2010/main" val="319424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BRANCH MASTER</a:t>
            </a:r>
            <a:endParaRPr lang="pt-BR" sz="3200" dirty="0"/>
          </a:p>
          <a:p>
            <a:pPr algn="just"/>
            <a:endParaRPr lang="pt-BR" sz="3200" dirty="0"/>
          </a:p>
          <a:p>
            <a:pPr marL="342900" indent="-342900" algn="just">
              <a:buFont typeface="Arial" panose="020B0604020202020204" pitchFamily="34" charset="0"/>
              <a:buChar char="•"/>
            </a:pPr>
            <a:r>
              <a:rPr lang="pt-BR" sz="2800" dirty="0"/>
              <a:t>Por padrão, o </a:t>
            </a:r>
            <a:r>
              <a:rPr lang="pt-BR" sz="2800" dirty="0" err="1"/>
              <a:t>git</a:t>
            </a:r>
            <a:r>
              <a:rPr lang="pt-BR" sz="2800" dirty="0"/>
              <a:t> cria uma </a:t>
            </a:r>
            <a:r>
              <a:rPr lang="pt-BR" sz="2800" dirty="0" err="1"/>
              <a:t>branch</a:t>
            </a:r>
            <a:r>
              <a:rPr lang="pt-BR" sz="2800" dirty="0"/>
              <a:t> principal chamada </a:t>
            </a:r>
            <a:r>
              <a:rPr lang="pt-BR" sz="2800" i="1" dirty="0" err="1"/>
              <a:t>master</a:t>
            </a:r>
            <a:r>
              <a:rPr lang="pt-BR" sz="2800" dirty="0"/>
              <a:t>. </a:t>
            </a:r>
            <a:r>
              <a:rPr lang="pt-BR" sz="2800" dirty="0" err="1"/>
              <a:t>Commits</a:t>
            </a:r>
            <a:r>
              <a:rPr lang="pt-BR" sz="2800" dirty="0"/>
              <a:t> ocorrem nessa </a:t>
            </a:r>
            <a:r>
              <a:rPr lang="pt-BR" sz="2800" dirty="0" err="1"/>
              <a:t>branch</a:t>
            </a:r>
            <a:r>
              <a:rPr lang="pt-BR" sz="2800" dirty="0"/>
              <a:t>.</a:t>
            </a:r>
          </a:p>
          <a:p>
            <a:pPr marL="342900" indent="-342900" algn="just">
              <a:buFont typeface="Arial" panose="020B0604020202020204" pitchFamily="34" charset="0"/>
              <a:buChar char="•"/>
            </a:pPr>
            <a:r>
              <a:rPr lang="pt-BR" sz="2800" dirty="0"/>
              <a:t>O </a:t>
            </a:r>
            <a:r>
              <a:rPr lang="pt-BR" sz="2800" dirty="0" err="1"/>
              <a:t>comanto</a:t>
            </a:r>
            <a:r>
              <a:rPr lang="pt-BR" sz="2800" dirty="0"/>
              <a:t> </a:t>
            </a:r>
            <a:r>
              <a:rPr lang="pt-BR" sz="2800" i="1" dirty="0" err="1"/>
              <a:t>git</a:t>
            </a:r>
            <a:r>
              <a:rPr lang="pt-BR" sz="2800" i="1" dirty="0"/>
              <a:t> </a:t>
            </a:r>
            <a:r>
              <a:rPr lang="pt-BR" sz="2800" i="1" dirty="0" err="1"/>
              <a:t>branch</a:t>
            </a:r>
            <a:r>
              <a:rPr lang="pt-BR" sz="2800" dirty="0"/>
              <a:t> é utilizado para listar as </a:t>
            </a:r>
            <a:r>
              <a:rPr lang="pt-BR" sz="2800" dirty="0" err="1"/>
              <a:t>branches</a:t>
            </a:r>
            <a:r>
              <a:rPr lang="pt-BR" sz="2800" dirty="0"/>
              <a:t> do repositório. </a:t>
            </a:r>
          </a:p>
          <a:p>
            <a:pPr marL="342900" indent="-342900" algn="just">
              <a:buFont typeface="Arial" panose="020B0604020202020204" pitchFamily="34" charset="0"/>
              <a:buChar char="•"/>
            </a:pPr>
            <a:r>
              <a:rPr lang="pt-BR" sz="2800" dirty="0"/>
              <a:t>A saída do comando </a:t>
            </a:r>
            <a:r>
              <a:rPr lang="pt-BR" sz="2800" i="1" dirty="0" err="1"/>
              <a:t>git</a:t>
            </a:r>
            <a:r>
              <a:rPr lang="pt-BR" sz="2800" i="1" dirty="0"/>
              <a:t> </a:t>
            </a:r>
            <a:r>
              <a:rPr lang="pt-BR" sz="2800" i="1" dirty="0" err="1"/>
              <a:t>branch</a:t>
            </a:r>
            <a:r>
              <a:rPr lang="pt-BR" sz="2800" dirty="0"/>
              <a:t> lista com um asterisco na frente a </a:t>
            </a:r>
            <a:r>
              <a:rPr lang="pt-BR" sz="2800" dirty="0" err="1"/>
              <a:t>branch</a:t>
            </a:r>
            <a:r>
              <a:rPr lang="pt-BR" sz="2800" dirty="0"/>
              <a:t> atual.</a:t>
            </a:r>
          </a:p>
        </p:txBody>
      </p:sp>
    </p:spTree>
    <p:extLst>
      <p:ext uri="{BB962C8B-B14F-4D97-AF65-F5344CB8AC3E}">
        <p14:creationId xmlns:p14="http://schemas.microsoft.com/office/powerpoint/2010/main" val="4232512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Também é possível listar para quais os </a:t>
            </a:r>
            <a:r>
              <a:rPr lang="pt-BR" sz="2800" dirty="0" err="1"/>
              <a:t>commits</a:t>
            </a:r>
            <a:r>
              <a:rPr lang="pt-BR" sz="2800" dirty="0"/>
              <a:t> que as </a:t>
            </a:r>
            <a:r>
              <a:rPr lang="pt-BR" sz="2800" dirty="0" err="1"/>
              <a:t>branches</a:t>
            </a:r>
            <a:r>
              <a:rPr lang="pt-BR" sz="2800" dirty="0"/>
              <a:t> estão apontando através da opção </a:t>
            </a:r>
            <a:r>
              <a:rPr lang="pt-BR" sz="2800" i="1" dirty="0"/>
              <a:t>-v</a:t>
            </a:r>
            <a:r>
              <a:rPr lang="pt-BR" sz="2800" dirty="0"/>
              <a:t>.</a:t>
            </a:r>
          </a:p>
        </p:txBody>
      </p:sp>
    </p:spTree>
    <p:extLst>
      <p:ext uri="{BB962C8B-B14F-4D97-AF65-F5344CB8AC3E}">
        <p14:creationId xmlns:p14="http://schemas.microsoft.com/office/powerpoint/2010/main" val="1887548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B20B7C5-19FE-3842-BF7F-77D5DD8F9A4A}"/>
              </a:ext>
            </a:extLst>
          </p:cNvPr>
          <p:cNvPicPr>
            <a:picLocks noChangeAspect="1"/>
          </p:cNvPicPr>
          <p:nvPr/>
        </p:nvPicPr>
        <p:blipFill>
          <a:blip r:embed="rId2"/>
          <a:stretch>
            <a:fillRect/>
          </a:stretch>
        </p:blipFill>
        <p:spPr>
          <a:xfrm>
            <a:off x="0" y="516782"/>
            <a:ext cx="9144000" cy="5824436"/>
          </a:xfrm>
          <a:prstGeom prst="rect">
            <a:avLst/>
          </a:prstGeom>
        </p:spPr>
      </p:pic>
    </p:spTree>
    <p:extLst>
      <p:ext uri="{BB962C8B-B14F-4D97-AF65-F5344CB8AC3E}">
        <p14:creationId xmlns:p14="http://schemas.microsoft.com/office/powerpoint/2010/main" val="900952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COMPARTILHANDO BRANCHES</a:t>
            </a:r>
          </a:p>
          <a:p>
            <a:pPr algn="just"/>
            <a:endParaRPr lang="pt-BR" sz="3200" b="1" dirty="0"/>
          </a:p>
          <a:p>
            <a:pPr marL="457200" indent="-457200" algn="just">
              <a:buFont typeface="Arial" panose="020B0604020202020204" pitchFamily="34" charset="0"/>
              <a:buChar char="•"/>
            </a:pPr>
            <a:r>
              <a:rPr lang="pt-BR" sz="2800" dirty="0"/>
              <a:t>Uma nova </a:t>
            </a:r>
            <a:r>
              <a:rPr lang="pt-BR" sz="2800" dirty="0" err="1"/>
              <a:t>branch</a:t>
            </a:r>
            <a:r>
              <a:rPr lang="pt-BR" sz="2800" dirty="0"/>
              <a:t> criada localmente não existe no GitHub. É necessário informar os nomes do </a:t>
            </a:r>
            <a:r>
              <a:rPr lang="pt-BR" sz="2800" i="1" dirty="0" err="1"/>
              <a:t>remote</a:t>
            </a:r>
            <a:r>
              <a:rPr lang="pt-BR" sz="2800" dirty="0"/>
              <a:t> e da </a:t>
            </a:r>
            <a:r>
              <a:rPr lang="pt-BR" sz="2800" dirty="0" err="1"/>
              <a:t>branch</a:t>
            </a:r>
            <a:r>
              <a:rPr lang="pt-BR" sz="2800" dirty="0"/>
              <a:t> para o comando </a:t>
            </a:r>
            <a:r>
              <a:rPr lang="pt-BR" sz="2800" i="1" dirty="0" err="1"/>
              <a:t>git</a:t>
            </a:r>
            <a:r>
              <a:rPr lang="pt-BR" sz="2800" i="1" dirty="0"/>
              <a:t> </a:t>
            </a:r>
            <a:r>
              <a:rPr lang="pt-BR" sz="2800" i="1" dirty="0" err="1"/>
              <a:t>push</a:t>
            </a:r>
            <a:r>
              <a:rPr lang="pt-BR" sz="2800" dirty="0"/>
              <a:t>.</a:t>
            </a:r>
          </a:p>
          <a:p>
            <a:pPr marL="457200" indent="-457200" algn="just">
              <a:buFont typeface="Arial" panose="020B0604020202020204" pitchFamily="34" charset="0"/>
              <a:buChar char="•"/>
            </a:pPr>
            <a:r>
              <a:rPr lang="pt-BR" sz="2800" dirty="0"/>
              <a:t>Após a execução do comando, é possível ver a </a:t>
            </a:r>
            <a:r>
              <a:rPr lang="pt-BR" sz="2800" dirty="0" err="1"/>
              <a:t>branch</a:t>
            </a:r>
            <a:r>
              <a:rPr lang="pt-BR" sz="2800" dirty="0"/>
              <a:t> nova na página do projeto no GitHub.</a:t>
            </a:r>
          </a:p>
        </p:txBody>
      </p:sp>
    </p:spTree>
    <p:extLst>
      <p:ext uri="{BB962C8B-B14F-4D97-AF65-F5344CB8AC3E}">
        <p14:creationId xmlns:p14="http://schemas.microsoft.com/office/powerpoint/2010/main" val="954291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450B656-09DC-C64C-BB85-92DE5291FE9D}"/>
              </a:ext>
            </a:extLst>
          </p:cNvPr>
          <p:cNvPicPr>
            <a:picLocks noChangeAspect="1"/>
          </p:cNvPicPr>
          <p:nvPr/>
        </p:nvPicPr>
        <p:blipFill>
          <a:blip r:embed="rId2"/>
          <a:stretch>
            <a:fillRect/>
          </a:stretch>
        </p:blipFill>
        <p:spPr>
          <a:xfrm>
            <a:off x="-1" y="819149"/>
            <a:ext cx="9140651" cy="5806503"/>
          </a:xfrm>
          <a:prstGeom prst="rect">
            <a:avLst/>
          </a:prstGeom>
        </p:spPr>
      </p:pic>
    </p:spTree>
    <p:extLst>
      <p:ext uri="{BB962C8B-B14F-4D97-AF65-F5344CB8AC3E}">
        <p14:creationId xmlns:p14="http://schemas.microsoft.com/office/powerpoint/2010/main" val="2528901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listar as </a:t>
            </a:r>
            <a:r>
              <a:rPr lang="pt-BR" sz="2800" dirty="0" err="1"/>
              <a:t>branches</a:t>
            </a:r>
            <a:r>
              <a:rPr lang="pt-BR" sz="2800" dirty="0"/>
              <a:t> remotas e locais com o comando </a:t>
            </a:r>
            <a:r>
              <a:rPr lang="pt-BR" sz="2800" i="1" dirty="0" err="1"/>
              <a:t>git</a:t>
            </a:r>
            <a:r>
              <a:rPr lang="pt-BR" sz="2800" i="1" dirty="0"/>
              <a:t> </a:t>
            </a:r>
            <a:r>
              <a:rPr lang="pt-BR" sz="2800" i="1" dirty="0" err="1"/>
              <a:t>branch</a:t>
            </a:r>
            <a:r>
              <a:rPr lang="pt-BR" sz="2800" i="1" dirty="0"/>
              <a:t> -</a:t>
            </a:r>
            <a:r>
              <a:rPr lang="pt-BR" sz="2800" i="1" dirty="0" err="1"/>
              <a:t>av</a:t>
            </a:r>
            <a:r>
              <a:rPr lang="pt-BR" sz="2800" dirty="0"/>
              <a:t>, é possível observar as </a:t>
            </a:r>
            <a:r>
              <a:rPr lang="pt-BR" sz="2800" dirty="0" err="1"/>
              <a:t>branches</a:t>
            </a:r>
            <a:r>
              <a:rPr lang="pt-BR" sz="2800" dirty="0"/>
              <a:t> remotas com o </a:t>
            </a:r>
            <a:r>
              <a:rPr lang="pt-BR" sz="2800" i="1" dirty="0" err="1"/>
              <a:t>origin</a:t>
            </a:r>
            <a:r>
              <a:rPr lang="pt-BR" sz="2800" dirty="0"/>
              <a:t>/</a:t>
            </a:r>
            <a:r>
              <a:rPr lang="pt-BR" sz="2800" i="1" dirty="0" err="1"/>
              <a:t>nomebranch</a:t>
            </a:r>
            <a:r>
              <a:rPr lang="pt-BR" sz="2800" dirty="0"/>
              <a:t> sendo listadas.</a:t>
            </a:r>
          </a:p>
        </p:txBody>
      </p:sp>
    </p:spTree>
    <p:extLst>
      <p:ext uri="{BB962C8B-B14F-4D97-AF65-F5344CB8AC3E}">
        <p14:creationId xmlns:p14="http://schemas.microsoft.com/office/powerpoint/2010/main" val="1402107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B917EBA-E139-034C-AB9C-5638CBAC2019}"/>
              </a:ext>
            </a:extLst>
          </p:cNvPr>
          <p:cNvPicPr>
            <a:picLocks noChangeAspect="1"/>
          </p:cNvPicPr>
          <p:nvPr/>
        </p:nvPicPr>
        <p:blipFill>
          <a:blip r:embed="rId2"/>
          <a:stretch>
            <a:fillRect/>
          </a:stretch>
        </p:blipFill>
        <p:spPr>
          <a:xfrm>
            <a:off x="0" y="570008"/>
            <a:ext cx="9144000" cy="5717984"/>
          </a:xfrm>
          <a:prstGeom prst="rect">
            <a:avLst/>
          </a:prstGeom>
        </p:spPr>
      </p:pic>
    </p:spTree>
    <p:extLst>
      <p:ext uri="{BB962C8B-B14F-4D97-AF65-F5344CB8AC3E}">
        <p14:creationId xmlns:p14="http://schemas.microsoft.com/office/powerpoint/2010/main" val="1692994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536174"/>
            <a:ext cx="8192022" cy="3785652"/>
          </a:xfrm>
          <a:prstGeom prst="rect">
            <a:avLst/>
          </a:prstGeom>
          <a:noFill/>
        </p:spPr>
        <p:txBody>
          <a:bodyPr wrap="square" rtlCol="0">
            <a:spAutoFit/>
          </a:bodyPr>
          <a:lstStyle/>
          <a:p>
            <a:pPr algn="just"/>
            <a:r>
              <a:rPr lang="pt-BR" sz="3200" b="1" dirty="0"/>
              <a:t>OBTENDO NOVAS BRANCHES REMOTAS EM OUTROS REPOSITÓRIOS</a:t>
            </a:r>
          </a:p>
          <a:p>
            <a:pPr algn="just"/>
            <a:endParaRPr lang="pt-BR" sz="3200" b="1" dirty="0"/>
          </a:p>
          <a:p>
            <a:pPr marL="457200" indent="-457200" algn="just">
              <a:buFont typeface="Arial" panose="020B0604020202020204" pitchFamily="34" charset="0"/>
              <a:buChar char="•"/>
            </a:pPr>
            <a:r>
              <a:rPr lang="pt-BR" sz="2800" dirty="0"/>
              <a:t>Ao clonar um repositório existente em um novo diretório, o mesmo terá uma </a:t>
            </a:r>
            <a:r>
              <a:rPr lang="pt-BR" sz="2800" dirty="0" err="1"/>
              <a:t>branch</a:t>
            </a:r>
            <a:r>
              <a:rPr lang="pt-BR" sz="2800" dirty="0"/>
              <a:t> local </a:t>
            </a:r>
            <a:r>
              <a:rPr lang="pt-BR" sz="2800" i="1" dirty="0" err="1"/>
              <a:t>master</a:t>
            </a:r>
            <a:r>
              <a:rPr lang="pt-BR" sz="2800" dirty="0"/>
              <a:t> e as </a:t>
            </a:r>
            <a:r>
              <a:rPr lang="pt-BR" sz="2800" dirty="0" err="1"/>
              <a:t>branches</a:t>
            </a:r>
            <a:r>
              <a:rPr lang="pt-BR" sz="2800" dirty="0"/>
              <a:t> remotas existentes. As demais </a:t>
            </a:r>
            <a:r>
              <a:rPr lang="pt-BR" sz="2800" dirty="0" err="1"/>
              <a:t>branches</a:t>
            </a:r>
            <a:r>
              <a:rPr lang="pt-BR" sz="2800" dirty="0"/>
              <a:t> remotas não existem localmente.</a:t>
            </a:r>
          </a:p>
        </p:txBody>
      </p:sp>
    </p:spTree>
    <p:extLst>
      <p:ext uri="{BB962C8B-B14F-4D97-AF65-F5344CB8AC3E}">
        <p14:creationId xmlns:p14="http://schemas.microsoft.com/office/powerpoint/2010/main" val="2155806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trabalhar uma </a:t>
            </a:r>
            <a:r>
              <a:rPr lang="pt-BR" sz="2800" dirty="0" err="1"/>
              <a:t>branch</a:t>
            </a:r>
            <a:r>
              <a:rPr lang="pt-BR" sz="2800" dirty="0"/>
              <a:t> local que só existe remotamente, basta executar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nomebranch</a:t>
            </a:r>
            <a:r>
              <a:rPr lang="pt-BR" sz="2800" i="1" dirty="0"/>
              <a:t> </a:t>
            </a:r>
            <a:r>
              <a:rPr lang="pt-BR" sz="2800" i="1" dirty="0" err="1"/>
              <a:t>origin</a:t>
            </a:r>
            <a:r>
              <a:rPr lang="pt-BR" sz="2800" i="1" dirty="0"/>
              <a:t>/</a:t>
            </a:r>
            <a:r>
              <a:rPr lang="pt-BR" sz="2800" i="1" dirty="0" err="1"/>
              <a:t>nomebranch</a:t>
            </a:r>
            <a:r>
              <a:rPr lang="pt-BR" sz="2800" i="1" dirty="0"/>
              <a:t>. </a:t>
            </a:r>
            <a:r>
              <a:rPr lang="pt-BR" sz="2800" dirty="0"/>
              <a:t>O comando fará um </a:t>
            </a:r>
            <a:r>
              <a:rPr lang="pt-BR" sz="2800" dirty="0" err="1"/>
              <a:t>checkout</a:t>
            </a:r>
            <a:r>
              <a:rPr lang="pt-BR" sz="2800" dirty="0"/>
              <a:t> de uma nova </a:t>
            </a:r>
            <a:r>
              <a:rPr lang="pt-BR" sz="2800" dirty="0" err="1"/>
              <a:t>branch</a:t>
            </a:r>
            <a:r>
              <a:rPr lang="pt-BR" sz="2800" dirty="0"/>
              <a:t> local a partir da </a:t>
            </a:r>
            <a:r>
              <a:rPr lang="pt-BR" sz="2800" dirty="0" err="1"/>
              <a:t>branch</a:t>
            </a:r>
            <a:r>
              <a:rPr lang="pt-BR" sz="2800" dirty="0"/>
              <a:t> remota.</a:t>
            </a:r>
          </a:p>
          <a:p>
            <a:pPr marL="457200" indent="-457200" algn="just">
              <a:buFont typeface="Arial" panose="020B0604020202020204" pitchFamily="34" charset="0"/>
              <a:buChar char="•"/>
            </a:pPr>
            <a:r>
              <a:rPr lang="pt-BR" sz="2800" dirty="0" err="1"/>
              <a:t>Branches</a:t>
            </a:r>
            <a:r>
              <a:rPr lang="pt-BR" sz="2800" dirty="0"/>
              <a:t> locais criadas a partir de </a:t>
            </a:r>
            <a:r>
              <a:rPr lang="pt-BR" sz="2800" dirty="0" err="1"/>
              <a:t>branches</a:t>
            </a:r>
            <a:r>
              <a:rPr lang="pt-BR" sz="2800" dirty="0"/>
              <a:t> remotas são chamadas de </a:t>
            </a:r>
            <a:r>
              <a:rPr lang="pt-BR" sz="2800" i="1" dirty="0" err="1"/>
              <a:t>trackint</a:t>
            </a:r>
            <a:r>
              <a:rPr lang="pt-BR" sz="2800" i="1" dirty="0"/>
              <a:t> </a:t>
            </a:r>
            <a:r>
              <a:rPr lang="pt-BR" sz="2800" i="1" dirty="0" err="1"/>
              <a:t>branches</a:t>
            </a:r>
            <a:r>
              <a:rPr lang="pt-BR" sz="2800" i="1" dirty="0"/>
              <a:t>.</a:t>
            </a:r>
            <a:endParaRPr lang="pt-BR" sz="2800" dirty="0"/>
          </a:p>
        </p:txBody>
      </p:sp>
    </p:spTree>
    <p:extLst>
      <p:ext uri="{BB962C8B-B14F-4D97-AF65-F5344CB8AC3E}">
        <p14:creationId xmlns:p14="http://schemas.microsoft.com/office/powerpoint/2010/main" val="3154074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Uma maneira mais resumida de criar uma </a:t>
            </a:r>
            <a:r>
              <a:rPr lang="pt-BR" sz="2800" i="1" dirty="0" err="1"/>
              <a:t>tracking</a:t>
            </a:r>
            <a:r>
              <a:rPr lang="pt-BR" sz="2800" i="1" dirty="0"/>
              <a:t> </a:t>
            </a:r>
            <a:r>
              <a:rPr lang="pt-BR" sz="2800" i="1" dirty="0" err="1"/>
              <a:t>branch</a:t>
            </a:r>
            <a:r>
              <a:rPr lang="pt-BR" sz="2800" dirty="0"/>
              <a:t> é utilizar a opção </a:t>
            </a:r>
            <a:r>
              <a:rPr lang="pt-BR" sz="2800" i="1" dirty="0"/>
              <a:t>-t</a:t>
            </a:r>
            <a:r>
              <a:rPr lang="pt-BR" sz="2800" dirty="0"/>
              <a:t>. O comando seria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nomebranch</a:t>
            </a:r>
            <a:r>
              <a:rPr lang="pt-BR" sz="2800" i="1" dirty="0"/>
              <a:t>, </a:t>
            </a:r>
            <a:r>
              <a:rPr lang="pt-BR" sz="2800" dirty="0"/>
              <a:t>e criaria localmente a </a:t>
            </a:r>
            <a:r>
              <a:rPr lang="pt-BR" sz="2800" dirty="0" err="1"/>
              <a:t>tracking</a:t>
            </a:r>
            <a:r>
              <a:rPr lang="pt-BR" sz="2800" dirty="0"/>
              <a:t> </a:t>
            </a:r>
            <a:r>
              <a:rPr lang="pt-BR" sz="2800" dirty="0" err="1"/>
              <a:t>branch</a:t>
            </a:r>
            <a:r>
              <a:rPr lang="pt-BR" sz="2800" dirty="0"/>
              <a:t> relacionada com a </a:t>
            </a:r>
            <a:r>
              <a:rPr lang="pt-BR" sz="2800" dirty="0" err="1"/>
              <a:t>branch</a:t>
            </a:r>
            <a:r>
              <a:rPr lang="pt-BR" sz="2800" dirty="0"/>
              <a:t> remota.</a:t>
            </a:r>
          </a:p>
        </p:txBody>
      </p:sp>
    </p:spTree>
    <p:extLst>
      <p:ext uri="{BB962C8B-B14F-4D97-AF65-F5344CB8AC3E}">
        <p14:creationId xmlns:p14="http://schemas.microsoft.com/office/powerpoint/2010/main" val="353707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997839"/>
            <a:ext cx="8192022" cy="2862322"/>
          </a:xfrm>
          <a:prstGeom prst="rect">
            <a:avLst/>
          </a:prstGeom>
          <a:noFill/>
        </p:spPr>
        <p:txBody>
          <a:bodyPr wrap="square" rtlCol="0">
            <a:spAutoFit/>
          </a:bodyPr>
          <a:lstStyle/>
          <a:p>
            <a:pPr algn="just"/>
            <a:r>
              <a:rPr lang="pt-BR" sz="3200" b="1" dirty="0"/>
              <a:t>ENVIANDO COMMITS PARA O REPOSITÓRIO CENTRAL</a:t>
            </a:r>
          </a:p>
          <a:p>
            <a:pPr algn="just"/>
            <a:endParaRPr lang="pt-BR" sz="3200" dirty="0"/>
          </a:p>
          <a:p>
            <a:pPr marL="457200" indent="-457200" algn="just">
              <a:buFont typeface="Arial" panose="020B0604020202020204" pitchFamily="34" charset="0"/>
              <a:buChar char="•"/>
            </a:pPr>
            <a:r>
              <a:rPr lang="pt-BR" sz="2800" dirty="0"/>
              <a:t>Para enviar alterações na </a:t>
            </a:r>
            <a:r>
              <a:rPr lang="pt-BR" sz="2800" dirty="0" err="1"/>
              <a:t>branch</a:t>
            </a:r>
            <a:r>
              <a:rPr lang="pt-BR" sz="2800" dirty="0"/>
              <a:t> </a:t>
            </a:r>
            <a:r>
              <a:rPr lang="pt-BR" sz="2800" i="1" dirty="0" err="1"/>
              <a:t>master</a:t>
            </a:r>
            <a:r>
              <a:rPr lang="pt-BR" sz="2800" dirty="0"/>
              <a:t> para o repositório remoto, basta executar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p:txBody>
      </p:sp>
    </p:spTree>
    <p:extLst>
      <p:ext uri="{BB962C8B-B14F-4D97-AF65-F5344CB8AC3E}">
        <p14:creationId xmlns:p14="http://schemas.microsoft.com/office/powerpoint/2010/main" val="15112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2090172"/>
            <a:ext cx="8192022" cy="2677656"/>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branch</a:t>
            </a:r>
            <a:r>
              <a:rPr lang="pt-BR" sz="2800" i="1" dirty="0"/>
              <a:t> -</a:t>
            </a:r>
            <a:r>
              <a:rPr lang="pt-BR" sz="2800" i="1" dirty="0" err="1"/>
              <a:t>v</a:t>
            </a:r>
            <a:r>
              <a:rPr lang="pt-BR" sz="2800" dirty="0"/>
              <a:t> lista as </a:t>
            </a:r>
            <a:r>
              <a:rPr lang="pt-BR" sz="2800" dirty="0" err="1"/>
              <a:t>branches</a:t>
            </a:r>
            <a:r>
              <a:rPr lang="pt-BR" sz="2800" dirty="0"/>
              <a:t> existentes no repositório com </a:t>
            </a:r>
            <a:r>
              <a:rPr lang="pt-BR" sz="2800" dirty="0" err="1"/>
              <a:t>commits</a:t>
            </a:r>
            <a:r>
              <a:rPr lang="pt-BR" sz="2800" dirty="0"/>
              <a:t> associados.</a:t>
            </a:r>
          </a:p>
          <a:p>
            <a:pPr marL="342900" indent="-342900" algn="just">
              <a:buFont typeface="Arial" panose="020B0604020202020204" pitchFamily="34" charset="0"/>
              <a:buChar char="•"/>
            </a:pPr>
            <a:r>
              <a:rPr lang="pt-BR" sz="2800" dirty="0"/>
              <a:t>Toda </a:t>
            </a:r>
            <a:r>
              <a:rPr lang="pt-BR" sz="2800" dirty="0" err="1"/>
              <a:t>branch</a:t>
            </a:r>
            <a:r>
              <a:rPr lang="pt-BR" sz="2800" dirty="0"/>
              <a:t> aponta para um </a:t>
            </a:r>
            <a:r>
              <a:rPr lang="pt-BR" sz="2800" dirty="0" err="1"/>
              <a:t>commit</a:t>
            </a:r>
            <a:r>
              <a:rPr lang="pt-BR" sz="2800" dirty="0"/>
              <a:t>. Cada novo </a:t>
            </a:r>
            <a:r>
              <a:rPr lang="pt-BR" sz="2800" dirty="0" err="1"/>
              <a:t>commit</a:t>
            </a:r>
            <a:r>
              <a:rPr lang="pt-BR" sz="2800" dirty="0"/>
              <a:t> move automaticamente a </a:t>
            </a:r>
            <a:r>
              <a:rPr lang="pt-BR" sz="2800" dirty="0" err="1"/>
              <a:t>branch</a:t>
            </a:r>
            <a:r>
              <a:rPr lang="pt-BR" sz="2800" dirty="0"/>
              <a:t>, apontando para o novo </a:t>
            </a:r>
            <a:r>
              <a:rPr lang="pt-BR" sz="2800" dirty="0" err="1"/>
              <a:t>commit</a:t>
            </a:r>
            <a:r>
              <a:rPr lang="pt-BR" sz="2800" dirty="0"/>
              <a:t>.</a:t>
            </a:r>
          </a:p>
          <a:p>
            <a:pPr marL="342900" indent="-342900" algn="just">
              <a:buFont typeface="Arial" panose="020B0604020202020204" pitchFamily="34" charset="0"/>
              <a:buChar char="•"/>
            </a:pPr>
            <a:r>
              <a:rPr lang="pt-BR" sz="2800" dirty="0" err="1"/>
              <a:t>Branch</a:t>
            </a:r>
            <a:r>
              <a:rPr lang="pt-BR" sz="2800" dirty="0"/>
              <a:t> </a:t>
            </a:r>
            <a:r>
              <a:rPr lang="pt-BR" sz="2800" i="1" dirty="0" err="1"/>
              <a:t>master</a:t>
            </a:r>
            <a:r>
              <a:rPr lang="pt-BR" sz="2800" dirty="0"/>
              <a:t> aponta para o último </a:t>
            </a:r>
            <a:r>
              <a:rPr lang="pt-BR" sz="2800" dirty="0" err="1"/>
              <a:t>commit</a:t>
            </a:r>
            <a:r>
              <a:rPr lang="pt-BR" sz="2800" dirty="0"/>
              <a:t> feito.</a:t>
            </a:r>
          </a:p>
        </p:txBody>
      </p:sp>
    </p:spTree>
    <p:extLst>
      <p:ext uri="{BB962C8B-B14F-4D97-AF65-F5344CB8AC3E}">
        <p14:creationId xmlns:p14="http://schemas.microsoft.com/office/powerpoint/2010/main" val="24784361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997839"/>
            <a:ext cx="8192022" cy="2862322"/>
          </a:xfrm>
          <a:prstGeom prst="rect">
            <a:avLst/>
          </a:prstGeom>
          <a:noFill/>
        </p:spPr>
        <p:txBody>
          <a:bodyPr wrap="square" rtlCol="0">
            <a:spAutoFit/>
          </a:bodyPr>
          <a:lstStyle/>
          <a:p>
            <a:pPr algn="just"/>
            <a:r>
              <a:rPr lang="pt-BR" sz="3200" b="1" dirty="0"/>
              <a:t>OBTENDO COMMITS DE UMA BRANCH REMOTA</a:t>
            </a:r>
          </a:p>
          <a:p>
            <a:pPr algn="just"/>
            <a:endParaRPr lang="pt-BR" sz="3200" dirty="0"/>
          </a:p>
          <a:p>
            <a:pPr marL="457200" indent="-457200" algn="just">
              <a:buFont typeface="Arial" panose="020B0604020202020204" pitchFamily="34" charset="0"/>
              <a:buChar char="•"/>
            </a:pPr>
            <a:r>
              <a:rPr lang="pt-BR" sz="2800" dirty="0"/>
              <a:t>Um repositório remoto clonado pode estar sendo trabalhado, porém o repositório no GitHub está alguns </a:t>
            </a:r>
            <a:r>
              <a:rPr lang="pt-BR" sz="2800" dirty="0" err="1"/>
              <a:t>commits</a:t>
            </a:r>
            <a:r>
              <a:rPr lang="pt-BR" sz="2800" dirty="0"/>
              <a:t> a frente.</a:t>
            </a:r>
          </a:p>
        </p:txBody>
      </p:sp>
    </p:spTree>
    <p:extLst>
      <p:ext uri="{BB962C8B-B14F-4D97-AF65-F5344CB8AC3E}">
        <p14:creationId xmlns:p14="http://schemas.microsoft.com/office/powerpoint/2010/main" val="1511427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090172"/>
            <a:ext cx="8192022" cy="2677656"/>
          </a:xfrm>
          <a:prstGeom prst="rect">
            <a:avLst/>
          </a:prstGeom>
          <a:noFill/>
        </p:spPr>
        <p:txBody>
          <a:bodyPr wrap="square" rtlCol="0">
            <a:spAutoFit/>
          </a:bodyPr>
          <a:lstStyle/>
          <a:p>
            <a:pPr algn="just"/>
            <a:r>
              <a:rPr lang="pt-BR" sz="2800" b="1" dirty="0"/>
              <a:t>TRAZENDO COMMITS DE UM REPOSITÓRIO REMOTO COM FETCH</a:t>
            </a:r>
          </a:p>
          <a:p>
            <a:pPr algn="just"/>
            <a:endParaRPr lang="pt-BR" sz="2800" dirty="0"/>
          </a:p>
          <a:p>
            <a:pPr marL="457200" indent="-457200" algn="just">
              <a:buFont typeface="Arial" panose="020B0604020202020204" pitchFamily="34" charset="0"/>
              <a:buChar char="•"/>
            </a:pPr>
            <a:r>
              <a:rPr lang="pt-BR" sz="2800" dirty="0"/>
              <a:t>Com o comando </a:t>
            </a:r>
            <a:r>
              <a:rPr lang="pt-BR" sz="2800" i="1" dirty="0" err="1"/>
              <a:t>git</a:t>
            </a:r>
            <a:r>
              <a:rPr lang="pt-BR" sz="2800" i="1" dirty="0"/>
              <a:t> </a:t>
            </a:r>
            <a:r>
              <a:rPr lang="pt-BR" sz="2800" i="1" dirty="0" err="1"/>
              <a:t>fetch</a:t>
            </a:r>
            <a:r>
              <a:rPr lang="pt-BR" sz="2800" i="1" dirty="0"/>
              <a:t> </a:t>
            </a:r>
            <a:r>
              <a:rPr lang="pt-BR" sz="2800" i="1" dirty="0" err="1"/>
              <a:t>origin</a:t>
            </a:r>
            <a:r>
              <a:rPr lang="pt-BR" sz="2800" dirty="0"/>
              <a:t>, o </a:t>
            </a:r>
            <a:r>
              <a:rPr lang="pt-BR" sz="2800" dirty="0" err="1"/>
              <a:t>Git</a:t>
            </a:r>
            <a:r>
              <a:rPr lang="pt-BR" sz="2800" dirty="0"/>
              <a:t> traz os </a:t>
            </a:r>
            <a:r>
              <a:rPr lang="pt-BR" sz="2800" dirty="0" err="1"/>
              <a:t>commits</a:t>
            </a:r>
            <a:r>
              <a:rPr lang="pt-BR" sz="2800" dirty="0"/>
              <a:t> de uma </a:t>
            </a:r>
            <a:r>
              <a:rPr lang="pt-BR" sz="2800" dirty="0" err="1"/>
              <a:t>branch</a:t>
            </a:r>
            <a:r>
              <a:rPr lang="pt-BR" sz="2800" dirty="0"/>
              <a:t> remota que não estavam presentes localmente.</a:t>
            </a:r>
          </a:p>
        </p:txBody>
      </p:sp>
    </p:spTree>
    <p:extLst>
      <p:ext uri="{BB962C8B-B14F-4D97-AF65-F5344CB8AC3E}">
        <p14:creationId xmlns:p14="http://schemas.microsoft.com/office/powerpoint/2010/main" val="3468828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MESCLANDO BRANCHES REMOTAS E LOCAIS COM MERGE</a:t>
            </a:r>
          </a:p>
          <a:p>
            <a:pPr algn="just"/>
            <a:endParaRPr lang="pt-BR" sz="3200" dirty="0"/>
          </a:p>
          <a:p>
            <a:pPr marL="457200" indent="-457200" algn="just">
              <a:buFont typeface="Arial" panose="020B0604020202020204" pitchFamily="34" charset="0"/>
              <a:buChar char="•"/>
            </a:pPr>
            <a:r>
              <a:rPr lang="pt-BR" sz="2800" dirty="0"/>
              <a:t>Mesclar uma </a:t>
            </a:r>
            <a:r>
              <a:rPr lang="pt-BR" sz="2800" dirty="0" err="1"/>
              <a:t>branch</a:t>
            </a:r>
            <a:r>
              <a:rPr lang="pt-BR" sz="2800" dirty="0"/>
              <a:t> remota com uma </a:t>
            </a:r>
            <a:r>
              <a:rPr lang="pt-BR" sz="2800" dirty="0" err="1"/>
              <a:t>branch</a:t>
            </a:r>
            <a:r>
              <a:rPr lang="pt-BR" sz="2800" dirty="0"/>
              <a:t> local é simples. Basta utilizar apenas o comando </a:t>
            </a:r>
            <a:r>
              <a:rPr lang="pt-BR" sz="2800" i="1" dirty="0" err="1"/>
              <a:t>git</a:t>
            </a:r>
            <a:r>
              <a:rPr lang="pt-BR" sz="2800" i="1" dirty="0"/>
              <a:t> merge </a:t>
            </a:r>
            <a:r>
              <a:rPr lang="pt-BR" sz="2800" i="1" dirty="0" err="1"/>
              <a:t>origin</a:t>
            </a:r>
            <a:r>
              <a:rPr lang="pt-BR" sz="2800" i="1" dirty="0"/>
              <a:t>/</a:t>
            </a:r>
            <a:r>
              <a:rPr lang="pt-BR" sz="2800" i="1" dirty="0" err="1"/>
              <a:t>master</a:t>
            </a:r>
            <a:r>
              <a:rPr lang="pt-BR" sz="2800" i="1" dirty="0"/>
              <a:t> -m “Mesclando </a:t>
            </a:r>
            <a:r>
              <a:rPr lang="pt-BR" sz="2800" i="1" dirty="0" err="1"/>
              <a:t>origin</a:t>
            </a:r>
            <a:r>
              <a:rPr lang="pt-BR" sz="2800" i="1" dirty="0"/>
              <a:t>/</a:t>
            </a:r>
            <a:r>
              <a:rPr lang="pt-BR" sz="2800" i="1" dirty="0" err="1"/>
              <a:t>master</a:t>
            </a:r>
            <a:r>
              <a:rPr lang="pt-BR" sz="2800" i="1" dirty="0"/>
              <a:t> em </a:t>
            </a:r>
            <a:r>
              <a:rPr lang="pt-BR" sz="2800" i="1" dirty="0" err="1"/>
              <a:t>master</a:t>
            </a:r>
            <a:r>
              <a:rPr lang="pt-BR" sz="2800" i="1" dirty="0"/>
              <a:t>”</a:t>
            </a:r>
            <a:r>
              <a:rPr lang="pt-BR" sz="2800" dirty="0"/>
              <a:t>.</a:t>
            </a:r>
          </a:p>
          <a:p>
            <a:pPr marL="457200" indent="-457200" algn="just">
              <a:buFont typeface="Arial" panose="020B0604020202020204" pitchFamily="34" charset="0"/>
              <a:buChar char="•"/>
            </a:pPr>
            <a:r>
              <a:rPr lang="pt-BR" sz="2800" dirty="0"/>
              <a:t>Feito isso, as mudanças do GitHub são aplicadas na </a:t>
            </a:r>
            <a:r>
              <a:rPr lang="pt-BR" sz="2800" dirty="0" err="1"/>
              <a:t>branch</a:t>
            </a:r>
            <a:r>
              <a:rPr lang="pt-BR" sz="2800" dirty="0"/>
              <a:t> local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3996243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BRANCHES REMOTAS E LOCAIS COM REBASE</a:t>
            </a:r>
          </a:p>
          <a:p>
            <a:pPr algn="just"/>
            <a:endParaRPr lang="pt-BR" sz="3200" dirty="0"/>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rebase</a:t>
            </a:r>
            <a:r>
              <a:rPr lang="pt-BR" sz="2800" i="1" dirty="0"/>
              <a:t> </a:t>
            </a:r>
            <a:r>
              <a:rPr lang="pt-BR" sz="2800" i="1" dirty="0" err="1"/>
              <a:t>origin</a:t>
            </a:r>
            <a:r>
              <a:rPr lang="pt-BR" sz="2800" i="1" dirty="0"/>
              <a:t>/</a:t>
            </a:r>
            <a:r>
              <a:rPr lang="pt-BR" sz="2800" i="1" dirty="0" err="1"/>
              <a:t>master</a:t>
            </a:r>
            <a:r>
              <a:rPr lang="pt-BR" sz="2800" i="1" dirty="0"/>
              <a:t> </a:t>
            </a:r>
            <a:r>
              <a:rPr lang="pt-BR" sz="2800" dirty="0"/>
              <a:t>é a alternativa ao merge. Feito isso, as mudanças do GitHub são aplicadas na </a:t>
            </a:r>
            <a:r>
              <a:rPr lang="pt-BR" sz="2800" dirty="0" err="1"/>
              <a:t>branch</a:t>
            </a:r>
            <a:r>
              <a:rPr lang="pt-BR" sz="2800" dirty="0"/>
              <a:t> local </a:t>
            </a:r>
            <a:r>
              <a:rPr lang="pt-BR" sz="2800" i="1" dirty="0" err="1"/>
              <a:t>master</a:t>
            </a:r>
            <a:r>
              <a:rPr lang="pt-BR" sz="2800" dirty="0"/>
              <a:t>, porém sem </a:t>
            </a:r>
            <a:r>
              <a:rPr lang="pt-BR" sz="2800" dirty="0" err="1"/>
              <a:t>commit</a:t>
            </a:r>
            <a:r>
              <a:rPr lang="pt-BR" sz="2800" dirty="0"/>
              <a:t> de merge.</a:t>
            </a:r>
          </a:p>
        </p:txBody>
      </p:sp>
    </p:spTree>
    <p:extLst>
      <p:ext uri="{BB962C8B-B14F-4D97-AF65-F5344CB8AC3E}">
        <p14:creationId xmlns:p14="http://schemas.microsoft.com/office/powerpoint/2010/main" val="2415890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OBTENDO COMMITS E MESCLANDO DE UMA VEZ COM PULL</a:t>
            </a:r>
          </a:p>
          <a:p>
            <a:pPr algn="just"/>
            <a:endParaRPr lang="pt-BR" sz="3200" dirty="0"/>
          </a:p>
          <a:p>
            <a:pPr marL="457200" indent="-457200" algn="just">
              <a:buFont typeface="Arial" panose="020B0604020202020204" pitchFamily="34" charset="0"/>
              <a:buChar char="•"/>
            </a:pPr>
            <a:r>
              <a:rPr lang="pt-BR" sz="2800" dirty="0"/>
              <a:t>Trazer os </a:t>
            </a:r>
            <a:r>
              <a:rPr lang="pt-BR" sz="2800" dirty="0" err="1"/>
              <a:t>commits</a:t>
            </a:r>
            <a:r>
              <a:rPr lang="pt-BR" sz="2800" dirty="0"/>
              <a:t> de uma </a:t>
            </a:r>
            <a:r>
              <a:rPr lang="pt-BR" sz="2800" dirty="0" err="1"/>
              <a:t>branch</a:t>
            </a:r>
            <a:r>
              <a:rPr lang="pt-BR" sz="2800" dirty="0"/>
              <a:t> remota para uma </a:t>
            </a:r>
            <a:r>
              <a:rPr lang="pt-BR" sz="2800" dirty="0" err="1"/>
              <a:t>branch</a:t>
            </a:r>
            <a:r>
              <a:rPr lang="pt-BR" sz="2800" dirty="0"/>
              <a:t> local, e mesclar esses </a:t>
            </a:r>
            <a:r>
              <a:rPr lang="pt-BR" sz="2800" dirty="0" err="1"/>
              <a:t>commits</a:t>
            </a:r>
            <a:r>
              <a:rPr lang="pt-BR" sz="2800" dirty="0"/>
              <a:t>, em um único comando, é possível apenas rodando um </a:t>
            </a:r>
            <a:r>
              <a:rPr lang="pt-BR" sz="2800" i="1" dirty="0" err="1"/>
              <a:t>git</a:t>
            </a:r>
            <a:r>
              <a:rPr lang="pt-BR" sz="2800" i="1" dirty="0"/>
              <a:t> </a:t>
            </a:r>
            <a:r>
              <a:rPr lang="pt-BR" sz="2800" i="1" dirty="0" err="1"/>
              <a:t>pull</a:t>
            </a:r>
            <a:r>
              <a:rPr lang="pt-BR" sz="2800" dirty="0"/>
              <a:t>. </a:t>
            </a:r>
          </a:p>
          <a:p>
            <a:pPr marL="457200" indent="-457200" algn="just">
              <a:buFont typeface="Arial" panose="020B0604020202020204" pitchFamily="34" charset="0"/>
              <a:buChar char="•"/>
            </a:pPr>
            <a:r>
              <a:rPr lang="pt-BR" sz="2800" dirty="0"/>
              <a:t>Um editor de texto será aberto para informar a mensagem do </a:t>
            </a:r>
            <a:r>
              <a:rPr lang="pt-BR" sz="2800" dirty="0" err="1"/>
              <a:t>commit</a:t>
            </a:r>
            <a:r>
              <a:rPr lang="pt-BR" sz="2800" dirty="0"/>
              <a:t> de merge.</a:t>
            </a:r>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pull</a:t>
            </a:r>
            <a:r>
              <a:rPr lang="pt-BR" sz="2800" dirty="0"/>
              <a:t> possui o mesmo efeito de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seguido de </a:t>
            </a:r>
            <a:r>
              <a:rPr lang="pt-BR" sz="2800" i="1" dirty="0" err="1"/>
              <a:t>git</a:t>
            </a:r>
            <a:r>
              <a:rPr lang="pt-BR" sz="2800" i="1" dirty="0"/>
              <a:t> merge </a:t>
            </a:r>
            <a:r>
              <a:rPr lang="pt-BR" sz="2800" i="1" dirty="0" err="1"/>
              <a:t>origin</a:t>
            </a:r>
            <a:r>
              <a:rPr lang="pt-BR" sz="2800" i="1" dirty="0"/>
              <a:t>/</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3366334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 usuário desejar que o </a:t>
            </a:r>
            <a:r>
              <a:rPr lang="pt-BR" sz="2800" i="1" dirty="0" err="1"/>
              <a:t>git</a:t>
            </a:r>
            <a:r>
              <a:rPr lang="pt-BR" sz="2800" i="1" dirty="0"/>
              <a:t> </a:t>
            </a:r>
            <a:r>
              <a:rPr lang="pt-BR" sz="2800" i="1" dirty="0" err="1"/>
              <a:t>pull</a:t>
            </a:r>
            <a:r>
              <a:rPr lang="pt-BR" sz="2800" dirty="0"/>
              <a:t> tenha o efeito de </a:t>
            </a:r>
            <a:r>
              <a:rPr lang="pt-BR" sz="2800" i="1" dirty="0" err="1"/>
              <a:t>git</a:t>
            </a:r>
            <a:r>
              <a:rPr lang="pt-BR" sz="2800" i="1" dirty="0"/>
              <a:t> </a:t>
            </a:r>
            <a:r>
              <a:rPr lang="pt-BR" sz="2800" i="1" dirty="0" err="1"/>
              <a:t>fetch</a:t>
            </a:r>
            <a:r>
              <a:rPr lang="pt-BR" sz="2800" i="1" dirty="0"/>
              <a:t> </a:t>
            </a:r>
            <a:r>
              <a:rPr lang="pt-BR" sz="2800" i="1" dirty="0" err="1"/>
              <a:t>origin</a:t>
            </a:r>
            <a:r>
              <a:rPr lang="pt-BR" sz="2800" dirty="0"/>
              <a:t> seguido de </a:t>
            </a:r>
            <a:r>
              <a:rPr lang="pt-BR" sz="2800" i="1" dirty="0" err="1"/>
              <a:t>git</a:t>
            </a:r>
            <a:r>
              <a:rPr lang="pt-BR" sz="2800" i="1" dirty="0"/>
              <a:t> </a:t>
            </a:r>
            <a:r>
              <a:rPr lang="pt-BR" sz="2800" i="1" dirty="0" err="1"/>
              <a:t>rebase</a:t>
            </a:r>
            <a:r>
              <a:rPr lang="pt-BR" sz="2800" i="1" dirty="0"/>
              <a:t> </a:t>
            </a:r>
            <a:r>
              <a:rPr lang="pt-BR" sz="2800" i="1" dirty="0" err="1"/>
              <a:t>origin</a:t>
            </a:r>
            <a:r>
              <a:rPr lang="pt-BR" sz="2800" i="1" dirty="0"/>
              <a:t>/</a:t>
            </a:r>
            <a:r>
              <a:rPr lang="pt-BR" sz="2800" i="1" dirty="0" err="1"/>
              <a:t>master</a:t>
            </a:r>
            <a:r>
              <a:rPr lang="pt-BR" sz="2800" dirty="0"/>
              <a:t>, basta rodar o seguinte comando </a:t>
            </a:r>
            <a:r>
              <a:rPr lang="pt-BR" sz="2800" i="1" dirty="0" err="1"/>
              <a:t>git</a:t>
            </a:r>
            <a:r>
              <a:rPr lang="pt-BR" sz="2800" i="1" dirty="0"/>
              <a:t> </a:t>
            </a:r>
            <a:r>
              <a:rPr lang="pt-BR" sz="2800" i="1" dirty="0" err="1"/>
              <a:t>pull</a:t>
            </a:r>
            <a:r>
              <a:rPr lang="pt-BR" sz="2800" i="1" dirty="0"/>
              <a:t> --</a:t>
            </a:r>
            <a:r>
              <a:rPr lang="pt-BR" sz="2800" i="1" dirty="0" err="1"/>
              <a:t>rebase</a:t>
            </a:r>
            <a:r>
              <a:rPr lang="pt-BR" sz="2800" dirty="0"/>
              <a:t>.</a:t>
            </a:r>
          </a:p>
        </p:txBody>
      </p:sp>
    </p:spTree>
    <p:extLst>
      <p:ext uri="{BB962C8B-B14F-4D97-AF65-F5344CB8AC3E}">
        <p14:creationId xmlns:p14="http://schemas.microsoft.com/office/powerpoint/2010/main" val="3763557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USAR PULL OU PULL --REBASE?</a:t>
            </a:r>
          </a:p>
          <a:p>
            <a:pPr algn="just"/>
            <a:endParaRPr lang="pt-BR" sz="3200" b="1" dirty="0"/>
          </a:p>
          <a:p>
            <a:pPr marL="457200" indent="-457200" algn="just">
              <a:buFont typeface="Arial" panose="020B0604020202020204" pitchFamily="34" charset="0"/>
              <a:buChar char="•"/>
            </a:pPr>
            <a:r>
              <a:rPr lang="pt-BR" sz="2800" i="1" dirty="0"/>
              <a:t>O comando </a:t>
            </a:r>
            <a:r>
              <a:rPr lang="pt-BR" sz="2800" i="1" dirty="0" err="1"/>
              <a:t>git</a:t>
            </a:r>
            <a:r>
              <a:rPr lang="pt-BR" sz="2800" i="1" dirty="0"/>
              <a:t> </a:t>
            </a:r>
            <a:r>
              <a:rPr lang="pt-BR" sz="2800" i="1" dirty="0" err="1"/>
              <a:t>pull</a:t>
            </a:r>
            <a:r>
              <a:rPr lang="pt-BR" sz="2800" dirty="0"/>
              <a:t> é um </a:t>
            </a:r>
            <a:r>
              <a:rPr lang="pt-BR" sz="2800" i="1" dirty="0" err="1"/>
              <a:t>git</a:t>
            </a:r>
            <a:r>
              <a:rPr lang="pt-BR" sz="2800" i="1" dirty="0"/>
              <a:t> </a:t>
            </a:r>
            <a:r>
              <a:rPr lang="pt-BR" sz="2800" i="1" dirty="0" err="1"/>
              <a:t>fetch</a:t>
            </a:r>
            <a:r>
              <a:rPr lang="pt-BR" sz="2800" dirty="0"/>
              <a:t> seguido de </a:t>
            </a:r>
            <a:r>
              <a:rPr lang="pt-BR" sz="2800" i="1" dirty="0" err="1"/>
              <a:t>git</a:t>
            </a:r>
            <a:r>
              <a:rPr lang="pt-BR" sz="2800" i="1" dirty="0"/>
              <a:t> merge</a:t>
            </a:r>
            <a:r>
              <a:rPr lang="pt-BR" sz="2800" dirty="0"/>
              <a:t>. Cada repositório possui um registro fiel do que aconteceu, com </a:t>
            </a:r>
            <a:r>
              <a:rPr lang="pt-BR" sz="2800" dirty="0" err="1"/>
              <a:t>commits</a:t>
            </a:r>
            <a:r>
              <a:rPr lang="pt-BR" sz="2800" dirty="0"/>
              <a:t> exatos, porém os vários </a:t>
            </a:r>
            <a:r>
              <a:rPr lang="pt-BR" sz="2800" dirty="0" err="1"/>
              <a:t>commits</a:t>
            </a:r>
            <a:r>
              <a:rPr lang="pt-BR" sz="2800" dirty="0"/>
              <a:t> de merge complicam o entendimento do histórico.</a:t>
            </a:r>
            <a:endParaRPr lang="pt-BR" sz="2800" i="1" dirty="0"/>
          </a:p>
        </p:txBody>
      </p:sp>
    </p:spTree>
    <p:extLst>
      <p:ext uri="{BB962C8B-B14F-4D97-AF65-F5344CB8AC3E}">
        <p14:creationId xmlns:p14="http://schemas.microsoft.com/office/powerpoint/2010/main" val="5293415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o comando </a:t>
            </a:r>
            <a:r>
              <a:rPr lang="pt-BR" sz="2800" i="1" dirty="0" err="1"/>
              <a:t>git</a:t>
            </a:r>
            <a:r>
              <a:rPr lang="pt-BR" sz="2800" i="1" dirty="0"/>
              <a:t> </a:t>
            </a:r>
            <a:r>
              <a:rPr lang="pt-BR" sz="2800" i="1" dirty="0" err="1"/>
              <a:t>pul</a:t>
            </a:r>
            <a:r>
              <a:rPr lang="pt-BR" sz="2800" i="1" dirty="0"/>
              <a:t> --</a:t>
            </a:r>
            <a:r>
              <a:rPr lang="pt-BR" sz="2800" i="1" dirty="0" err="1"/>
              <a:t>rebase</a:t>
            </a:r>
            <a:r>
              <a:rPr lang="pt-BR" sz="2800" i="1" dirty="0"/>
              <a:t> </a:t>
            </a:r>
            <a:r>
              <a:rPr lang="pt-BR" sz="2800" dirty="0"/>
              <a:t>é o comando </a:t>
            </a:r>
            <a:r>
              <a:rPr lang="pt-BR" sz="2800" i="1" dirty="0" err="1"/>
              <a:t>git</a:t>
            </a:r>
            <a:r>
              <a:rPr lang="pt-BR" sz="2800" i="1" dirty="0"/>
              <a:t> </a:t>
            </a:r>
            <a:r>
              <a:rPr lang="pt-BR" sz="2800" i="1" dirty="0" err="1"/>
              <a:t>fetch</a:t>
            </a:r>
            <a:r>
              <a:rPr lang="pt-BR" sz="2800" i="1" dirty="0"/>
              <a:t> </a:t>
            </a:r>
            <a:r>
              <a:rPr lang="pt-BR" sz="2800" dirty="0"/>
              <a:t>seguido de </a:t>
            </a:r>
            <a:r>
              <a:rPr lang="pt-BR" sz="2800" i="1" dirty="0" err="1"/>
              <a:t>git</a:t>
            </a:r>
            <a:r>
              <a:rPr lang="pt-BR" sz="2800" i="1" dirty="0"/>
              <a:t> </a:t>
            </a:r>
            <a:r>
              <a:rPr lang="pt-BR" sz="2800" i="1" dirty="0" err="1"/>
              <a:t>rebase</a:t>
            </a:r>
            <a:r>
              <a:rPr lang="pt-BR" sz="2800" dirty="0"/>
              <a:t>. Com isso, o histórico se torna linear, simplificando o trabalho. </a:t>
            </a:r>
          </a:p>
          <a:p>
            <a:pPr marL="457200" indent="-457200" algn="just">
              <a:buFont typeface="Arial" panose="020B0604020202020204" pitchFamily="34" charset="0"/>
              <a:buChar char="•"/>
            </a:pPr>
            <a:r>
              <a:rPr lang="pt-BR" sz="2800" dirty="0"/>
              <a:t>Entretanto, a cada </a:t>
            </a:r>
            <a:r>
              <a:rPr lang="pt-BR" sz="2800" dirty="0" err="1"/>
              <a:t>rebase</a:t>
            </a:r>
            <a:r>
              <a:rPr lang="pt-BR" sz="2800" dirty="0"/>
              <a:t> alguns </a:t>
            </a:r>
            <a:r>
              <a:rPr lang="pt-BR" sz="2800" dirty="0" err="1"/>
              <a:t>commits</a:t>
            </a:r>
            <a:r>
              <a:rPr lang="pt-BR" sz="2800" dirty="0"/>
              <a:t> são reescritos, e informações são perdidas no repositório. </a:t>
            </a:r>
          </a:p>
          <a:p>
            <a:pPr marL="457200" indent="-457200" algn="just">
              <a:buFont typeface="Arial" panose="020B0604020202020204" pitchFamily="34" charset="0"/>
              <a:buChar char="•"/>
            </a:pPr>
            <a:r>
              <a:rPr lang="pt-BR" sz="2800" dirty="0"/>
              <a:t>Corrigir conflitos pode se tornar uma tarefa complicada.</a:t>
            </a:r>
          </a:p>
        </p:txBody>
      </p:sp>
    </p:spTree>
    <p:extLst>
      <p:ext uri="{BB962C8B-B14F-4D97-AF65-F5344CB8AC3E}">
        <p14:creationId xmlns:p14="http://schemas.microsoft.com/office/powerpoint/2010/main" val="3568938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Maiores informações podem ser encontradas no seguinte link: </a:t>
            </a:r>
          </a:p>
          <a:p>
            <a:pPr marL="457200" indent="-457200" algn="just">
              <a:buFont typeface="Arial" panose="020B0604020202020204" pitchFamily="34" charset="0"/>
              <a:buChar char="•"/>
            </a:pPr>
            <a:endParaRPr lang="pt-BR" sz="2800" dirty="0"/>
          </a:p>
          <a:p>
            <a:pPr algn="just"/>
            <a:r>
              <a:rPr lang="pt-BR" sz="2800" dirty="0" err="1"/>
              <a:t>https</a:t>
            </a:r>
            <a:r>
              <a:rPr lang="pt-BR" sz="2800" dirty="0"/>
              <a:t>://</a:t>
            </a:r>
            <a:r>
              <a:rPr lang="pt-BR" sz="2800" dirty="0" err="1"/>
              <a:t>www.treinaweb.com.br</a:t>
            </a:r>
            <a:r>
              <a:rPr lang="pt-BR" sz="2800" dirty="0"/>
              <a:t>/blog/</a:t>
            </a:r>
            <a:r>
              <a:rPr lang="pt-BR" sz="2800" dirty="0" err="1"/>
              <a:t>git-merge-e-git-rebase-quando-usa-los</a:t>
            </a:r>
            <a:r>
              <a:rPr lang="pt-BR" sz="2800" dirty="0"/>
              <a:t>/</a:t>
            </a:r>
          </a:p>
        </p:txBody>
      </p:sp>
    </p:spTree>
    <p:extLst>
      <p:ext uri="{BB962C8B-B14F-4D97-AF65-F5344CB8AC3E}">
        <p14:creationId xmlns:p14="http://schemas.microsoft.com/office/powerpoint/2010/main" val="261238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DELETANDO BRANCHES REMOTAS</a:t>
            </a:r>
          </a:p>
          <a:p>
            <a:pPr algn="just"/>
            <a:endParaRPr lang="pt-BR" sz="3200" b="1" dirty="0"/>
          </a:p>
          <a:p>
            <a:pPr marL="457200" indent="-457200" algn="just">
              <a:buFont typeface="Arial" panose="020B0604020202020204" pitchFamily="34" charset="0"/>
              <a:buChar char="•"/>
            </a:pPr>
            <a:r>
              <a:rPr lang="pt-BR" sz="2800" dirty="0"/>
              <a:t>Uma </a:t>
            </a:r>
            <a:r>
              <a:rPr lang="pt-BR" sz="2800" dirty="0" err="1"/>
              <a:t>branch</a:t>
            </a:r>
            <a:r>
              <a:rPr lang="pt-BR" sz="2800" dirty="0"/>
              <a:t> de um repositório pode ser deletada caso o usuário queira. O comando </a:t>
            </a:r>
            <a:r>
              <a:rPr lang="pt-BR" sz="2800" i="1" dirty="0" err="1"/>
              <a:t>git</a:t>
            </a:r>
            <a:r>
              <a:rPr lang="pt-BR" sz="2800" i="1" dirty="0"/>
              <a:t> </a:t>
            </a:r>
            <a:r>
              <a:rPr lang="pt-BR" sz="2800" i="1" dirty="0" err="1"/>
              <a:t>branch</a:t>
            </a:r>
            <a:r>
              <a:rPr lang="pt-BR" sz="2800" i="1" dirty="0"/>
              <a:t> -</a:t>
            </a:r>
            <a:r>
              <a:rPr lang="pt-BR" sz="2800" i="1" dirty="0" err="1"/>
              <a:t>D</a:t>
            </a:r>
            <a:r>
              <a:rPr lang="pt-BR" sz="2800" i="1" dirty="0"/>
              <a:t> </a:t>
            </a:r>
            <a:r>
              <a:rPr lang="pt-BR" sz="2800" i="1" dirty="0" err="1"/>
              <a:t>nomebranch</a:t>
            </a:r>
            <a:r>
              <a:rPr lang="pt-BR" sz="2800" dirty="0"/>
              <a:t> é utilizado para remover localmente a </a:t>
            </a:r>
            <a:r>
              <a:rPr lang="pt-BR" sz="2800" dirty="0" err="1"/>
              <a:t>branch</a:t>
            </a:r>
            <a:r>
              <a:rPr lang="pt-BR" sz="2800" dirty="0"/>
              <a:t> informada.</a:t>
            </a:r>
          </a:p>
          <a:p>
            <a:pPr marL="457200" indent="-457200" algn="just">
              <a:buFont typeface="Arial" panose="020B0604020202020204" pitchFamily="34" charset="0"/>
              <a:buChar char="•"/>
            </a:pPr>
            <a:r>
              <a:rPr lang="pt-BR" sz="2800" dirty="0"/>
              <a:t>No GitHub, a </a:t>
            </a:r>
            <a:r>
              <a:rPr lang="pt-BR" sz="2800" dirty="0" err="1"/>
              <a:t>branch</a:t>
            </a:r>
            <a:r>
              <a:rPr lang="pt-BR" sz="2800" dirty="0"/>
              <a:t> continua intacta. Para remover definitivamente a </a:t>
            </a:r>
            <a:r>
              <a:rPr lang="pt-BR" sz="2800" dirty="0" err="1"/>
              <a:t>branch</a:t>
            </a:r>
            <a:r>
              <a:rPr lang="pt-BR" sz="2800" dirty="0"/>
              <a:t> remota, basta executar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nomebranch</a:t>
            </a:r>
            <a:r>
              <a:rPr lang="pt-BR" sz="2800" dirty="0"/>
              <a:t>.</a:t>
            </a:r>
          </a:p>
          <a:p>
            <a:pPr marL="457200" indent="-457200" algn="just">
              <a:buFont typeface="Arial" panose="020B0604020202020204" pitchFamily="34" charset="0"/>
              <a:buChar char="•"/>
            </a:pPr>
            <a:r>
              <a:rPr lang="pt-BR" sz="2800" dirty="0"/>
              <a:t>Feito isso, ao verificar no GitHub, a </a:t>
            </a:r>
            <a:r>
              <a:rPr lang="pt-BR" sz="2800" dirty="0" err="1"/>
              <a:t>branch</a:t>
            </a:r>
            <a:r>
              <a:rPr lang="pt-BR" sz="2800" dirty="0"/>
              <a:t> informada não existirá mais.</a:t>
            </a:r>
          </a:p>
        </p:txBody>
      </p:sp>
    </p:spTree>
    <p:extLst>
      <p:ext uri="{BB962C8B-B14F-4D97-AF65-F5344CB8AC3E}">
        <p14:creationId xmlns:p14="http://schemas.microsoft.com/office/powerpoint/2010/main" val="159806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874728"/>
            <a:ext cx="8192022" cy="3108543"/>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Um </a:t>
            </a:r>
            <a:r>
              <a:rPr lang="pt-BR" sz="2800" dirty="0" err="1"/>
              <a:t>commit</a:t>
            </a:r>
            <a:r>
              <a:rPr lang="pt-BR" sz="2800" dirty="0"/>
              <a:t> armazena o “</a:t>
            </a:r>
            <a:r>
              <a:rPr lang="pt-BR" sz="2800" dirty="0" err="1"/>
              <a:t>commit</a:t>
            </a:r>
            <a:r>
              <a:rPr lang="pt-BR" sz="2800" dirty="0"/>
              <a:t> pai”, que é o </a:t>
            </a:r>
            <a:r>
              <a:rPr lang="pt-BR" sz="2800" dirty="0" err="1"/>
              <a:t>commit</a:t>
            </a:r>
            <a:r>
              <a:rPr lang="pt-BR" sz="2800" dirty="0"/>
              <a:t> efetuado anteriormente. Um </a:t>
            </a:r>
            <a:r>
              <a:rPr lang="pt-BR" sz="2800" dirty="0" err="1"/>
              <a:t>commit</a:t>
            </a:r>
            <a:r>
              <a:rPr lang="pt-BR" sz="2800" dirty="0"/>
              <a:t> pode ter vários pais. </a:t>
            </a:r>
          </a:p>
          <a:p>
            <a:pPr marL="342900" indent="-342900" algn="just">
              <a:buFont typeface="Arial" panose="020B0604020202020204" pitchFamily="34" charset="0"/>
              <a:buChar char="•"/>
            </a:pPr>
            <a:r>
              <a:rPr lang="pt-BR" sz="2800" dirty="0"/>
              <a:t>É possível observar os </a:t>
            </a:r>
            <a:r>
              <a:rPr lang="pt-BR" sz="2800" dirty="0" err="1"/>
              <a:t>commits</a:t>
            </a:r>
            <a:r>
              <a:rPr lang="pt-BR" sz="2800" dirty="0"/>
              <a:t> com seus “pais” através do comando </a:t>
            </a:r>
            <a:r>
              <a:rPr lang="pt-BR" sz="2800" i="1" dirty="0" err="1"/>
              <a:t>git</a:t>
            </a:r>
            <a:r>
              <a:rPr lang="pt-BR" sz="2800" i="1" dirty="0"/>
              <a:t> log –</a:t>
            </a:r>
            <a:r>
              <a:rPr lang="pt-BR" sz="2800" i="1" dirty="0" err="1"/>
              <a:t>parents</a:t>
            </a:r>
            <a:r>
              <a:rPr lang="pt-BR" sz="2800" dirty="0"/>
              <a:t>.</a:t>
            </a:r>
          </a:p>
          <a:p>
            <a:pPr marL="342900" indent="-342900" algn="just">
              <a:buFont typeface="Arial" panose="020B0604020202020204" pitchFamily="34" charset="0"/>
              <a:buChar char="•"/>
            </a:pPr>
            <a:r>
              <a:rPr lang="pt-BR" sz="2800" dirty="0"/>
              <a:t>O comando </a:t>
            </a:r>
            <a:r>
              <a:rPr lang="pt-BR" sz="2800" i="1" dirty="0" err="1"/>
              <a:t>git</a:t>
            </a:r>
            <a:r>
              <a:rPr lang="pt-BR" sz="2800" i="1" dirty="0"/>
              <a:t> log --</a:t>
            </a:r>
            <a:r>
              <a:rPr lang="pt-BR" sz="2800" i="1" dirty="0" err="1"/>
              <a:t>decorate</a:t>
            </a:r>
            <a:r>
              <a:rPr lang="pt-BR" sz="2800" dirty="0"/>
              <a:t> verifica o </a:t>
            </a:r>
            <a:r>
              <a:rPr lang="pt-BR" sz="2800" dirty="0" err="1"/>
              <a:t>commit</a:t>
            </a:r>
            <a:r>
              <a:rPr lang="pt-BR" sz="2800" dirty="0"/>
              <a:t> para qual a </a:t>
            </a:r>
            <a:r>
              <a:rPr lang="pt-BR" sz="2800" i="1" dirty="0" err="1"/>
              <a:t>master</a:t>
            </a:r>
            <a:r>
              <a:rPr lang="pt-BR" sz="2800" dirty="0"/>
              <a:t> está apontando.</a:t>
            </a:r>
          </a:p>
        </p:txBody>
      </p:sp>
    </p:spTree>
    <p:extLst>
      <p:ext uri="{BB962C8B-B14F-4D97-AF65-F5344CB8AC3E}">
        <p14:creationId xmlns:p14="http://schemas.microsoft.com/office/powerpoint/2010/main" val="159198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8 – CONTROLANDO VERSÕES DO CÓDIGO COM TAGS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17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Uma prática existente é tirar uma “foto” do código no momento atual. Em casos de erros, é possível saber exatamente o código utilizado em produção, tornando fácil caçar a origem da falha. Em sistemas de controle de versão, essas “fotos” do repositório são denominadas </a:t>
            </a:r>
            <a:r>
              <a:rPr lang="pt-BR" sz="2800" i="1" dirty="0" err="1"/>
              <a:t>tags</a:t>
            </a:r>
            <a:r>
              <a:rPr lang="pt-BR" sz="2800" dirty="0"/>
              <a:t>. No </a:t>
            </a:r>
            <a:r>
              <a:rPr lang="pt-BR" sz="2800" dirty="0" err="1"/>
              <a:t>Git</a:t>
            </a:r>
            <a:r>
              <a:rPr lang="pt-BR" sz="2800" dirty="0"/>
              <a:t>, uma </a:t>
            </a:r>
            <a:r>
              <a:rPr lang="pt-BR" sz="2800" dirty="0" err="1"/>
              <a:t>tag</a:t>
            </a:r>
            <a:r>
              <a:rPr lang="pt-BR" sz="2800" dirty="0"/>
              <a:t> é um apontador fixo para um </a:t>
            </a:r>
            <a:r>
              <a:rPr lang="pt-BR" sz="2800" dirty="0" err="1"/>
              <a:t>commit</a:t>
            </a:r>
            <a:r>
              <a:rPr lang="pt-BR" sz="2800" dirty="0"/>
              <a:t> específico, que não avança com novos </a:t>
            </a:r>
            <a:r>
              <a:rPr lang="pt-BR" sz="2800" dirty="0" err="1"/>
              <a:t>commits</a:t>
            </a:r>
            <a:r>
              <a:rPr lang="pt-BR" sz="2800" dirty="0"/>
              <a:t>.</a:t>
            </a:r>
          </a:p>
        </p:txBody>
      </p:sp>
    </p:spTree>
    <p:extLst>
      <p:ext uri="{BB962C8B-B14F-4D97-AF65-F5344CB8AC3E}">
        <p14:creationId xmlns:p14="http://schemas.microsoft.com/office/powerpoint/2010/main" val="1476920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No geral, </a:t>
            </a:r>
            <a:r>
              <a:rPr lang="pt-BR" sz="2800" dirty="0" err="1"/>
              <a:t>tags</a:t>
            </a:r>
            <a:r>
              <a:rPr lang="pt-BR" sz="2800" dirty="0"/>
              <a:t> são criadas com nomes como “v1.0, v1.1, v2.0” e assim por diante. Cada equipe define o seu próprio padrão.</a:t>
            </a:r>
          </a:p>
          <a:p>
            <a:pPr marL="457200" indent="-457200" algn="just">
              <a:buFont typeface="Arial" panose="020B0604020202020204" pitchFamily="34" charset="0"/>
              <a:buChar char="•"/>
            </a:pPr>
            <a:r>
              <a:rPr lang="pt-BR" sz="2800" dirty="0"/>
              <a:t>Nomes permitidos para </a:t>
            </a:r>
            <a:r>
              <a:rPr lang="pt-BR" sz="2800" dirty="0" err="1"/>
              <a:t>tags</a:t>
            </a:r>
            <a:r>
              <a:rPr lang="pt-BR" sz="2800" dirty="0"/>
              <a:t> e </a:t>
            </a:r>
            <a:r>
              <a:rPr lang="pt-BR" sz="2800" dirty="0" err="1"/>
              <a:t>branches</a:t>
            </a:r>
            <a:r>
              <a:rPr lang="pt-BR" sz="2800" dirty="0"/>
              <a:t> possuem restrições. Não podem conter alguns caracteres especiais, como ~, ^ e :, além de sequências de caracteres como .. e @{.</a:t>
            </a:r>
          </a:p>
        </p:txBody>
      </p:sp>
    </p:spTree>
    <p:extLst>
      <p:ext uri="{BB962C8B-B14F-4D97-AF65-F5344CB8AC3E}">
        <p14:creationId xmlns:p14="http://schemas.microsoft.com/office/powerpoint/2010/main" val="2584056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CRIANDO, LISTANDO E DELETANDO TAGS</a:t>
            </a:r>
          </a:p>
          <a:p>
            <a:pPr algn="just"/>
            <a:endParaRPr lang="pt-BR" sz="3200" b="1" dirty="0"/>
          </a:p>
          <a:p>
            <a:pPr marL="457200" indent="-457200" algn="just">
              <a:buFont typeface="Arial" panose="020B0604020202020204" pitchFamily="34" charset="0"/>
              <a:buChar char="•"/>
            </a:pPr>
            <a:r>
              <a:rPr lang="pt-BR" sz="2800" dirty="0"/>
              <a:t>Criar uma </a:t>
            </a:r>
            <a:r>
              <a:rPr lang="pt-BR" sz="2800" dirty="0" err="1"/>
              <a:t>tag</a:t>
            </a:r>
            <a:r>
              <a:rPr lang="pt-BR" sz="2800" dirty="0"/>
              <a:t> “v1.0” no </a:t>
            </a:r>
            <a:r>
              <a:rPr lang="pt-BR" sz="2800" dirty="0" err="1"/>
              <a:t>git</a:t>
            </a:r>
            <a:r>
              <a:rPr lang="pt-BR" sz="2800" dirty="0"/>
              <a:t> é através do comando </a:t>
            </a:r>
            <a:r>
              <a:rPr lang="pt-BR" sz="2800" i="1" dirty="0" err="1"/>
              <a:t>git</a:t>
            </a:r>
            <a:r>
              <a:rPr lang="pt-BR" sz="2800" i="1" dirty="0"/>
              <a:t> </a:t>
            </a:r>
            <a:r>
              <a:rPr lang="pt-BR" sz="2800" i="1" dirty="0" err="1"/>
              <a:t>tag</a:t>
            </a:r>
            <a:r>
              <a:rPr lang="pt-BR" sz="2800" i="1" dirty="0"/>
              <a:t> v1.0</a:t>
            </a:r>
            <a:r>
              <a:rPr lang="pt-BR" sz="2800" dirty="0"/>
              <a:t>.</a:t>
            </a:r>
          </a:p>
          <a:p>
            <a:pPr marL="457200" indent="-457200" algn="just">
              <a:buFont typeface="Arial" panose="020B0604020202020204" pitchFamily="34" charset="0"/>
              <a:buChar char="•"/>
            </a:pPr>
            <a:r>
              <a:rPr lang="pt-BR" sz="2800" dirty="0"/>
              <a:t>Caso queira listar as </a:t>
            </a:r>
            <a:r>
              <a:rPr lang="pt-BR" sz="2800" dirty="0" err="1"/>
              <a:t>tags</a:t>
            </a:r>
            <a:r>
              <a:rPr lang="pt-BR" sz="2800" dirty="0"/>
              <a:t> do repositório, basta executar </a:t>
            </a:r>
            <a:r>
              <a:rPr lang="pt-BR" sz="2800" i="1" dirty="0" err="1"/>
              <a:t>git</a:t>
            </a:r>
            <a:r>
              <a:rPr lang="pt-BR" sz="2800" i="1" dirty="0"/>
              <a:t> </a:t>
            </a:r>
            <a:r>
              <a:rPr lang="pt-BR" sz="2800" i="1" dirty="0" err="1"/>
              <a:t>tag</a:t>
            </a:r>
            <a:r>
              <a:rPr lang="pt-BR" sz="2800" dirty="0"/>
              <a:t>.</a:t>
            </a:r>
          </a:p>
          <a:p>
            <a:pPr marL="457200" indent="-457200" algn="just">
              <a:buFont typeface="Arial" panose="020B0604020202020204" pitchFamily="34" charset="0"/>
              <a:buChar char="•"/>
            </a:pPr>
            <a:r>
              <a:rPr lang="pt-BR" sz="2800" dirty="0"/>
              <a:t>O histórico do repositório irá listar a criação da </a:t>
            </a:r>
            <a:r>
              <a:rPr lang="pt-BR" sz="2800" dirty="0" err="1"/>
              <a:t>tag</a:t>
            </a:r>
            <a:r>
              <a:rPr lang="pt-BR" sz="2800" dirty="0"/>
              <a:t>, junto com seu </a:t>
            </a:r>
            <a:r>
              <a:rPr lang="pt-BR" sz="2800" dirty="0" err="1"/>
              <a:t>commit</a:t>
            </a:r>
            <a:r>
              <a:rPr lang="pt-BR" sz="2800" dirty="0"/>
              <a:t>.</a:t>
            </a:r>
          </a:p>
        </p:txBody>
      </p:sp>
    </p:spTree>
    <p:extLst>
      <p:ext uri="{BB962C8B-B14F-4D97-AF65-F5344CB8AC3E}">
        <p14:creationId xmlns:p14="http://schemas.microsoft.com/office/powerpoint/2010/main" val="1978496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893B152-8435-4641-B4A0-557878E9E768}"/>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2704844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possível criar </a:t>
            </a:r>
            <a:r>
              <a:rPr lang="pt-BR" sz="2800" dirty="0" err="1"/>
              <a:t>tags</a:t>
            </a:r>
            <a:r>
              <a:rPr lang="pt-BR" sz="2800" dirty="0"/>
              <a:t> para </a:t>
            </a:r>
            <a:r>
              <a:rPr lang="pt-BR" sz="2800" dirty="0" err="1"/>
              <a:t>commits</a:t>
            </a:r>
            <a:r>
              <a:rPr lang="pt-BR" sz="2800" dirty="0"/>
              <a:t> anteriores. Caso seja necessário criar uma </a:t>
            </a:r>
            <a:r>
              <a:rPr lang="pt-BR" sz="2800" dirty="0" err="1"/>
              <a:t>tag</a:t>
            </a:r>
            <a:r>
              <a:rPr lang="pt-BR" sz="2800" dirty="0"/>
              <a:t> com determinado nome para determinado </a:t>
            </a:r>
            <a:r>
              <a:rPr lang="pt-BR" sz="2800" dirty="0" err="1"/>
              <a:t>commit</a:t>
            </a:r>
            <a:r>
              <a:rPr lang="pt-BR" sz="2800" dirty="0"/>
              <a:t>, basta executar </a:t>
            </a:r>
            <a:r>
              <a:rPr lang="pt-BR" sz="2800" i="1" dirty="0" err="1"/>
              <a:t>git</a:t>
            </a:r>
            <a:r>
              <a:rPr lang="pt-BR" sz="2800" i="1" dirty="0"/>
              <a:t> </a:t>
            </a:r>
            <a:r>
              <a:rPr lang="pt-BR" sz="2800" i="1" dirty="0" err="1"/>
              <a:t>tag</a:t>
            </a:r>
            <a:r>
              <a:rPr lang="pt-BR" sz="2800" i="1" dirty="0"/>
              <a:t> </a:t>
            </a:r>
            <a:r>
              <a:rPr lang="pt-BR" sz="2800" i="1" dirty="0" err="1"/>
              <a:t>nometag</a:t>
            </a:r>
            <a:r>
              <a:rPr lang="pt-BR" sz="2800" i="1" dirty="0"/>
              <a:t> </a:t>
            </a:r>
            <a:r>
              <a:rPr lang="pt-BR" sz="2800" i="1" dirty="0" err="1"/>
              <a:t>commit</a:t>
            </a:r>
            <a:r>
              <a:rPr lang="pt-BR" sz="2800" i="1" dirty="0"/>
              <a:t>.</a:t>
            </a:r>
            <a:endParaRPr lang="pt-BR" sz="2800" dirty="0"/>
          </a:p>
        </p:txBody>
      </p:sp>
    </p:spTree>
    <p:extLst>
      <p:ext uri="{BB962C8B-B14F-4D97-AF65-F5344CB8AC3E}">
        <p14:creationId xmlns:p14="http://schemas.microsoft.com/office/powerpoint/2010/main" val="3263325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4AB2A56-E031-E84A-BD29-E0FA10062090}"/>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363508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deletar uma </a:t>
            </a:r>
            <a:r>
              <a:rPr lang="pt-BR" sz="2800" dirty="0" err="1"/>
              <a:t>tag</a:t>
            </a:r>
            <a:r>
              <a:rPr lang="pt-BR" sz="2800" dirty="0"/>
              <a:t>, apenas basta executar o comando </a:t>
            </a:r>
            <a:r>
              <a:rPr lang="pt-BR" sz="2800" i="1" dirty="0" err="1"/>
              <a:t>git</a:t>
            </a:r>
            <a:r>
              <a:rPr lang="pt-BR" sz="2800" i="1" dirty="0"/>
              <a:t> </a:t>
            </a:r>
            <a:r>
              <a:rPr lang="pt-BR" sz="2800" i="1" dirty="0" err="1"/>
              <a:t>tag</a:t>
            </a:r>
            <a:r>
              <a:rPr lang="pt-BR" sz="2800" i="1" dirty="0"/>
              <a:t> -</a:t>
            </a:r>
            <a:r>
              <a:rPr lang="pt-BR" sz="2800" i="1" dirty="0" err="1"/>
              <a:t>d</a:t>
            </a:r>
            <a:r>
              <a:rPr lang="pt-BR" sz="2800" i="1" dirty="0"/>
              <a:t> </a:t>
            </a:r>
            <a:r>
              <a:rPr lang="pt-BR" sz="2800" i="1" dirty="0" err="1"/>
              <a:t>nometag</a:t>
            </a:r>
            <a:r>
              <a:rPr lang="pt-BR" sz="2800" dirty="0"/>
              <a:t>.</a:t>
            </a:r>
          </a:p>
        </p:txBody>
      </p:sp>
    </p:spTree>
    <p:extLst>
      <p:ext uri="{BB962C8B-B14F-4D97-AF65-F5344CB8AC3E}">
        <p14:creationId xmlns:p14="http://schemas.microsoft.com/office/powerpoint/2010/main" val="37990960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705177"/>
            <a:ext cx="8192022" cy="5447645"/>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Se o usuário desejar manter maiores informações, como quando uma </a:t>
            </a:r>
            <a:r>
              <a:rPr lang="pt-BR" sz="2800" dirty="0" err="1"/>
              <a:t>tag</a:t>
            </a:r>
            <a:r>
              <a:rPr lang="pt-BR" sz="2800" dirty="0"/>
              <a:t> foi criada, ou quem criou, ou ainda adicionar uma mensagem, é necessário criar </a:t>
            </a:r>
            <a:r>
              <a:rPr lang="pt-BR" sz="2800" b="1" dirty="0" err="1"/>
              <a:t>tags</a:t>
            </a:r>
            <a:r>
              <a:rPr lang="pt-BR" sz="2800" b="1" dirty="0"/>
              <a:t> anotadas</a:t>
            </a:r>
            <a:r>
              <a:rPr lang="pt-BR" sz="2800" dirty="0"/>
              <a:t>.</a:t>
            </a:r>
          </a:p>
          <a:p>
            <a:pPr marL="457200" indent="-457200" algn="just">
              <a:buFont typeface="Arial" panose="020B0604020202020204" pitchFamily="34" charset="0"/>
              <a:buChar char="•"/>
            </a:pPr>
            <a:r>
              <a:rPr lang="pt-BR" sz="2800" dirty="0"/>
              <a:t>Para isso, é necessário utilizar a opção </a:t>
            </a:r>
            <a:r>
              <a:rPr lang="pt-BR" sz="2800" i="1" dirty="0"/>
              <a:t>-a</a:t>
            </a:r>
            <a:r>
              <a:rPr lang="pt-BR" sz="2800" dirty="0"/>
              <a:t> do comando </a:t>
            </a:r>
            <a:r>
              <a:rPr lang="pt-BR" sz="2800" i="1" dirty="0" err="1"/>
              <a:t>git</a:t>
            </a:r>
            <a:r>
              <a:rPr lang="pt-BR" sz="2800" i="1" dirty="0"/>
              <a:t> </a:t>
            </a:r>
            <a:r>
              <a:rPr lang="pt-BR" sz="2800" i="1" dirty="0" err="1"/>
              <a:t>tag</a:t>
            </a:r>
            <a:r>
              <a:rPr lang="pt-BR" sz="2800" dirty="0"/>
              <a:t> e informar uma mensagem com a opção </a:t>
            </a:r>
            <a:r>
              <a:rPr lang="pt-BR" sz="2800" i="1" dirty="0"/>
              <a:t>-m</a:t>
            </a:r>
            <a:r>
              <a:rPr lang="pt-BR" sz="2800" dirty="0"/>
              <a:t>.</a:t>
            </a:r>
          </a:p>
          <a:p>
            <a:pPr marL="457200" indent="-457200" algn="just">
              <a:buFont typeface="Arial" panose="020B0604020202020204" pitchFamily="34" charset="0"/>
              <a:buChar char="•"/>
            </a:pPr>
            <a:endParaRPr lang="pt-BR" sz="2800" dirty="0"/>
          </a:p>
          <a:p>
            <a:pPr algn="just"/>
            <a:r>
              <a:rPr lang="pt-BR" sz="2000" dirty="0"/>
              <a:t>$ </a:t>
            </a:r>
            <a:r>
              <a:rPr lang="pt-BR" sz="2000" dirty="0" err="1"/>
              <a:t>git</a:t>
            </a:r>
            <a:r>
              <a:rPr lang="pt-BR" sz="2000" dirty="0"/>
              <a:t> </a:t>
            </a:r>
            <a:r>
              <a:rPr lang="pt-BR" sz="2000" dirty="0" err="1"/>
              <a:t>tag</a:t>
            </a:r>
            <a:r>
              <a:rPr lang="pt-BR" sz="2000" dirty="0"/>
              <a:t> -a v1.0-fix -m "</a:t>
            </a:r>
            <a:r>
              <a:rPr lang="pt-BR" sz="2000" dirty="0" err="1"/>
              <a:t>Fixed</a:t>
            </a:r>
            <a:r>
              <a:rPr lang="pt-BR" sz="2000" dirty="0"/>
              <a:t> </a:t>
            </a:r>
            <a:r>
              <a:rPr lang="pt-BR" sz="2000" dirty="0" err="1"/>
              <a:t>critical</a:t>
            </a:r>
            <a:r>
              <a:rPr lang="pt-BR" sz="2000" dirty="0"/>
              <a:t> bug in </a:t>
            </a:r>
            <a:r>
              <a:rPr lang="pt-BR" sz="2000" dirty="0" err="1"/>
              <a:t>version</a:t>
            </a:r>
            <a:r>
              <a:rPr lang="pt-BR" sz="2000" dirty="0"/>
              <a:t> 1.0"</a:t>
            </a:r>
          </a:p>
        </p:txBody>
      </p:sp>
    </p:spTree>
    <p:extLst>
      <p:ext uri="{BB962C8B-B14F-4D97-AF65-F5344CB8AC3E}">
        <p14:creationId xmlns:p14="http://schemas.microsoft.com/office/powerpoint/2010/main" val="39610612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Informações sobre uma </a:t>
            </a:r>
            <a:r>
              <a:rPr lang="pt-BR" sz="2800" dirty="0" err="1"/>
              <a:t>tag</a:t>
            </a:r>
            <a:r>
              <a:rPr lang="pt-BR" sz="2800" dirty="0"/>
              <a:t> anotada são exibidas com o comando </a:t>
            </a:r>
            <a:r>
              <a:rPr lang="pt-BR" sz="2800" i="1" dirty="0" err="1"/>
              <a:t>git</a:t>
            </a:r>
            <a:r>
              <a:rPr lang="pt-BR" sz="2800" i="1" dirty="0"/>
              <a:t> show -</a:t>
            </a:r>
            <a:r>
              <a:rPr lang="pt-BR" sz="2800" i="1" dirty="0" err="1"/>
              <a:t>s</a:t>
            </a:r>
            <a:r>
              <a:rPr lang="pt-BR" sz="2800" i="1" dirty="0"/>
              <a:t> v1.0-fix</a:t>
            </a:r>
            <a:r>
              <a:rPr lang="pt-BR" sz="2800" dirty="0"/>
              <a:t>.</a:t>
            </a:r>
          </a:p>
          <a:p>
            <a:pPr marL="457200" indent="-457200" algn="just">
              <a:buFont typeface="Arial" panose="020B0604020202020204" pitchFamily="34" charset="0"/>
              <a:buChar char="•"/>
            </a:pPr>
            <a:r>
              <a:rPr lang="pt-BR" sz="2800" dirty="0"/>
              <a:t>Importante lembrar que o comando </a:t>
            </a:r>
            <a:r>
              <a:rPr lang="pt-BR" sz="2800" i="1" dirty="0" err="1"/>
              <a:t>git</a:t>
            </a:r>
            <a:r>
              <a:rPr lang="pt-BR" sz="2800" i="1" dirty="0"/>
              <a:t> show </a:t>
            </a:r>
            <a:r>
              <a:rPr lang="pt-BR" sz="2800" dirty="0"/>
              <a:t>não apenas exibe informações de </a:t>
            </a:r>
            <a:r>
              <a:rPr lang="pt-BR" sz="2800" dirty="0" err="1"/>
              <a:t>tags</a:t>
            </a:r>
            <a:r>
              <a:rPr lang="pt-BR" sz="2800" dirty="0"/>
              <a:t>, como também inspeciona </a:t>
            </a:r>
            <a:r>
              <a:rPr lang="pt-BR" sz="2800" dirty="0" err="1"/>
              <a:t>commits</a:t>
            </a:r>
            <a:r>
              <a:rPr lang="pt-BR" sz="2800" dirty="0"/>
              <a:t> e outros detalhes internos.</a:t>
            </a:r>
            <a:endParaRPr lang="pt-BR" sz="2000" dirty="0"/>
          </a:p>
        </p:txBody>
      </p:sp>
    </p:spTree>
    <p:extLst>
      <p:ext uri="{BB962C8B-B14F-4D97-AF65-F5344CB8AC3E}">
        <p14:creationId xmlns:p14="http://schemas.microsoft.com/office/powerpoint/2010/main" val="371446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 Merge e Rebase | Atitude Reflexiva">
            <a:extLst>
              <a:ext uri="{FF2B5EF4-FFF2-40B4-BE49-F238E27FC236}">
                <a16:creationId xmlns="" xmlns:a16="http://schemas.microsoft.com/office/drawing/2014/main" id="{5263830C-3A21-C249-9DD9-2EDD8E288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58" y="524896"/>
            <a:ext cx="8378483" cy="580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092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920621"/>
            <a:ext cx="8192022" cy="5016758"/>
          </a:xfrm>
          <a:prstGeom prst="rect">
            <a:avLst/>
          </a:prstGeom>
          <a:noFill/>
        </p:spPr>
        <p:txBody>
          <a:bodyPr wrap="square" rtlCol="0">
            <a:spAutoFit/>
          </a:bodyPr>
          <a:lstStyle/>
          <a:p>
            <a:pPr algn="just"/>
            <a:r>
              <a:rPr lang="pt-BR" sz="3200" b="1" dirty="0"/>
              <a:t>COMPARTILHANDO TAGS COM A SUA EQUIPE</a:t>
            </a:r>
          </a:p>
          <a:p>
            <a:pPr algn="just"/>
            <a:endParaRPr lang="pt-BR" sz="3200" b="1" dirty="0"/>
          </a:p>
          <a:p>
            <a:pPr marL="457200" indent="-457200" algn="just">
              <a:buFont typeface="Arial" panose="020B0604020202020204" pitchFamily="34" charset="0"/>
              <a:buChar char="•"/>
            </a:pPr>
            <a:r>
              <a:rPr lang="pt-BR" sz="2800" dirty="0"/>
              <a:t>Compartilhar as </a:t>
            </a:r>
            <a:r>
              <a:rPr lang="pt-BR" sz="2800" dirty="0" err="1"/>
              <a:t>tags</a:t>
            </a:r>
            <a:r>
              <a:rPr lang="pt-BR" sz="2800" dirty="0"/>
              <a:t> para um repositório remoto é feito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nometag</a:t>
            </a:r>
            <a:r>
              <a:rPr lang="pt-BR" sz="2800" dirty="0"/>
              <a:t>.</a:t>
            </a:r>
          </a:p>
          <a:p>
            <a:pPr marL="457200" indent="-457200" algn="just">
              <a:buFont typeface="Arial" panose="020B0604020202020204" pitchFamily="34" charset="0"/>
              <a:buChar char="•"/>
            </a:pPr>
            <a:r>
              <a:rPr lang="pt-BR" sz="2800" dirty="0"/>
              <a:t>Ao enviar a </a:t>
            </a:r>
            <a:r>
              <a:rPr lang="pt-BR" sz="2800" dirty="0" err="1"/>
              <a:t>tag</a:t>
            </a:r>
            <a:r>
              <a:rPr lang="pt-BR" sz="2800" dirty="0"/>
              <a:t> para o repositório remoto </a:t>
            </a:r>
            <a:r>
              <a:rPr lang="pt-BR" sz="2800" i="1" dirty="0" err="1"/>
              <a:t>origin</a:t>
            </a:r>
            <a:r>
              <a:rPr lang="pt-BR" sz="2800" dirty="0"/>
              <a:t>, outros usuários irão obter essa </a:t>
            </a:r>
            <a:r>
              <a:rPr lang="pt-BR" sz="2800" dirty="0" err="1"/>
              <a:t>tag</a:t>
            </a:r>
            <a:r>
              <a:rPr lang="pt-BR" sz="2800" dirty="0"/>
              <a:t> ao executarem o comando </a:t>
            </a:r>
            <a:r>
              <a:rPr lang="pt-BR" sz="2800" i="1" dirty="0" err="1"/>
              <a:t>git</a:t>
            </a:r>
            <a:r>
              <a:rPr lang="pt-BR" sz="2800" i="1" dirty="0"/>
              <a:t> </a:t>
            </a:r>
            <a:r>
              <a:rPr lang="pt-BR" sz="2800" i="1" dirty="0" err="1"/>
              <a:t>pull</a:t>
            </a:r>
            <a:r>
              <a:rPr lang="pt-BR" sz="2800" dirty="0"/>
              <a:t>.</a:t>
            </a:r>
          </a:p>
          <a:p>
            <a:pPr marL="457200" indent="-457200" algn="just">
              <a:buFont typeface="Arial" panose="020B0604020202020204" pitchFamily="34" charset="0"/>
              <a:buChar char="•"/>
            </a:pPr>
            <a:r>
              <a:rPr lang="pt-BR" sz="2800" dirty="0"/>
              <a:t>Caso existam várias </a:t>
            </a:r>
            <a:r>
              <a:rPr lang="pt-BR" sz="2800" dirty="0" err="1"/>
              <a:t>tags</a:t>
            </a:r>
            <a:r>
              <a:rPr lang="pt-BR" sz="2800" dirty="0"/>
              <a:t> a serem compartilhadas, é possível enviar todas através do comando</a:t>
            </a:r>
            <a:r>
              <a:rPr lang="pt-BR" sz="2800" i="1" dirty="0"/>
              <a:t>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i="1" dirty="0"/>
              <a:t>.</a:t>
            </a:r>
            <a:endParaRPr lang="pt-BR" sz="2000" dirty="0"/>
          </a:p>
        </p:txBody>
      </p:sp>
    </p:spTree>
    <p:extLst>
      <p:ext uri="{BB962C8B-B14F-4D97-AF65-F5344CB8AC3E}">
        <p14:creationId xmlns:p14="http://schemas.microsoft.com/office/powerpoint/2010/main" val="31908695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9 – LIDANDO COM CONFLITOS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352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MUDANÇAS EM UM MESMO ARQUIVO SEM CONFLITOS</a:t>
            </a:r>
          </a:p>
          <a:p>
            <a:pPr algn="just"/>
            <a:endParaRPr lang="pt-BR" sz="3200" b="1" dirty="0"/>
          </a:p>
          <a:p>
            <a:pPr marL="457200" indent="-457200" algn="just">
              <a:buFont typeface="Arial" panose="020B0604020202020204" pitchFamily="34" charset="0"/>
              <a:buChar char="•"/>
            </a:pPr>
            <a:r>
              <a:rPr lang="pt-BR" sz="2800" dirty="0"/>
              <a:t>Um arquivo na </a:t>
            </a:r>
            <a:r>
              <a:rPr lang="pt-BR" sz="2800" dirty="0" err="1"/>
              <a:t>branch</a:t>
            </a:r>
            <a:r>
              <a:rPr lang="pt-BR" sz="2800" dirty="0"/>
              <a:t> </a:t>
            </a:r>
            <a:r>
              <a:rPr lang="pt-BR" sz="2800" i="1" dirty="0" err="1"/>
              <a:t>master</a:t>
            </a:r>
            <a:r>
              <a:rPr lang="pt-BR" sz="2800" i="1" dirty="0"/>
              <a:t> </a:t>
            </a:r>
            <a:r>
              <a:rPr lang="pt-BR" sz="2800" dirty="0"/>
              <a:t>foi alterado e teve suas alterações </a:t>
            </a:r>
            <a:r>
              <a:rPr lang="pt-BR" sz="2800" dirty="0" err="1"/>
              <a:t>commitadas</a:t>
            </a:r>
            <a:r>
              <a:rPr lang="pt-BR" sz="2800" dirty="0"/>
              <a:t>. O mesmo arquivo foi alterado posteriormente em uma </a:t>
            </a:r>
            <a:r>
              <a:rPr lang="pt-BR" sz="2800" dirty="0" err="1"/>
              <a:t>branch</a:t>
            </a:r>
            <a:r>
              <a:rPr lang="pt-BR" sz="2800" dirty="0"/>
              <a:t> secundária, e teve suas alterações </a:t>
            </a:r>
            <a:r>
              <a:rPr lang="pt-BR" sz="2800" dirty="0" err="1"/>
              <a:t>commitadas</a:t>
            </a:r>
            <a:r>
              <a:rPr lang="pt-BR" sz="2800" dirty="0"/>
              <a:t>.</a:t>
            </a:r>
          </a:p>
        </p:txBody>
      </p:sp>
    </p:spTree>
    <p:extLst>
      <p:ext uri="{BB962C8B-B14F-4D97-AF65-F5344CB8AC3E}">
        <p14:creationId xmlns:p14="http://schemas.microsoft.com/office/powerpoint/2010/main" val="42765225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usuário deverá voltar para a </a:t>
            </a:r>
            <a:r>
              <a:rPr lang="pt-BR" sz="2800" dirty="0" err="1"/>
              <a:t>branch</a:t>
            </a:r>
            <a:r>
              <a:rPr lang="pt-BR" sz="2800" dirty="0"/>
              <a:t> </a:t>
            </a:r>
            <a:r>
              <a:rPr lang="pt-BR" sz="2800" i="1" dirty="0" err="1"/>
              <a:t>master</a:t>
            </a:r>
            <a:r>
              <a:rPr lang="pt-BR" sz="2800" dirty="0"/>
              <a:t> e realizar o merge da </a:t>
            </a:r>
            <a:r>
              <a:rPr lang="pt-BR" sz="2800" dirty="0" err="1"/>
              <a:t>branch</a:t>
            </a:r>
            <a:r>
              <a:rPr lang="pt-BR" sz="2800" dirty="0"/>
              <a:t> secundária através do comando </a:t>
            </a:r>
            <a:r>
              <a:rPr lang="pt-BR" sz="2800" i="1" dirty="0" err="1"/>
              <a:t>git</a:t>
            </a:r>
            <a:r>
              <a:rPr lang="pt-BR" sz="2800" i="1" dirty="0"/>
              <a:t> merge </a:t>
            </a:r>
            <a:r>
              <a:rPr lang="pt-BR" sz="2800" i="1" dirty="0" err="1"/>
              <a:t>nomebranch</a:t>
            </a:r>
            <a:r>
              <a:rPr lang="pt-BR" sz="2800" i="1" dirty="0"/>
              <a:t> -m “Mensagem de merge”</a:t>
            </a:r>
            <a:r>
              <a:rPr lang="pt-BR" sz="2800" dirty="0"/>
              <a:t>. </a:t>
            </a:r>
          </a:p>
          <a:p>
            <a:pPr marL="457200" indent="-457200" algn="just">
              <a:buFont typeface="Arial" panose="020B0604020202020204" pitchFamily="34" charset="0"/>
              <a:buChar char="•"/>
            </a:pPr>
            <a:r>
              <a:rPr lang="pt-BR" sz="2800" dirty="0"/>
              <a:t>Ao realizar isso, o </a:t>
            </a:r>
            <a:r>
              <a:rPr lang="pt-BR" sz="2800" dirty="0" err="1"/>
              <a:t>Git</a:t>
            </a:r>
            <a:r>
              <a:rPr lang="pt-BR" sz="2800" dirty="0"/>
              <a:t> efetua o merge automático, mesclando as alterações realizadas em um determinado arquivo, em </a:t>
            </a:r>
            <a:r>
              <a:rPr lang="pt-BR" sz="2800" dirty="0" err="1"/>
              <a:t>branches</a:t>
            </a:r>
            <a:r>
              <a:rPr lang="pt-BR" sz="2800" dirty="0"/>
              <a:t> diferentes.</a:t>
            </a:r>
          </a:p>
        </p:txBody>
      </p:sp>
    </p:spTree>
    <p:extLst>
      <p:ext uri="{BB962C8B-B14F-4D97-AF65-F5344CB8AC3E}">
        <p14:creationId xmlns:p14="http://schemas.microsoft.com/office/powerpoint/2010/main" val="3505387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CONFLITOS APÓS UM MERGE COM MUDANÇAS EM UM MESMO ARQUIVO</a:t>
            </a:r>
          </a:p>
          <a:p>
            <a:pPr algn="just"/>
            <a:endParaRPr lang="pt-BR" sz="3200" b="1" dirty="0"/>
          </a:p>
          <a:p>
            <a:pPr marL="457200" indent="-457200" algn="just">
              <a:buFont typeface="Arial" panose="020B0604020202020204" pitchFamily="34" charset="0"/>
              <a:buChar char="•"/>
            </a:pPr>
            <a:r>
              <a:rPr lang="pt-BR" sz="3200" dirty="0"/>
              <a:t>Alterações efetuadas na mesma região de um arquivo resultam em conflitos caso esse arquivo esteja sendo trabalhado em duas </a:t>
            </a:r>
            <a:r>
              <a:rPr lang="pt-BR" sz="3200" dirty="0" err="1"/>
              <a:t>branches</a:t>
            </a:r>
            <a:r>
              <a:rPr lang="pt-BR" sz="3200" dirty="0"/>
              <a:t>. O </a:t>
            </a:r>
            <a:r>
              <a:rPr lang="pt-BR" sz="3200" dirty="0" err="1"/>
              <a:t>Git</a:t>
            </a:r>
            <a:r>
              <a:rPr lang="pt-BR" sz="3200" dirty="0"/>
              <a:t> marca esses conflitos com caracteres “&lt;“, “=“ e “&gt;”.</a:t>
            </a:r>
          </a:p>
        </p:txBody>
      </p:sp>
    </p:spTree>
    <p:extLst>
      <p:ext uri="{BB962C8B-B14F-4D97-AF65-F5344CB8AC3E}">
        <p14:creationId xmlns:p14="http://schemas.microsoft.com/office/powerpoint/2010/main" val="2496056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9DB61C6-947D-B44B-BBA1-B517955B12D7}"/>
              </a:ext>
            </a:extLst>
          </p:cNvPr>
          <p:cNvPicPr>
            <a:picLocks noChangeAspect="1"/>
          </p:cNvPicPr>
          <p:nvPr/>
        </p:nvPicPr>
        <p:blipFill>
          <a:blip r:embed="rId2"/>
          <a:stretch>
            <a:fillRect/>
          </a:stretch>
        </p:blipFill>
        <p:spPr>
          <a:xfrm>
            <a:off x="463940" y="1963310"/>
            <a:ext cx="8216119" cy="2931379"/>
          </a:xfrm>
          <a:prstGeom prst="rect">
            <a:avLst/>
          </a:prstGeom>
        </p:spPr>
      </p:pic>
    </p:spTree>
    <p:extLst>
      <p:ext uri="{BB962C8B-B14F-4D97-AF65-F5344CB8AC3E}">
        <p14:creationId xmlns:p14="http://schemas.microsoft.com/office/powerpoint/2010/main" val="219864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Entre os textos ​&lt;&lt;&lt;&lt;&lt;&lt;&lt; HEAD ​e ​======= estão as alterações realizadas na </a:t>
            </a:r>
            <a:r>
              <a:rPr lang="pt-BR" sz="2800" dirty="0" err="1"/>
              <a:t>branch</a:t>
            </a:r>
            <a:r>
              <a:rPr lang="pt-BR" sz="2800" dirty="0"/>
              <a:t> </a:t>
            </a:r>
            <a:r>
              <a:rPr lang="pt-BR" sz="2800" i="1" dirty="0" err="1"/>
              <a:t>master</a:t>
            </a:r>
            <a:r>
              <a:rPr lang="pt-BR" sz="2800" dirty="0"/>
              <a:t>, para qual o HEAD aponta.</a:t>
            </a:r>
          </a:p>
          <a:p>
            <a:pPr marL="457200" indent="-457200" algn="just">
              <a:buFont typeface="Arial" panose="020B0604020202020204" pitchFamily="34" charset="0"/>
              <a:buChar char="•"/>
            </a:pPr>
            <a:r>
              <a:rPr lang="pt-BR" sz="2800" dirty="0"/>
              <a:t>Entre ======= ​e ​&gt;&gt;&gt;&gt;&gt;&gt;&gt; design​, estão as alterações feitas na </a:t>
            </a:r>
            <a:r>
              <a:rPr lang="pt-BR" sz="2800" dirty="0" err="1"/>
              <a:t>branch</a:t>
            </a:r>
            <a:r>
              <a:rPr lang="pt-BR" sz="2800" i="1" dirty="0"/>
              <a:t> design</a:t>
            </a:r>
            <a:r>
              <a:rPr lang="pt-BR" sz="2800" dirty="0"/>
              <a:t>.</a:t>
            </a:r>
          </a:p>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exibirá uma mensagem indicando que o usuário deve consertar os conflitos e </a:t>
            </a:r>
            <a:r>
              <a:rPr lang="pt-BR" sz="2800" dirty="0" err="1"/>
              <a:t>commitar</a:t>
            </a:r>
            <a:r>
              <a:rPr lang="pt-BR" sz="2800" dirty="0"/>
              <a:t> as mudanças.</a:t>
            </a:r>
            <a:endParaRPr lang="pt-BR" sz="3200" dirty="0"/>
          </a:p>
        </p:txBody>
      </p:sp>
    </p:spTree>
    <p:extLst>
      <p:ext uri="{BB962C8B-B14F-4D97-AF65-F5344CB8AC3E}">
        <p14:creationId xmlns:p14="http://schemas.microsoft.com/office/powerpoint/2010/main" val="18371322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190755E-1B98-D34A-9E09-00819C77E469}"/>
              </a:ext>
            </a:extLst>
          </p:cNvPr>
          <p:cNvPicPr>
            <a:picLocks noGrp="1" noChangeAspect="1"/>
          </p:cNvPicPr>
          <p:nvPr>
            <p:ph idx="1"/>
          </p:nvPr>
        </p:nvPicPr>
        <p:blipFill>
          <a:blip r:embed="rId2"/>
          <a:stretch>
            <a:fillRect/>
          </a:stretch>
        </p:blipFill>
        <p:spPr>
          <a:xfrm>
            <a:off x="1105557" y="1247108"/>
            <a:ext cx="6932886" cy="1996155"/>
          </a:xfrm>
        </p:spPr>
      </p:pic>
      <p:pic>
        <p:nvPicPr>
          <p:cNvPr id="7" name="Picture 6">
            <a:extLst>
              <a:ext uri="{FF2B5EF4-FFF2-40B4-BE49-F238E27FC236}">
                <a16:creationId xmlns="" xmlns:a16="http://schemas.microsoft.com/office/drawing/2014/main" id="{870F4F33-B19C-3A48-8C01-7368A90EB47D}"/>
              </a:ext>
            </a:extLst>
          </p:cNvPr>
          <p:cNvPicPr>
            <a:picLocks noChangeAspect="1"/>
          </p:cNvPicPr>
          <p:nvPr/>
        </p:nvPicPr>
        <p:blipFill>
          <a:blip r:embed="rId3"/>
          <a:stretch>
            <a:fillRect/>
          </a:stretch>
        </p:blipFill>
        <p:spPr>
          <a:xfrm>
            <a:off x="1105557" y="3011239"/>
            <a:ext cx="6932886" cy="2639039"/>
          </a:xfrm>
          <a:prstGeom prst="rect">
            <a:avLst/>
          </a:prstGeom>
        </p:spPr>
      </p:pic>
    </p:spTree>
    <p:extLst>
      <p:ext uri="{BB962C8B-B14F-4D97-AF65-F5344CB8AC3E}">
        <p14:creationId xmlns:p14="http://schemas.microsoft.com/office/powerpoint/2010/main" val="35770300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aparece como não mesclado e como </a:t>
            </a:r>
            <a:r>
              <a:rPr lang="pt-BR" sz="2800" i="1" dirty="0" err="1"/>
              <a:t>both</a:t>
            </a:r>
            <a:r>
              <a:rPr lang="pt-BR" sz="2800" i="1" dirty="0"/>
              <a:t> </a:t>
            </a:r>
            <a:r>
              <a:rPr lang="pt-BR" sz="2800" i="1" dirty="0" err="1"/>
              <a:t>modified</a:t>
            </a:r>
            <a:r>
              <a:rPr lang="pt-BR" sz="2800" dirty="0"/>
              <a:t> sob </a:t>
            </a:r>
            <a:r>
              <a:rPr lang="pt-BR" sz="2800" i="1" dirty="0" err="1"/>
              <a:t>Unmerged</a:t>
            </a:r>
            <a:r>
              <a:rPr lang="pt-BR" sz="2800" i="1" dirty="0"/>
              <a:t> paths</a:t>
            </a:r>
            <a:r>
              <a:rPr lang="pt-BR" sz="2800" dirty="0"/>
              <a:t>. Isso significa que o merge deve ser realizado manualmente.</a:t>
            </a:r>
          </a:p>
          <a:p>
            <a:pPr marL="457200" indent="-457200" algn="just">
              <a:buFont typeface="Arial" panose="020B0604020202020204" pitchFamily="34" charset="0"/>
              <a:buChar char="•"/>
            </a:pPr>
            <a:r>
              <a:rPr lang="pt-BR" sz="2800" dirty="0"/>
              <a:t>Primeiramente os conflitos devem ser eliminados.</a:t>
            </a:r>
            <a:endParaRPr lang="pt-BR" sz="3200" dirty="0"/>
          </a:p>
        </p:txBody>
      </p:sp>
    </p:spTree>
    <p:extLst>
      <p:ext uri="{BB962C8B-B14F-4D97-AF65-F5344CB8AC3E}">
        <p14:creationId xmlns:p14="http://schemas.microsoft.com/office/powerpoint/2010/main" val="1677252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FE46DA6-6727-BD4E-A459-717F3883C606}"/>
              </a:ext>
            </a:extLst>
          </p:cNvPr>
          <p:cNvPicPr>
            <a:picLocks noChangeAspect="1"/>
          </p:cNvPicPr>
          <p:nvPr/>
        </p:nvPicPr>
        <p:blipFill>
          <a:blip r:embed="rId2"/>
          <a:stretch>
            <a:fillRect/>
          </a:stretch>
        </p:blipFill>
        <p:spPr>
          <a:xfrm>
            <a:off x="359939" y="2334418"/>
            <a:ext cx="8424121" cy="2189163"/>
          </a:xfrm>
          <a:prstGeom prst="rect">
            <a:avLst/>
          </a:prstGeom>
        </p:spPr>
      </p:pic>
    </p:spTree>
    <p:extLst>
      <p:ext uri="{BB962C8B-B14F-4D97-AF65-F5344CB8AC3E}">
        <p14:creationId xmlns:p14="http://schemas.microsoft.com/office/powerpoint/2010/main" val="206111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037DC88-8AD9-294A-99E1-C8C749C848C7}"/>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CRIANDO UMA BRANCH</a:t>
            </a:r>
            <a:endParaRPr lang="pt-BR" sz="3200" dirty="0"/>
          </a:p>
          <a:p>
            <a:pPr algn="just"/>
            <a:endParaRPr lang="pt-BR" sz="3200" dirty="0"/>
          </a:p>
          <a:p>
            <a:pPr marL="457200" indent="-457200" algn="just">
              <a:buFont typeface="Arial" panose="020B0604020202020204" pitchFamily="34" charset="0"/>
              <a:buChar char="•"/>
            </a:pPr>
            <a:r>
              <a:rPr lang="pt-BR" sz="2800" dirty="0"/>
              <a:t>Executar o comando </a:t>
            </a:r>
            <a:r>
              <a:rPr lang="pt-BR" sz="2800" i="1" dirty="0" err="1"/>
              <a:t>git</a:t>
            </a:r>
            <a:r>
              <a:rPr lang="pt-BR" sz="2800" i="1" dirty="0"/>
              <a:t> </a:t>
            </a:r>
            <a:r>
              <a:rPr lang="pt-BR" sz="2800" i="1" dirty="0" err="1"/>
              <a:t>branch</a:t>
            </a:r>
            <a:r>
              <a:rPr lang="pt-BR" sz="2800" i="1" dirty="0"/>
              <a:t> </a:t>
            </a:r>
            <a:r>
              <a:rPr lang="pt-BR" sz="2800" i="1" dirty="0" err="1"/>
              <a:t>nomedabranch</a:t>
            </a:r>
            <a:r>
              <a:rPr lang="pt-BR" sz="2800" dirty="0"/>
              <a:t>, substituindo </a:t>
            </a:r>
            <a:r>
              <a:rPr lang="pt-BR" sz="2800" i="1" dirty="0" err="1"/>
              <a:t>nomedabranch</a:t>
            </a:r>
            <a:r>
              <a:rPr lang="pt-BR" sz="2800" dirty="0"/>
              <a:t> para o nome dado ao </a:t>
            </a:r>
            <a:r>
              <a:rPr lang="pt-BR" sz="2800" dirty="0" err="1"/>
              <a:t>branch</a:t>
            </a:r>
            <a:r>
              <a:rPr lang="pt-BR" sz="2800" dirty="0"/>
              <a:t> criado.</a:t>
            </a:r>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branch</a:t>
            </a:r>
            <a:r>
              <a:rPr lang="pt-BR" sz="2800" dirty="0"/>
              <a:t> irá listar a </a:t>
            </a:r>
            <a:r>
              <a:rPr lang="pt-BR" sz="2800" dirty="0" err="1"/>
              <a:t>branch</a:t>
            </a:r>
            <a:r>
              <a:rPr lang="pt-BR" sz="2800" dirty="0"/>
              <a:t> </a:t>
            </a:r>
            <a:r>
              <a:rPr lang="pt-BR" sz="2800" i="1" dirty="0" err="1"/>
              <a:t>master</a:t>
            </a:r>
            <a:r>
              <a:rPr lang="pt-BR" sz="2800" dirty="0"/>
              <a:t>, juntamente com a nova </a:t>
            </a:r>
            <a:r>
              <a:rPr lang="pt-BR" sz="2800" dirty="0" err="1"/>
              <a:t>branch</a:t>
            </a:r>
            <a:r>
              <a:rPr lang="pt-BR" sz="2800" dirty="0"/>
              <a:t> criada.</a:t>
            </a:r>
          </a:p>
          <a:p>
            <a:pPr marL="457200" indent="-457200" algn="just">
              <a:buFont typeface="Arial" panose="020B0604020202020204" pitchFamily="34" charset="0"/>
              <a:buChar char="•"/>
            </a:pPr>
            <a:r>
              <a:rPr lang="pt-BR" sz="2800" dirty="0"/>
              <a:t>A nova </a:t>
            </a:r>
            <a:r>
              <a:rPr lang="pt-BR" sz="2800" dirty="0" err="1"/>
              <a:t>branch</a:t>
            </a:r>
            <a:r>
              <a:rPr lang="pt-BR" sz="2800" dirty="0"/>
              <a:t> aponta para o mesmo </a:t>
            </a:r>
            <a:r>
              <a:rPr lang="pt-BR" sz="2800" dirty="0" err="1"/>
              <a:t>commit</a:t>
            </a:r>
            <a:r>
              <a:rPr lang="pt-BR" sz="2800" dirty="0"/>
              <a:t> que a </a:t>
            </a:r>
            <a:r>
              <a:rPr lang="pt-BR" sz="2800" dirty="0" err="1"/>
              <a:t>branch</a:t>
            </a:r>
            <a:r>
              <a:rPr lang="pt-BR" sz="2800" dirty="0"/>
              <a:t> anterior. </a:t>
            </a:r>
          </a:p>
        </p:txBody>
      </p:sp>
    </p:spTree>
    <p:extLst>
      <p:ext uri="{BB962C8B-B14F-4D97-AF65-F5344CB8AC3E}">
        <p14:creationId xmlns:p14="http://schemas.microsoft.com/office/powerpoint/2010/main" val="3493637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resolver os conflitos, é necessário informar ao </a:t>
            </a:r>
            <a:r>
              <a:rPr lang="pt-BR" sz="2800" dirty="0" err="1"/>
              <a:t>Git</a:t>
            </a:r>
            <a:r>
              <a:rPr lang="pt-BR" sz="2800" dirty="0"/>
              <a:t> adicionando o mesmo a área de </a:t>
            </a:r>
            <a:r>
              <a:rPr lang="pt-BR" sz="2800" dirty="0" err="1"/>
              <a:t>stage</a:t>
            </a:r>
            <a:r>
              <a:rPr lang="pt-BR" sz="2800" dirty="0"/>
              <a:t> através do comando </a:t>
            </a:r>
            <a:r>
              <a:rPr lang="pt-BR" sz="2800" i="1" dirty="0" err="1"/>
              <a:t>git</a:t>
            </a:r>
            <a:r>
              <a:rPr lang="pt-BR" sz="2800" i="1" dirty="0"/>
              <a:t> </a:t>
            </a:r>
            <a:r>
              <a:rPr lang="pt-BR" sz="2800" i="1" dirty="0" err="1"/>
              <a:t>add</a:t>
            </a:r>
            <a:r>
              <a:rPr lang="pt-BR" sz="2800" i="1" dirty="0"/>
              <a:t>.</a:t>
            </a:r>
            <a:endParaRPr lang="pt-BR" sz="3200" dirty="0"/>
          </a:p>
        </p:txBody>
      </p:sp>
    </p:spTree>
    <p:extLst>
      <p:ext uri="{BB962C8B-B14F-4D97-AF65-F5344CB8AC3E}">
        <p14:creationId xmlns:p14="http://schemas.microsoft.com/office/powerpoint/2010/main" val="3027225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D3C88AA-6F2B-FE44-A663-5C23BBA7B5EA}"/>
              </a:ext>
            </a:extLst>
          </p:cNvPr>
          <p:cNvPicPr>
            <a:picLocks noChangeAspect="1"/>
          </p:cNvPicPr>
          <p:nvPr/>
        </p:nvPicPr>
        <p:blipFill>
          <a:blip r:embed="rId2"/>
          <a:stretch>
            <a:fillRect/>
          </a:stretch>
        </p:blipFill>
        <p:spPr>
          <a:xfrm>
            <a:off x="396399" y="1789818"/>
            <a:ext cx="8351201" cy="2608352"/>
          </a:xfrm>
          <a:prstGeom prst="rect">
            <a:avLst/>
          </a:prstGeom>
        </p:spPr>
      </p:pic>
      <p:pic>
        <p:nvPicPr>
          <p:cNvPr id="5" name="Picture 4">
            <a:extLst>
              <a:ext uri="{FF2B5EF4-FFF2-40B4-BE49-F238E27FC236}">
                <a16:creationId xmlns="" xmlns:a16="http://schemas.microsoft.com/office/drawing/2014/main" id="{C464650A-BFA5-4A4A-A977-BDEAA56AE4B2}"/>
              </a:ext>
            </a:extLst>
          </p:cNvPr>
          <p:cNvPicPr>
            <a:picLocks noChangeAspect="1"/>
          </p:cNvPicPr>
          <p:nvPr/>
        </p:nvPicPr>
        <p:blipFill rotWithShape="1">
          <a:blip r:embed="rId3"/>
          <a:srcRect t="45303"/>
          <a:stretch/>
        </p:blipFill>
        <p:spPr>
          <a:xfrm>
            <a:off x="396399" y="4186238"/>
            <a:ext cx="8351203" cy="814387"/>
          </a:xfrm>
          <a:prstGeom prst="rect">
            <a:avLst/>
          </a:prstGeom>
        </p:spPr>
      </p:pic>
    </p:spTree>
    <p:extLst>
      <p:ext uri="{BB962C8B-B14F-4D97-AF65-F5344CB8AC3E}">
        <p14:creationId xmlns:p14="http://schemas.microsoft.com/office/powerpoint/2010/main" val="36024300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t>
            </a:r>
            <a:r>
              <a:rPr lang="pt-BR" sz="2800" dirty="0" err="1"/>
              <a:t>index.html</a:t>
            </a:r>
            <a:r>
              <a:rPr lang="pt-BR" sz="2800" dirty="0"/>
              <a:t> aparece como modificado, pronto para ser </a:t>
            </a:r>
            <a:r>
              <a:rPr lang="pt-BR" sz="2800" dirty="0" err="1"/>
              <a:t>commitado</a:t>
            </a:r>
            <a:r>
              <a:rPr lang="pt-BR" sz="2800" dirty="0"/>
              <a:t>.</a:t>
            </a:r>
          </a:p>
          <a:p>
            <a:pPr marL="457200" indent="-457200" algn="just">
              <a:buFont typeface="Arial" panose="020B0604020202020204" pitchFamily="34" charset="0"/>
              <a:buChar char="•"/>
            </a:pPr>
            <a:r>
              <a:rPr lang="pt-BR" sz="2800" dirty="0"/>
              <a:t>Feito isso, basta utilizar o comando </a:t>
            </a:r>
            <a:r>
              <a:rPr lang="pt-BR" sz="2800" i="1" dirty="0" err="1"/>
              <a:t>git</a:t>
            </a:r>
            <a:r>
              <a:rPr lang="pt-BR" sz="2800" i="1" dirty="0"/>
              <a:t> </a:t>
            </a:r>
            <a:r>
              <a:rPr lang="pt-BR" sz="2800" i="1" dirty="0" err="1"/>
              <a:t>commit</a:t>
            </a:r>
            <a:r>
              <a:rPr lang="pt-BR" sz="2800" dirty="0"/>
              <a:t> para efetuar o </a:t>
            </a:r>
            <a:r>
              <a:rPr lang="pt-BR" sz="2800" dirty="0" err="1"/>
              <a:t>commit</a:t>
            </a:r>
            <a:r>
              <a:rPr lang="pt-BR" sz="2800" dirty="0"/>
              <a:t> das mudanças, e o conflito foi resolvido, com o merge finalizado.</a:t>
            </a:r>
          </a:p>
        </p:txBody>
      </p:sp>
    </p:spTree>
    <p:extLst>
      <p:ext uri="{BB962C8B-B14F-4D97-AF65-F5344CB8AC3E}">
        <p14:creationId xmlns:p14="http://schemas.microsoft.com/office/powerpoint/2010/main" val="24218396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RESOLVENDO CONFLITOS APÓS UM REBASE</a:t>
            </a:r>
          </a:p>
          <a:p>
            <a:pPr algn="just"/>
            <a:endParaRPr lang="pt-BR" sz="3200" b="1" dirty="0"/>
          </a:p>
          <a:p>
            <a:pPr marL="457200" indent="-457200" algn="just">
              <a:buFont typeface="Arial" panose="020B0604020202020204" pitchFamily="34" charset="0"/>
              <a:buChar char="•"/>
            </a:pPr>
            <a:r>
              <a:rPr lang="pt-BR" sz="2800" dirty="0"/>
              <a:t>Caso utilize </a:t>
            </a:r>
            <a:r>
              <a:rPr lang="pt-BR" sz="2800" dirty="0" err="1"/>
              <a:t>rebase</a:t>
            </a:r>
            <a:r>
              <a:rPr lang="pt-BR" sz="2800" dirty="0"/>
              <a:t> para mesclar as últimas mudanças da </a:t>
            </a:r>
            <a:r>
              <a:rPr lang="pt-BR" sz="2800" dirty="0" err="1"/>
              <a:t>branch</a:t>
            </a:r>
            <a:r>
              <a:rPr lang="pt-BR" sz="2800" dirty="0"/>
              <a:t> </a:t>
            </a:r>
            <a:r>
              <a:rPr lang="pt-BR" sz="2800" dirty="0" err="1"/>
              <a:t>master</a:t>
            </a:r>
            <a:r>
              <a:rPr lang="pt-BR" sz="2800" dirty="0"/>
              <a:t> e da secundária no exemplo anterior, seria necessário unir o </a:t>
            </a:r>
            <a:r>
              <a:rPr lang="pt-BR" sz="2800" dirty="0" err="1"/>
              <a:t>commit</a:t>
            </a:r>
            <a:r>
              <a:rPr lang="pt-BR" sz="2800" dirty="0"/>
              <a:t> da </a:t>
            </a:r>
            <a:r>
              <a:rPr lang="pt-BR" sz="2800" dirty="0" err="1"/>
              <a:t>branch</a:t>
            </a:r>
            <a:r>
              <a:rPr lang="pt-BR" sz="2800" dirty="0"/>
              <a:t> secundária com o </a:t>
            </a:r>
            <a:r>
              <a:rPr lang="pt-BR" sz="2800" dirty="0" err="1"/>
              <a:t>commit</a:t>
            </a:r>
            <a:r>
              <a:rPr lang="pt-BR" sz="2800" dirty="0"/>
              <a:t> da </a:t>
            </a:r>
            <a:r>
              <a:rPr lang="pt-BR" sz="2800" dirty="0" err="1"/>
              <a:t>branch</a:t>
            </a:r>
            <a:r>
              <a:rPr lang="pt-BR" sz="2800" dirty="0"/>
              <a:t> </a:t>
            </a:r>
            <a:r>
              <a:rPr lang="pt-BR" sz="2800" dirty="0" err="1"/>
              <a:t>master</a:t>
            </a:r>
            <a:r>
              <a:rPr lang="pt-BR" sz="2800" dirty="0"/>
              <a:t>.</a:t>
            </a:r>
          </a:p>
          <a:p>
            <a:pPr marL="457200" indent="-457200" algn="just">
              <a:buFont typeface="Arial" panose="020B0604020202020204" pitchFamily="34" charset="0"/>
              <a:buChar char="•"/>
            </a:pPr>
            <a:r>
              <a:rPr lang="pt-BR" sz="2800" dirty="0"/>
              <a:t>Ambos alteram o topo do arquivo, criando o mesmo conflito.</a:t>
            </a:r>
          </a:p>
        </p:txBody>
      </p:sp>
    </p:spTree>
    <p:extLst>
      <p:ext uri="{BB962C8B-B14F-4D97-AF65-F5344CB8AC3E}">
        <p14:creationId xmlns:p14="http://schemas.microsoft.com/office/powerpoint/2010/main" val="2601454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executar o comando </a:t>
            </a:r>
            <a:r>
              <a:rPr lang="pt-BR" sz="2800" i="1" dirty="0" err="1"/>
              <a:t>git</a:t>
            </a:r>
            <a:r>
              <a:rPr lang="pt-BR" sz="2800" i="1" dirty="0"/>
              <a:t> </a:t>
            </a:r>
            <a:r>
              <a:rPr lang="pt-BR" sz="2800" i="1" dirty="0" err="1"/>
              <a:t>rebase</a:t>
            </a:r>
            <a:r>
              <a:rPr lang="pt-BR" sz="2800" i="1" dirty="0"/>
              <a:t> </a:t>
            </a:r>
            <a:r>
              <a:rPr lang="pt-BR" sz="2800" i="1" dirty="0" err="1"/>
              <a:t>nomebranch</a:t>
            </a:r>
            <a:r>
              <a:rPr lang="pt-BR" sz="2800" dirty="0"/>
              <a:t> na </a:t>
            </a:r>
            <a:r>
              <a:rPr lang="pt-BR" sz="2800" dirty="0" err="1"/>
              <a:t>branch</a:t>
            </a:r>
            <a:r>
              <a:rPr lang="pt-BR" sz="2800" dirty="0"/>
              <a:t> </a:t>
            </a:r>
            <a:r>
              <a:rPr lang="pt-BR" sz="2800" i="1" dirty="0" err="1"/>
              <a:t>master</a:t>
            </a:r>
            <a:r>
              <a:rPr lang="pt-BR" sz="2800" dirty="0"/>
              <a:t>, veríamos uma saída contendo erros, informando um conflito no arquivo </a:t>
            </a:r>
            <a:r>
              <a:rPr lang="pt-BR" sz="2800" dirty="0" err="1"/>
              <a:t>index.html</a:t>
            </a:r>
            <a:r>
              <a:rPr lang="pt-BR" sz="2800" dirty="0"/>
              <a:t>.</a:t>
            </a:r>
          </a:p>
        </p:txBody>
      </p:sp>
    </p:spTree>
    <p:extLst>
      <p:ext uri="{BB962C8B-B14F-4D97-AF65-F5344CB8AC3E}">
        <p14:creationId xmlns:p14="http://schemas.microsoft.com/office/powerpoint/2010/main" val="26487341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62E4014-587C-194B-BE24-9989C2B87B9B}"/>
              </a:ext>
            </a:extLst>
          </p:cNvPr>
          <p:cNvPicPr>
            <a:picLocks noChangeAspect="1"/>
          </p:cNvPicPr>
          <p:nvPr/>
        </p:nvPicPr>
        <p:blipFill>
          <a:blip r:embed="rId2"/>
          <a:stretch>
            <a:fillRect/>
          </a:stretch>
        </p:blipFill>
        <p:spPr>
          <a:xfrm>
            <a:off x="888934" y="1100895"/>
            <a:ext cx="7366131" cy="5128456"/>
          </a:xfrm>
          <a:prstGeom prst="rect">
            <a:avLst/>
          </a:prstGeom>
        </p:spPr>
      </p:pic>
      <p:pic>
        <p:nvPicPr>
          <p:cNvPr id="7" name="Picture 6">
            <a:extLst>
              <a:ext uri="{FF2B5EF4-FFF2-40B4-BE49-F238E27FC236}">
                <a16:creationId xmlns="" xmlns:a16="http://schemas.microsoft.com/office/drawing/2014/main" id="{13633124-40F1-E64E-9CCE-CF23AAB01D83}"/>
              </a:ext>
            </a:extLst>
          </p:cNvPr>
          <p:cNvPicPr>
            <a:picLocks noChangeAspect="1"/>
          </p:cNvPicPr>
          <p:nvPr/>
        </p:nvPicPr>
        <p:blipFill>
          <a:blip r:embed="rId3"/>
          <a:stretch>
            <a:fillRect/>
          </a:stretch>
        </p:blipFill>
        <p:spPr>
          <a:xfrm>
            <a:off x="888935" y="610723"/>
            <a:ext cx="7366130" cy="490172"/>
          </a:xfrm>
          <a:prstGeom prst="rect">
            <a:avLst/>
          </a:prstGeom>
        </p:spPr>
      </p:pic>
    </p:spTree>
    <p:extLst>
      <p:ext uri="{BB962C8B-B14F-4D97-AF65-F5344CB8AC3E}">
        <p14:creationId xmlns:p14="http://schemas.microsoft.com/office/powerpoint/2010/main" val="21367141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também iria mostrar um conflito no arquivo.</a:t>
            </a:r>
          </a:p>
        </p:txBody>
      </p:sp>
    </p:spTree>
    <p:extLst>
      <p:ext uri="{BB962C8B-B14F-4D97-AF65-F5344CB8AC3E}">
        <p14:creationId xmlns:p14="http://schemas.microsoft.com/office/powerpoint/2010/main" val="1623837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DBB6A89-60D4-7A4E-9BB2-7EE02348C00E}"/>
              </a:ext>
            </a:extLst>
          </p:cNvPr>
          <p:cNvPicPr>
            <a:picLocks noChangeAspect="1"/>
          </p:cNvPicPr>
          <p:nvPr/>
        </p:nvPicPr>
        <p:blipFill>
          <a:blip r:embed="rId2"/>
          <a:stretch>
            <a:fillRect/>
          </a:stretch>
        </p:blipFill>
        <p:spPr>
          <a:xfrm>
            <a:off x="114300" y="1162050"/>
            <a:ext cx="8915400" cy="4533900"/>
          </a:xfrm>
          <a:prstGeom prst="rect">
            <a:avLst/>
          </a:prstGeom>
        </p:spPr>
      </p:pic>
    </p:spTree>
    <p:extLst>
      <p:ext uri="{BB962C8B-B14F-4D97-AF65-F5344CB8AC3E}">
        <p14:creationId xmlns:p14="http://schemas.microsoft.com/office/powerpoint/2010/main" val="5603746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saída do comando </a:t>
            </a:r>
            <a:r>
              <a:rPr lang="pt-BR" sz="2800" i="1" dirty="0" err="1"/>
              <a:t>git</a:t>
            </a:r>
            <a:r>
              <a:rPr lang="pt-BR" sz="2800" i="1" dirty="0"/>
              <a:t> status</a:t>
            </a:r>
            <a:r>
              <a:rPr lang="pt-BR" sz="2800" dirty="0"/>
              <a:t> indica de maneira semelhante ao que aconteceu após o conflito no merge, indicando conflitos. Caso abra o arquivo, será possível ver as mesmas marcações de conflito.</a:t>
            </a:r>
          </a:p>
          <a:p>
            <a:pPr marL="457200" indent="-457200" algn="just">
              <a:buFont typeface="Arial" panose="020B0604020202020204" pitchFamily="34" charset="0"/>
              <a:buChar char="•"/>
            </a:pPr>
            <a:r>
              <a:rPr lang="pt-BR" sz="2800" dirty="0"/>
              <a:t>O arquivo deverá ser mesclado manualmente, as marcações de conflitos removidas, marcar a resolução de conflito utilizando o comando </a:t>
            </a:r>
            <a:r>
              <a:rPr lang="pt-BR" sz="2800" i="1" dirty="0" err="1"/>
              <a:t>git</a:t>
            </a:r>
            <a:r>
              <a:rPr lang="pt-BR" sz="2800" i="1" dirty="0"/>
              <a:t> </a:t>
            </a:r>
            <a:r>
              <a:rPr lang="pt-BR" sz="2800" i="1" dirty="0" err="1"/>
              <a:t>add</a:t>
            </a:r>
            <a:r>
              <a:rPr lang="pt-BR" sz="2800" dirty="0"/>
              <a:t>, e finalizar o </a:t>
            </a:r>
            <a:r>
              <a:rPr lang="pt-BR" sz="2800" dirty="0" err="1"/>
              <a:t>rebase</a:t>
            </a:r>
            <a:r>
              <a:rPr lang="pt-BR" sz="2800" dirty="0"/>
              <a:t> com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Feito isso, o </a:t>
            </a:r>
            <a:r>
              <a:rPr lang="pt-BR" sz="2800" dirty="0" err="1"/>
              <a:t>rebase</a:t>
            </a:r>
            <a:r>
              <a:rPr lang="pt-BR" sz="2800" dirty="0"/>
              <a:t> conflitante estará finalizado.</a:t>
            </a:r>
          </a:p>
        </p:txBody>
      </p:sp>
    </p:spTree>
    <p:extLst>
      <p:ext uri="{BB962C8B-B14F-4D97-AF65-F5344CB8AC3E}">
        <p14:creationId xmlns:p14="http://schemas.microsoft.com/office/powerpoint/2010/main" val="2689010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USANDO UMA FERRAMENTA PARA REMOVER CONFLITOS</a:t>
            </a:r>
          </a:p>
          <a:p>
            <a:pPr algn="just"/>
            <a:endParaRPr lang="pt-BR" sz="3200" b="1" dirty="0"/>
          </a:p>
          <a:p>
            <a:pPr marL="457200" indent="-457200" algn="just">
              <a:buFont typeface="Arial" panose="020B0604020202020204" pitchFamily="34" charset="0"/>
              <a:buChar char="•"/>
            </a:pPr>
            <a:r>
              <a:rPr lang="pt-BR" sz="2800" dirty="0"/>
              <a:t>Conflitos maiores e mais complexos são difíceis de serem visualizados. Ademais, pode-se ter vários arquivos com conflitos a serem solucionados.</a:t>
            </a:r>
          </a:p>
          <a:p>
            <a:pPr marL="457200" indent="-457200" algn="just">
              <a:buFont typeface="Arial" panose="020B0604020202020204" pitchFamily="34" charset="0"/>
              <a:buChar char="•"/>
            </a:pPr>
            <a:r>
              <a:rPr lang="pt-BR" sz="2800" dirty="0"/>
              <a:t>Utilizar uma ferramenta apropriada auxilia na rapidez de resolução de conflitos. Com o </a:t>
            </a:r>
            <a:r>
              <a:rPr lang="pt-BR" sz="2800" dirty="0" err="1"/>
              <a:t>Git</a:t>
            </a:r>
            <a:r>
              <a:rPr lang="pt-BR" sz="2800" dirty="0"/>
              <a:t>, existe uma ferramenta invocada através do comando </a:t>
            </a:r>
            <a:r>
              <a:rPr lang="pt-BR" sz="2800" i="1" dirty="0" err="1"/>
              <a:t>git</a:t>
            </a:r>
            <a:r>
              <a:rPr lang="pt-BR" sz="2800" i="1" dirty="0"/>
              <a:t> </a:t>
            </a:r>
            <a:r>
              <a:rPr lang="pt-BR" sz="2800" i="1" dirty="0" err="1"/>
              <a:t>mergetool</a:t>
            </a:r>
            <a:r>
              <a:rPr lang="pt-BR" sz="2800" dirty="0"/>
              <a:t>.</a:t>
            </a:r>
          </a:p>
        </p:txBody>
      </p:sp>
    </p:spTree>
    <p:extLst>
      <p:ext uri="{BB962C8B-B14F-4D97-AF65-F5344CB8AC3E}">
        <p14:creationId xmlns:p14="http://schemas.microsoft.com/office/powerpoint/2010/main" val="11239826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{55B0B986-6DA1-4D40-A88E-BD3341521908}tf10001120</Template>
  <TotalTime>2976</TotalTime>
  <Words>5673</Words>
  <Application>Microsoft Office PowerPoint</Application>
  <PresentationFormat>Apresentação na tela (4:3)</PresentationFormat>
  <Paragraphs>352</Paragraphs>
  <Slides>156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156</vt:i4>
      </vt:variant>
    </vt:vector>
  </HeadingPairs>
  <TitlesOfParts>
    <vt:vector size="159" baseType="lpstr">
      <vt:lpstr>Arial</vt:lpstr>
      <vt:lpstr>Gill Sans MT</vt:lpstr>
      <vt:lpstr>Parcel</vt:lpstr>
      <vt:lpstr>Apresentação do PowerPoint</vt:lpstr>
      <vt:lpstr>CAPÍTULO 6 - ORGANIZANDO O TRABALHO COM BRANCHES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7 – trabalhando em equipe com branches remotas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8 – CONTROLANDO VERSÕES DO CÓDIGO COM TAGS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9 – LIDANDO COM CONFLITOS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10 – MANEIRAS DE TRABALHAR COM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CONTROLANDO VERSÕES COM GIT E GITHUB</dc:title>
  <dc:creator>Microsoft Office User</dc:creator>
  <cp:lastModifiedBy>Lena Fernandes</cp:lastModifiedBy>
  <cp:revision>214</cp:revision>
  <dcterms:created xsi:type="dcterms:W3CDTF">2020-06-12T21:54:22Z</dcterms:created>
  <dcterms:modified xsi:type="dcterms:W3CDTF">2020-09-24T01:56:44Z</dcterms:modified>
</cp:coreProperties>
</file>