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489" r:id="rId3"/>
    <p:sldId id="490" r:id="rId4"/>
    <p:sldId id="491" r:id="rId5"/>
    <p:sldId id="493" r:id="rId6"/>
    <p:sldId id="492" r:id="rId7"/>
    <p:sldId id="504" r:id="rId8"/>
    <p:sldId id="494" r:id="rId9"/>
    <p:sldId id="495" r:id="rId10"/>
    <p:sldId id="496" r:id="rId11"/>
    <p:sldId id="497" r:id="rId12"/>
    <p:sldId id="498" r:id="rId13"/>
    <p:sldId id="517" r:id="rId14"/>
    <p:sldId id="499" r:id="rId15"/>
    <p:sldId id="500" r:id="rId16"/>
    <p:sldId id="501" r:id="rId17"/>
    <p:sldId id="502" r:id="rId18"/>
    <p:sldId id="503" r:id="rId19"/>
    <p:sldId id="505" r:id="rId20"/>
    <p:sldId id="506" r:id="rId21"/>
    <p:sldId id="507" r:id="rId22"/>
    <p:sldId id="508" r:id="rId23"/>
    <p:sldId id="509" r:id="rId24"/>
    <p:sldId id="510" r:id="rId25"/>
    <p:sldId id="511" r:id="rId26"/>
    <p:sldId id="512" r:id="rId27"/>
    <p:sldId id="513" r:id="rId28"/>
    <p:sldId id="514" r:id="rId29"/>
    <p:sldId id="515" r:id="rId30"/>
    <p:sldId id="516" r:id="rId31"/>
    <p:sldId id="518" r:id="rId32"/>
    <p:sldId id="519" r:id="rId33"/>
    <p:sldId id="52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 id="533" r:id="rId47"/>
    <p:sldId id="534" r:id="rId48"/>
    <p:sldId id="535" r:id="rId49"/>
    <p:sldId id="536" r:id="rId50"/>
    <p:sldId id="537" r:id="rId51"/>
    <p:sldId id="538" r:id="rId52"/>
    <p:sldId id="539" r:id="rId53"/>
    <p:sldId id="540" r:id="rId54"/>
    <p:sldId id="541" r:id="rId55"/>
    <p:sldId id="542" r:id="rId56"/>
    <p:sldId id="54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1" autoAdjust="0"/>
    <p:restoredTop sz="95470"/>
  </p:normalViewPr>
  <p:slideViewPr>
    <p:cSldViewPr snapToGrid="0" snapToObjects="1">
      <p:cViewPr varScale="1">
        <p:scale>
          <a:sx n="74" d="100"/>
          <a:sy n="74"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9532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14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09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5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5709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9/23/2020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72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37283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236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821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9/23/2020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04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9/23/2020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628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9/23/2020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34926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4162F5-84C3-E248-B56A-B760B2963C40}"/>
              </a:ext>
            </a:extLst>
          </p:cNvPr>
          <p:cNvSpPr txBox="1">
            <a:spLocks/>
          </p:cNvSpPr>
          <p:nvPr/>
        </p:nvSpPr>
        <p:spPr bwMode="blackWhite">
          <a:xfrm>
            <a:off x="634634" y="5369570"/>
            <a:ext cx="6555306" cy="943547"/>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x-none" sz="2400" dirty="0"/>
              <a:t>CONTROLANDO VERSÕES COM GIT E GITHUB</a:t>
            </a:r>
          </a:p>
        </p:txBody>
      </p:sp>
    </p:spTree>
    <p:extLst>
      <p:ext uri="{BB962C8B-B14F-4D97-AF65-F5344CB8AC3E}">
        <p14:creationId xmlns:p14="http://schemas.microsoft.com/office/powerpoint/2010/main" val="3427182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desenvolvedores da equipe podem obter os novos </a:t>
            </a:r>
            <a:r>
              <a:rPr lang="pt-BR" sz="2800" dirty="0" err="1"/>
              <a:t>commits</a:t>
            </a:r>
            <a:r>
              <a:rPr lang="pt-BR" sz="2800" dirty="0"/>
              <a:t>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É encorajado o uso de --</a:t>
            </a:r>
            <a:r>
              <a:rPr lang="pt-BR" sz="2800" dirty="0" err="1"/>
              <a:t>rebase</a:t>
            </a:r>
            <a:r>
              <a:rPr lang="pt-BR" sz="2800" dirty="0"/>
              <a:t> para simplificar o histórico do repositório.</a:t>
            </a:r>
          </a:p>
          <a:p>
            <a:pPr marL="457200" indent="-457200" algn="just">
              <a:buFont typeface="Arial" panose="020B0604020202020204" pitchFamily="34" charset="0"/>
              <a:buChar char="•"/>
            </a:pPr>
            <a:r>
              <a:rPr lang="pt-BR" sz="2800" dirty="0"/>
              <a:t>Caso ocorram conflitos na obtenção dos novos </a:t>
            </a:r>
            <a:r>
              <a:rPr lang="pt-BR" sz="2800" dirty="0" err="1"/>
              <a:t>commits</a:t>
            </a:r>
            <a:r>
              <a:rPr lang="pt-BR" sz="2800" dirty="0"/>
              <a:t>, deve-se resolver os problemas para então executar os comandos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Se o projeto estiver pronto para entrega, basta marcar uma </a:t>
            </a:r>
            <a:r>
              <a:rPr lang="pt-BR" sz="2800" dirty="0" err="1"/>
              <a:t>tag</a:t>
            </a:r>
            <a:r>
              <a:rPr lang="pt-BR" sz="2800" dirty="0"/>
              <a:t> e enviar essa </a:t>
            </a:r>
            <a:r>
              <a:rPr lang="pt-BR" sz="2800" dirty="0" err="1"/>
              <a:t>tag</a:t>
            </a:r>
            <a:r>
              <a:rPr lang="pt-BR" sz="2800" dirty="0"/>
              <a:t> para o repositório central utilizando </a:t>
            </a:r>
            <a:r>
              <a:rPr lang="pt-BR" sz="2800" i="1" dirty="0" err="1"/>
              <a:t>git</a:t>
            </a:r>
            <a:r>
              <a:rPr lang="pt-BR" sz="2800" i="1" dirty="0"/>
              <a:t> </a:t>
            </a:r>
            <a:r>
              <a:rPr lang="pt-BR" sz="2800" i="1" dirty="0" err="1"/>
              <a:t>tag</a:t>
            </a:r>
            <a:r>
              <a:rPr lang="pt-BR" sz="2800" i="1" dirty="0"/>
              <a:t> </a:t>
            </a:r>
            <a:r>
              <a:rPr lang="pt-BR" sz="2800" dirty="0"/>
              <a:t>e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dirty="0"/>
              <a:t>.</a:t>
            </a:r>
          </a:p>
        </p:txBody>
      </p:sp>
    </p:spTree>
    <p:extLst>
      <p:ext uri="{BB962C8B-B14F-4D97-AF65-F5344CB8AC3E}">
        <p14:creationId xmlns:p14="http://schemas.microsoft.com/office/powerpoint/2010/main" val="126464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endParaRPr lang="pt-BR" sz="3200" dirty="0"/>
          </a:p>
          <a:p>
            <a:pPr algn="just"/>
            <a:endParaRPr lang="pt-BR" sz="2800" b="1" dirty="0"/>
          </a:p>
          <a:p>
            <a:pPr marL="457200" indent="-457200" algn="just">
              <a:buFont typeface="Arial" panose="020B0604020202020204" pitchFamily="34" charset="0"/>
              <a:buChar char="•"/>
            </a:pPr>
            <a:r>
              <a:rPr lang="pt-BR" sz="2800" dirty="0"/>
              <a:t>Em equipes pequenas ou em adoção inicial do </a:t>
            </a:r>
            <a:r>
              <a:rPr lang="pt-BR" sz="2800" dirty="0" err="1"/>
              <a:t>Git</a:t>
            </a:r>
            <a:r>
              <a:rPr lang="pt-BR" sz="2800" dirty="0"/>
              <a:t>. Equipes pequenas é melhor manter simples o fluxo de trabalho. Caso essas equipes estejam iniciando com o </a:t>
            </a:r>
            <a:r>
              <a:rPr lang="pt-BR" sz="2800" dirty="0" err="1"/>
              <a:t>Git</a:t>
            </a:r>
            <a:r>
              <a:rPr lang="pt-BR" sz="2800" dirty="0"/>
              <a:t>, é o fluxo de mais fácil adoção, focando em aprender comandos básicos utilizados para lidar com repositórios locais, para posteriormente enfrentar fluxos mais avançados.</a:t>
            </a:r>
          </a:p>
        </p:txBody>
      </p:sp>
    </p:spTree>
    <p:extLst>
      <p:ext uri="{BB962C8B-B14F-4D97-AF65-F5344CB8AC3E}">
        <p14:creationId xmlns:p14="http://schemas.microsoft.com/office/powerpoint/2010/main" val="93509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982176"/>
            <a:ext cx="8192022" cy="4893647"/>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Simplicidade permite adoção tranquila para iniciantes, e menor complicação para equipes reduzidas;</a:t>
            </a:r>
          </a:p>
          <a:p>
            <a:pPr marL="457200" indent="-457200" algn="just">
              <a:buFont typeface="Arial" panose="020B0604020202020204" pitchFamily="34" charset="0"/>
              <a:buChar char="•"/>
            </a:pPr>
            <a:r>
              <a:rPr lang="pt-BR" sz="2800" dirty="0"/>
              <a:t>Mais fácil de adotar Integração Contínua, prática comum em projetos que utilizam metodologias ágeis. Em Integração Contínua o código deve ser integrado frequentemente, disparando </a:t>
            </a:r>
            <a:r>
              <a:rPr lang="pt-BR" sz="2800" i="1" dirty="0"/>
              <a:t>builds </a:t>
            </a:r>
            <a:r>
              <a:rPr lang="pt-BR" sz="2800" dirty="0"/>
              <a:t>e testes automatizados, e erros de integração devem ser detectados rapidamente. </a:t>
            </a:r>
          </a:p>
        </p:txBody>
      </p:sp>
    </p:spTree>
    <p:extLst>
      <p:ext uri="{BB962C8B-B14F-4D97-AF65-F5344CB8AC3E}">
        <p14:creationId xmlns:p14="http://schemas.microsoft.com/office/powerpoint/2010/main" val="421493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Nesse fluxo, como toda alteração é </a:t>
            </a:r>
            <a:r>
              <a:rPr lang="pt-BR" sz="2800" dirty="0" err="1"/>
              <a:t>commitada</a:t>
            </a:r>
            <a:r>
              <a:rPr lang="pt-BR" sz="2800" dirty="0"/>
              <a:t> na </a:t>
            </a:r>
            <a:r>
              <a:rPr lang="pt-BR" sz="2800" dirty="0" err="1"/>
              <a:t>branch</a:t>
            </a:r>
            <a:r>
              <a:rPr lang="pt-BR" sz="2800" dirty="0"/>
              <a:t> </a:t>
            </a:r>
            <a:r>
              <a:rPr lang="pt-BR" sz="2800" i="1" dirty="0" err="1"/>
              <a:t>master</a:t>
            </a:r>
            <a:r>
              <a:rPr lang="pt-BR" sz="2800" dirty="0"/>
              <a:t>, todo código compartilhado depois de um </a:t>
            </a:r>
            <a:r>
              <a:rPr lang="pt-BR" sz="2800" dirty="0" err="1"/>
              <a:t>push</a:t>
            </a:r>
            <a:r>
              <a:rPr lang="pt-BR" sz="2800" dirty="0"/>
              <a:t> será integrado na </a:t>
            </a:r>
            <a:r>
              <a:rPr lang="pt-BR" sz="2800" i="1" dirty="0" err="1"/>
              <a:t>master</a:t>
            </a:r>
            <a:r>
              <a:rPr lang="pt-BR" sz="2800" dirty="0"/>
              <a:t> do repositório central. A cada </a:t>
            </a:r>
            <a:r>
              <a:rPr lang="pt-BR" sz="2800" dirty="0" err="1"/>
              <a:t>push</a:t>
            </a:r>
            <a:r>
              <a:rPr lang="pt-BR" sz="2800" dirty="0"/>
              <a:t>, o build e os testes automatizados podem ser disparados utilizando esse código integrado, e possíveis conflitos são detectados a cada </a:t>
            </a:r>
            <a:r>
              <a:rPr lang="pt-BR" sz="2800" dirty="0" err="1"/>
              <a:t>pull</a:t>
            </a:r>
            <a:r>
              <a:rPr lang="pt-BR" sz="2800" dirty="0"/>
              <a:t>.</a:t>
            </a:r>
          </a:p>
        </p:txBody>
      </p:sp>
    </p:spTree>
    <p:extLst>
      <p:ext uri="{BB962C8B-B14F-4D97-AF65-F5344CB8AC3E}">
        <p14:creationId xmlns:p14="http://schemas.microsoft.com/office/powerpoint/2010/main" val="215003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Ao corrigir defeitos urgentes, o código de novas funcionalidades em desenvolvimento pode ter sido compartilhado na </a:t>
            </a:r>
            <a:r>
              <a:rPr lang="pt-BR" sz="2800" dirty="0" err="1"/>
              <a:t>branch</a:t>
            </a:r>
            <a:r>
              <a:rPr lang="pt-BR" sz="2800" dirty="0"/>
              <a:t> </a:t>
            </a:r>
            <a:r>
              <a:rPr lang="pt-BR" sz="2800" i="1" dirty="0" err="1"/>
              <a:t>master</a:t>
            </a:r>
            <a:r>
              <a:rPr lang="pt-BR" sz="2800" dirty="0"/>
              <a:t>, ficando difícil parar o código da correção do defeito do código das novas funcionalidades, gerando mais defeitos e insatisfação nos clientes.</a:t>
            </a:r>
          </a:p>
        </p:txBody>
      </p:sp>
    </p:spTree>
    <p:extLst>
      <p:ext uri="{BB962C8B-B14F-4D97-AF65-F5344CB8AC3E}">
        <p14:creationId xmlns:p14="http://schemas.microsoft.com/office/powerpoint/2010/main" val="66390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Entregas são feitas com todo o código que está no repositório. Tudo é </a:t>
            </a:r>
            <a:r>
              <a:rPr lang="pt-BR" sz="2800" dirty="0" err="1"/>
              <a:t>commitado</a:t>
            </a:r>
            <a:r>
              <a:rPr lang="pt-BR" sz="2800" dirty="0"/>
              <a:t> na </a:t>
            </a:r>
            <a:r>
              <a:rPr lang="pt-BR" sz="2800" dirty="0" err="1"/>
              <a:t>branch</a:t>
            </a:r>
            <a:r>
              <a:rPr lang="pt-BR" sz="2800" dirty="0"/>
              <a:t> </a:t>
            </a:r>
            <a:r>
              <a:rPr lang="pt-BR" sz="2800" i="1" dirty="0" err="1"/>
              <a:t>master</a:t>
            </a:r>
            <a:r>
              <a:rPr lang="pt-BR" sz="2800" dirty="0"/>
              <a:t>, tornando impossível entregar apenas parte das funcionalidades.</a:t>
            </a:r>
          </a:p>
          <a:p>
            <a:pPr marL="457200" indent="-457200" algn="just">
              <a:buFont typeface="Arial" panose="020B0604020202020204" pitchFamily="34" charset="0"/>
              <a:buChar char="•"/>
            </a:pPr>
            <a:r>
              <a:rPr lang="pt-BR" sz="2800" dirty="0"/>
              <a:t>Necessidade de permissão </a:t>
            </a:r>
            <a:r>
              <a:rPr lang="pt-BR" sz="2800" dirty="0" err="1"/>
              <a:t>push</a:t>
            </a:r>
            <a:r>
              <a:rPr lang="pt-BR" sz="2800" dirty="0"/>
              <a:t> para todos os membros da equipe no repositório central.</a:t>
            </a:r>
          </a:p>
        </p:txBody>
      </p:sp>
    </p:spTree>
    <p:extLst>
      <p:ext uri="{BB962C8B-B14F-4D97-AF65-F5344CB8AC3E}">
        <p14:creationId xmlns:p14="http://schemas.microsoft.com/office/powerpoint/2010/main" val="364874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projetos </a:t>
            </a:r>
            <a:r>
              <a:rPr lang="pt-BR" sz="2800" i="1" dirty="0" err="1"/>
              <a:t>opensource</a:t>
            </a:r>
            <a:r>
              <a:rPr lang="pt-BR" sz="2800" dirty="0"/>
              <a:t> isso se torna inviável. Para projetos e equipes enormes, também se torna um problema.</a:t>
            </a:r>
          </a:p>
        </p:txBody>
      </p:sp>
    </p:spTree>
    <p:extLst>
      <p:ext uri="{BB962C8B-B14F-4D97-AF65-F5344CB8AC3E}">
        <p14:creationId xmlns:p14="http://schemas.microsoft.com/office/powerpoint/2010/main" val="268227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8" y="1301145"/>
            <a:ext cx="8192022" cy="1569660"/>
          </a:xfrm>
          <a:prstGeom prst="rect">
            <a:avLst/>
          </a:prstGeom>
          <a:noFill/>
        </p:spPr>
        <p:txBody>
          <a:bodyPr wrap="square" rtlCol="0">
            <a:spAutoFit/>
          </a:bodyPr>
          <a:lstStyle/>
          <a:p>
            <a:pPr algn="just"/>
            <a:r>
              <a:rPr lang="pt-BR" sz="3200" b="1" dirty="0"/>
              <a:t>UILIZANDO BRANCHES POR FUNCIONALIDADE COM UM REPOSITÓRIO CENTRAL</a:t>
            </a:r>
            <a:endParaRPr lang="pt-BR" sz="3200" dirty="0"/>
          </a:p>
        </p:txBody>
      </p:sp>
      <p:pic>
        <p:nvPicPr>
          <p:cNvPr id="1025" name="Picture 1" descr="page147image49771520">
            <a:extLst>
              <a:ext uri="{FF2B5EF4-FFF2-40B4-BE49-F238E27FC236}">
                <a16:creationId xmlns="" xmlns:a16="http://schemas.microsoft.com/office/drawing/2014/main" id="{9F11B125-CBA2-2B45-8C73-C568F55A3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3" y="3429000"/>
            <a:ext cx="6386513" cy="27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interessante utilizar </a:t>
            </a:r>
            <a:r>
              <a:rPr lang="pt-BR" sz="2800" dirty="0" err="1"/>
              <a:t>branches</a:t>
            </a:r>
            <a:r>
              <a:rPr lang="pt-BR" sz="2800" dirty="0"/>
              <a:t> para isolar o código de novas </a:t>
            </a:r>
            <a:r>
              <a:rPr lang="pt-BR" sz="2800" i="1" dirty="0" err="1"/>
              <a:t>features</a:t>
            </a:r>
            <a:r>
              <a:rPr lang="pt-BR" sz="2800" dirty="0"/>
              <a:t> ou alterações em </a:t>
            </a:r>
            <a:r>
              <a:rPr lang="pt-BR" sz="2800" i="1" dirty="0" err="1"/>
              <a:t>features</a:t>
            </a:r>
            <a:r>
              <a:rPr lang="pt-BR" sz="2800" dirty="0"/>
              <a:t> existentes. A </a:t>
            </a:r>
            <a:r>
              <a:rPr lang="pt-BR" sz="2800" dirty="0" err="1"/>
              <a:t>branch</a:t>
            </a:r>
            <a:r>
              <a:rPr lang="pt-BR" sz="2800" dirty="0"/>
              <a:t> </a:t>
            </a:r>
            <a:r>
              <a:rPr lang="pt-BR" sz="2800" i="1" dirty="0" err="1"/>
              <a:t>master</a:t>
            </a:r>
            <a:r>
              <a:rPr lang="pt-BR" sz="2800" dirty="0"/>
              <a:t> fica estável durante o desenvolvimento do projeto, e quando uma </a:t>
            </a:r>
            <a:r>
              <a:rPr lang="pt-BR" sz="2800" i="1" dirty="0" err="1"/>
              <a:t>features</a:t>
            </a:r>
            <a:r>
              <a:rPr lang="pt-BR" sz="2800" dirty="0"/>
              <a:t> fica pronta, é feito um merge da </a:t>
            </a:r>
            <a:r>
              <a:rPr lang="pt-BR" sz="2800" dirty="0" err="1"/>
              <a:t>branch</a:t>
            </a:r>
            <a:r>
              <a:rPr lang="pt-BR" sz="2800" dirty="0"/>
              <a:t> na </a:t>
            </a:r>
            <a:r>
              <a:rPr lang="pt-BR" sz="2800" i="1" dirty="0" err="1"/>
              <a:t>master</a:t>
            </a:r>
            <a:r>
              <a:rPr lang="pt-BR" sz="2800" dirty="0"/>
              <a:t>.</a:t>
            </a:r>
          </a:p>
          <a:p>
            <a:pPr marL="457200" indent="-457200" algn="just">
              <a:buFont typeface="Arial" panose="020B0604020202020204" pitchFamily="34" charset="0"/>
              <a:buChar char="•"/>
            </a:pPr>
            <a:r>
              <a:rPr lang="pt-BR" sz="2800" dirty="0"/>
              <a:t>Correções urgentes podem ser realizadas na </a:t>
            </a:r>
            <a:r>
              <a:rPr lang="pt-BR" sz="2800" dirty="0" err="1"/>
              <a:t>branch</a:t>
            </a:r>
            <a:r>
              <a:rPr lang="pt-BR" sz="2800" dirty="0"/>
              <a:t> </a:t>
            </a:r>
            <a:r>
              <a:rPr lang="pt-BR" sz="2800" i="1" dirty="0" err="1"/>
              <a:t>master</a:t>
            </a:r>
            <a:r>
              <a:rPr lang="pt-BR" sz="2800" dirty="0"/>
              <a:t>. Correções/alterações mais demoradas podem ser feitas em </a:t>
            </a:r>
            <a:r>
              <a:rPr lang="pt-BR" sz="2800" dirty="0" err="1"/>
              <a:t>branches</a:t>
            </a:r>
            <a:r>
              <a:rPr lang="pt-BR" sz="2800" dirty="0"/>
              <a:t> separados.</a:t>
            </a:r>
          </a:p>
        </p:txBody>
      </p:sp>
    </p:spTree>
    <p:extLst>
      <p:ext uri="{BB962C8B-B14F-4D97-AF65-F5344CB8AC3E}">
        <p14:creationId xmlns:p14="http://schemas.microsoft.com/office/powerpoint/2010/main" val="375970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Cria-se a partir da </a:t>
            </a:r>
            <a:r>
              <a:rPr lang="pt-BR" sz="2800" i="1" dirty="0" err="1"/>
              <a:t>master</a:t>
            </a:r>
            <a:r>
              <a:rPr lang="pt-BR" sz="2800" dirty="0"/>
              <a:t> uma </a:t>
            </a:r>
            <a:r>
              <a:rPr lang="pt-BR" sz="2800" dirty="0" err="1"/>
              <a:t>branch</a:t>
            </a:r>
            <a:r>
              <a:rPr lang="pt-BR" sz="2800" dirty="0"/>
              <a:t> nova para o desenvolvimento de uma </a:t>
            </a:r>
            <a:r>
              <a:rPr lang="pt-BR" sz="2800" i="1" dirty="0" err="1"/>
              <a:t>feature</a:t>
            </a:r>
            <a:r>
              <a:rPr lang="pt-BR" sz="2800" dirty="0"/>
              <a:t> através do comando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Nessa </a:t>
            </a:r>
            <a:r>
              <a:rPr lang="pt-BR" sz="2800" dirty="0" err="1"/>
              <a:t>branch</a:t>
            </a:r>
            <a:r>
              <a:rPr lang="pt-BR" sz="2800" dirty="0"/>
              <a:t>, o trabalho é iniciado, e em seguida pode-se efetuar os </a:t>
            </a:r>
            <a:r>
              <a:rPr lang="pt-BR" sz="2800" dirty="0" err="1"/>
              <a:t>commits</a:t>
            </a:r>
            <a:r>
              <a:rPr lang="pt-BR" sz="2800" dirty="0"/>
              <a:t> através do </a:t>
            </a:r>
            <a:r>
              <a:rPr lang="pt-BR" sz="2800" i="1" dirty="0" err="1"/>
              <a:t>git</a:t>
            </a:r>
            <a:r>
              <a:rPr lang="pt-BR" sz="2800" i="1" dirty="0"/>
              <a:t> </a:t>
            </a:r>
            <a:r>
              <a:rPr lang="pt-BR" sz="2800" i="1" dirty="0" err="1"/>
              <a:t>add</a:t>
            </a:r>
            <a:r>
              <a:rPr lang="pt-BR" sz="2800" i="1" dirty="0"/>
              <a:t>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Mesmo sem terminar a </a:t>
            </a:r>
            <a:r>
              <a:rPr lang="pt-BR" sz="2800" i="1" dirty="0" err="1"/>
              <a:t>feature</a:t>
            </a:r>
            <a:r>
              <a:rPr lang="pt-BR" sz="2800" dirty="0"/>
              <a:t>, é possível compartilhar o código feito enviando para o repositório central utilizando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p:txBody>
      </p:sp>
    </p:spTree>
    <p:extLst>
      <p:ext uri="{BB962C8B-B14F-4D97-AF65-F5344CB8AC3E}">
        <p14:creationId xmlns:p14="http://schemas.microsoft.com/office/powerpoint/2010/main" val="32945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10 – MANEIRAS DE TRABALHAR COM GIT</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6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se tem um backup do código e outros membros da equipe podem obtê-lo para colaborar no desenvolvimento da </a:t>
            </a:r>
            <a:r>
              <a:rPr lang="pt-BR" sz="2800" i="1" dirty="0" err="1"/>
              <a:t>feature</a:t>
            </a:r>
            <a:r>
              <a:rPr lang="pt-BR" sz="2800" dirty="0"/>
              <a:t>, sem afetar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O restante da equipe precisa obter as últimas alterações e criar uma cópia local da </a:t>
            </a:r>
            <a:r>
              <a:rPr lang="pt-BR" sz="2800" dirty="0" err="1"/>
              <a:t>branch</a:t>
            </a:r>
            <a:r>
              <a:rPr lang="pt-BR" sz="2800" dirty="0"/>
              <a:t> para poder trabalhar, executando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e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feature</a:t>
            </a:r>
            <a:r>
              <a:rPr lang="pt-BR" sz="2800" dirty="0"/>
              <a:t>.</a:t>
            </a:r>
          </a:p>
        </p:txBody>
      </p:sp>
    </p:spTree>
    <p:extLst>
      <p:ext uri="{BB962C8B-B14F-4D97-AF65-F5344CB8AC3E}">
        <p14:creationId xmlns:p14="http://schemas.microsoft.com/office/powerpoint/2010/main" val="426611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membros podem </a:t>
            </a:r>
            <a:r>
              <a:rPr lang="pt-BR" sz="2800" dirty="0" err="1"/>
              <a:t>fzer</a:t>
            </a:r>
            <a:r>
              <a:rPr lang="pt-BR" sz="2800" dirty="0"/>
              <a:t> </a:t>
            </a:r>
            <a:r>
              <a:rPr lang="pt-BR" sz="2800" dirty="0" err="1"/>
              <a:t>commits</a:t>
            </a:r>
            <a:r>
              <a:rPr lang="pt-BR" sz="2800" dirty="0"/>
              <a:t> e podem compartilhar o código no momento apropriado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Para obter o código novo, deve-se executar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feature</a:t>
            </a:r>
            <a:r>
              <a:rPr lang="pt-BR" sz="2800" dirty="0"/>
              <a:t> na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Em caso de conflitos, deve-se mesclar os arquivos manualmente e executar </a:t>
            </a:r>
            <a:r>
              <a:rPr lang="pt-BR" sz="2800" i="1" dirty="0" err="1"/>
              <a:t>git</a:t>
            </a:r>
            <a:r>
              <a:rPr lang="pt-BR" sz="2800" i="1" dirty="0"/>
              <a:t> </a:t>
            </a:r>
            <a:r>
              <a:rPr lang="pt-BR" sz="2800" i="1" dirty="0" err="1"/>
              <a:t>add</a:t>
            </a:r>
            <a:r>
              <a:rPr lang="pt-BR" sz="2800" i="1" dirty="0"/>
              <a:t> .</a:t>
            </a:r>
            <a:r>
              <a:rPr lang="pt-BR" sz="2800" dirty="0"/>
              <a:t> e </a:t>
            </a:r>
            <a:r>
              <a:rPr lang="pt-BR" sz="2800" i="1" dirty="0" err="1"/>
              <a:t>git</a:t>
            </a:r>
            <a:r>
              <a:rPr lang="pt-BR" sz="2800" i="1" dirty="0"/>
              <a:t> </a:t>
            </a:r>
            <a:r>
              <a:rPr lang="pt-BR" sz="2800" i="1" dirty="0" err="1"/>
              <a:t>rebase</a:t>
            </a:r>
            <a:r>
              <a:rPr lang="pt-BR" sz="2800" i="1" dirty="0"/>
              <a:t> --continue.</a:t>
            </a:r>
            <a:endParaRPr lang="pt-BR" sz="2800" dirty="0"/>
          </a:p>
        </p:txBody>
      </p:sp>
    </p:spTree>
    <p:extLst>
      <p:ext uri="{BB962C8B-B14F-4D97-AF65-F5344CB8AC3E}">
        <p14:creationId xmlns:p14="http://schemas.microsoft.com/office/powerpoint/2010/main" val="3206690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a:t>
            </a:r>
            <a:r>
              <a:rPr lang="pt-BR" sz="2800" dirty="0" err="1"/>
              <a:t>branch</a:t>
            </a:r>
            <a:r>
              <a:rPr lang="pt-BR" sz="2800" dirty="0"/>
              <a:t> dessa nova </a:t>
            </a:r>
            <a:r>
              <a:rPr lang="pt-BR" sz="2800" i="1" dirty="0" err="1"/>
              <a:t>fetaure</a:t>
            </a:r>
            <a:r>
              <a:rPr lang="pt-BR" sz="2800" i="1" dirty="0"/>
              <a:t> </a:t>
            </a:r>
            <a:r>
              <a:rPr lang="pt-BR" sz="2800" dirty="0"/>
              <a:t>terá o código que integra a mudança de todos os membros da equipe. Testadores e interessados podem utilizar o código da </a:t>
            </a:r>
            <a:r>
              <a:rPr lang="pt-BR" sz="2800" dirty="0" err="1"/>
              <a:t>branch</a:t>
            </a:r>
            <a:r>
              <a:rPr lang="pt-BR" sz="2800" dirty="0"/>
              <a:t> para verificar as atividades e detectar problemas.</a:t>
            </a:r>
          </a:p>
          <a:p>
            <a:pPr marL="457200" indent="-457200" algn="just">
              <a:buFont typeface="Arial" panose="020B0604020202020204" pitchFamily="34" charset="0"/>
              <a:buChar char="•"/>
            </a:pPr>
            <a:r>
              <a:rPr lang="pt-BR" sz="2800" dirty="0"/>
              <a:t>Revisar o código se torna uma tarefa fácil pois mudanças relacionadas estão isoladas.</a:t>
            </a:r>
          </a:p>
        </p:txBody>
      </p:sp>
    </p:spTree>
    <p:extLst>
      <p:ext uri="{BB962C8B-B14F-4D97-AF65-F5344CB8AC3E}">
        <p14:creationId xmlns:p14="http://schemas.microsoft.com/office/powerpoint/2010/main" val="52203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ocorra uma alteração diretamente na </a:t>
            </a:r>
            <a:r>
              <a:rPr lang="pt-BR" sz="2800" i="1" dirty="0" err="1"/>
              <a:t>master</a:t>
            </a:r>
            <a:r>
              <a:rPr lang="pt-BR" sz="2800" dirty="0"/>
              <a:t>, é importante obtê-la no repositório local,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na </a:t>
            </a:r>
            <a:r>
              <a:rPr lang="pt-BR" sz="2800" dirty="0" err="1"/>
              <a:t>branch</a:t>
            </a:r>
            <a:r>
              <a:rPr lang="pt-BR" sz="2800" dirty="0"/>
              <a:t> da </a:t>
            </a:r>
            <a:r>
              <a:rPr lang="pt-BR" sz="2800" i="1" dirty="0" err="1"/>
              <a:t>feature</a:t>
            </a:r>
            <a:r>
              <a:rPr lang="pt-BR" sz="2800" dirty="0"/>
              <a:t>.</a:t>
            </a:r>
          </a:p>
          <a:p>
            <a:pPr marL="457200" indent="-457200" algn="just">
              <a:buFont typeface="Arial" panose="020B0604020202020204" pitchFamily="34" charset="0"/>
              <a:buChar char="•"/>
            </a:pPr>
            <a:r>
              <a:rPr lang="pt-BR" sz="2800" dirty="0"/>
              <a:t>O comando obtém as mudanças da </a:t>
            </a:r>
            <a:r>
              <a:rPr lang="pt-BR" sz="2800" dirty="0" err="1"/>
              <a:t>branch</a:t>
            </a:r>
            <a:r>
              <a:rPr lang="pt-BR" sz="2800" dirty="0"/>
              <a:t> remota </a:t>
            </a:r>
            <a:r>
              <a:rPr lang="pt-BR" sz="2800" i="1" dirty="0" err="1"/>
              <a:t>origin</a:t>
            </a:r>
            <a:r>
              <a:rPr lang="pt-BR" sz="2800" i="1" dirty="0"/>
              <a:t>/</a:t>
            </a:r>
            <a:r>
              <a:rPr lang="pt-BR" sz="2800" i="1" dirty="0" err="1"/>
              <a:t>master</a:t>
            </a:r>
            <a:r>
              <a:rPr lang="pt-BR" sz="2800" dirty="0"/>
              <a:t> e faz o </a:t>
            </a:r>
            <a:r>
              <a:rPr lang="pt-BR" sz="2800" dirty="0" err="1"/>
              <a:t>rebase</a:t>
            </a:r>
            <a:r>
              <a:rPr lang="pt-BR" sz="2800" dirty="0"/>
              <a:t> na </a:t>
            </a:r>
            <a:r>
              <a:rPr lang="pt-BR" sz="2800" dirty="0" err="1"/>
              <a:t>branch</a:t>
            </a:r>
            <a:r>
              <a:rPr lang="pt-BR" sz="2800" dirty="0"/>
              <a:t> atual da </a:t>
            </a:r>
            <a:r>
              <a:rPr lang="pt-BR" sz="2800" i="1" dirty="0" err="1"/>
              <a:t>feature</a:t>
            </a:r>
            <a:r>
              <a:rPr lang="pt-BR" sz="2800" dirty="0"/>
              <a:t>. </a:t>
            </a:r>
          </a:p>
        </p:txBody>
      </p:sp>
    </p:spTree>
    <p:extLst>
      <p:ext uri="{BB962C8B-B14F-4D97-AF65-F5344CB8AC3E}">
        <p14:creationId xmlns:p14="http://schemas.microsoft.com/office/powerpoint/2010/main" val="27596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Se o código estiver ok, um dos membros da equipe pode realizar o merge na </a:t>
            </a:r>
            <a:r>
              <a:rPr lang="pt-BR" sz="2800" dirty="0" err="1"/>
              <a:t>branch</a:t>
            </a:r>
            <a:r>
              <a:rPr lang="pt-BR" sz="2800" dirty="0"/>
              <a:t> </a:t>
            </a:r>
            <a:r>
              <a:rPr lang="pt-BR" sz="2800" i="1" dirty="0" err="1"/>
              <a:t>master</a:t>
            </a:r>
            <a:r>
              <a:rPr lang="pt-BR" sz="2800" dirty="0"/>
              <a:t>. É importante certificar previamente de que a </a:t>
            </a:r>
            <a:r>
              <a:rPr lang="pt-BR" sz="2800" dirty="0" err="1"/>
              <a:t>branch</a:t>
            </a:r>
            <a:r>
              <a:rPr lang="pt-BR" sz="2800" dirty="0"/>
              <a:t> </a:t>
            </a:r>
            <a:r>
              <a:rPr lang="pt-BR" sz="2800" i="1" dirty="0" err="1"/>
              <a:t>master</a:t>
            </a:r>
            <a:r>
              <a:rPr lang="pt-BR" sz="2800" i="1" dirty="0"/>
              <a:t> </a:t>
            </a:r>
            <a:r>
              <a:rPr lang="pt-BR" sz="2800" dirty="0"/>
              <a:t>possui as últimas modificações do repositório central. </a:t>
            </a:r>
          </a:p>
          <a:p>
            <a:pPr marL="457200" indent="-457200" algn="just">
              <a:buFont typeface="Arial" panose="020B0604020202020204" pitchFamily="34" charset="0"/>
              <a:buChar char="•"/>
            </a:pPr>
            <a:r>
              <a:rPr lang="pt-BR" sz="2800" dirty="0"/>
              <a:t>É possível utilizar um </a:t>
            </a:r>
            <a:r>
              <a:rPr lang="pt-BR" sz="2800" dirty="0" err="1"/>
              <a:t>pull</a:t>
            </a:r>
            <a:r>
              <a:rPr lang="pt-BR" sz="2800" dirty="0"/>
              <a:t> sem </a:t>
            </a:r>
            <a:r>
              <a:rPr lang="pt-BR" sz="2800" dirty="0" err="1"/>
              <a:t>rebase</a:t>
            </a:r>
            <a:r>
              <a:rPr lang="pt-BR" sz="2800" dirty="0"/>
              <a:t>, deixando a </a:t>
            </a:r>
            <a:r>
              <a:rPr lang="pt-BR" sz="2800" i="1" dirty="0" err="1"/>
              <a:t>master</a:t>
            </a:r>
            <a:r>
              <a:rPr lang="pt-BR" sz="2800" dirty="0"/>
              <a:t> intacta, sendo tranquilo utilizar o comando nesse caso pois provavelmente será feito um merge </a:t>
            </a:r>
            <a:r>
              <a:rPr lang="pt-BR" sz="2800" i="1" dirty="0" err="1"/>
              <a:t>fastforward</a:t>
            </a:r>
            <a:r>
              <a:rPr lang="pt-BR" sz="2800" dirty="0"/>
              <a:t>. Na </a:t>
            </a:r>
            <a:r>
              <a:rPr lang="pt-BR" sz="2800" dirty="0" err="1"/>
              <a:t>branch</a:t>
            </a:r>
            <a:r>
              <a:rPr lang="pt-BR" sz="2800" dirty="0"/>
              <a:t> da </a:t>
            </a:r>
            <a:r>
              <a:rPr lang="pt-BR" sz="2800" i="1" dirty="0" err="1"/>
              <a:t>feature</a:t>
            </a:r>
            <a:r>
              <a:rPr lang="pt-BR" sz="2800" dirty="0"/>
              <a:t>, deve-se executar </a:t>
            </a:r>
            <a:r>
              <a:rPr lang="pt-BR" sz="2800" i="1" dirty="0" err="1"/>
              <a:t>git</a:t>
            </a:r>
            <a:r>
              <a:rPr lang="pt-BR" sz="2800" i="1" dirty="0"/>
              <a:t> </a:t>
            </a:r>
            <a:r>
              <a:rPr lang="pt-BR" sz="2800" i="1" dirty="0" err="1"/>
              <a:t>checkout</a:t>
            </a:r>
            <a:r>
              <a:rPr lang="pt-BR" sz="2800" i="1" dirty="0"/>
              <a:t> </a:t>
            </a:r>
            <a:r>
              <a:rPr lang="pt-BR" sz="2800" i="1" dirty="0" err="1"/>
              <a:t>master</a:t>
            </a:r>
            <a:r>
              <a:rPr lang="pt-BR" sz="2800" i="1" dirty="0"/>
              <a:t>, </a:t>
            </a:r>
            <a:r>
              <a:rPr lang="pt-BR" sz="2800" i="1" dirty="0" err="1"/>
              <a:t>git</a:t>
            </a:r>
            <a:r>
              <a:rPr lang="pt-BR" sz="2800" i="1" dirty="0"/>
              <a:t> </a:t>
            </a:r>
            <a:r>
              <a:rPr lang="pt-BR" sz="2800" i="1" dirty="0" err="1"/>
              <a:t>pull</a:t>
            </a:r>
            <a:r>
              <a:rPr lang="pt-BR" sz="2800" i="1" dirty="0"/>
              <a:t> </a:t>
            </a:r>
            <a:r>
              <a:rPr lang="pt-BR" sz="2800" i="1" dirty="0" err="1"/>
              <a:t>origin</a:t>
            </a:r>
            <a:r>
              <a:rPr lang="pt-BR" sz="2800" i="1" dirty="0"/>
              <a:t> </a:t>
            </a:r>
            <a:r>
              <a:rPr lang="pt-BR" sz="2800" i="1" dirty="0" err="1"/>
              <a:t>master</a:t>
            </a:r>
            <a:r>
              <a:rPr lang="pt-BR" sz="2800" i="1" dirty="0"/>
              <a:t> </a:t>
            </a:r>
            <a:r>
              <a:rPr lang="pt-BR" sz="2800" dirty="0"/>
              <a:t>e </a:t>
            </a:r>
            <a:r>
              <a:rPr lang="pt-BR" sz="2800" i="1" dirty="0" err="1"/>
              <a:t>git</a:t>
            </a:r>
            <a:r>
              <a:rPr lang="pt-BR" sz="2800" i="1" dirty="0"/>
              <a:t> merge </a:t>
            </a:r>
            <a:r>
              <a:rPr lang="pt-BR" sz="2800" i="1" dirty="0" err="1"/>
              <a:t>feature</a:t>
            </a:r>
            <a:r>
              <a:rPr lang="pt-BR" sz="2800" dirty="0"/>
              <a:t>.</a:t>
            </a:r>
          </a:p>
        </p:txBody>
      </p:sp>
    </p:spTree>
    <p:extLst>
      <p:ext uri="{BB962C8B-B14F-4D97-AF65-F5344CB8AC3E}">
        <p14:creationId xmlns:p14="http://schemas.microsoft.com/office/powerpoint/2010/main" val="4191361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Em caso de conflitos no merge da </a:t>
            </a:r>
            <a:r>
              <a:rPr lang="pt-BR" sz="2800" dirty="0" err="1"/>
              <a:t>branch</a:t>
            </a:r>
            <a:r>
              <a:rPr lang="pt-BR" sz="2800" dirty="0"/>
              <a:t> da </a:t>
            </a:r>
            <a:r>
              <a:rPr lang="pt-BR" sz="2800" dirty="0" err="1"/>
              <a:t>feature</a:t>
            </a:r>
            <a:r>
              <a:rPr lang="pt-BR" sz="2800" dirty="0"/>
              <a:t>, os conflitos devem ser resolvidos manualmente para então executar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Realizado o merge da </a:t>
            </a:r>
            <a:r>
              <a:rPr lang="pt-BR" sz="2800" dirty="0" err="1"/>
              <a:t>branch</a:t>
            </a:r>
            <a:r>
              <a:rPr lang="pt-BR" sz="2800" dirty="0"/>
              <a:t> da </a:t>
            </a:r>
            <a:r>
              <a:rPr lang="pt-BR" sz="2800" i="1" dirty="0" err="1"/>
              <a:t>feature</a:t>
            </a:r>
            <a:r>
              <a:rPr lang="pt-BR" sz="2800" dirty="0"/>
              <a:t> com a </a:t>
            </a:r>
            <a:r>
              <a:rPr lang="pt-BR" sz="2800" dirty="0" err="1"/>
              <a:t>branch</a:t>
            </a:r>
            <a:r>
              <a:rPr lang="pt-BR" sz="2800" dirty="0"/>
              <a:t> local </a:t>
            </a:r>
            <a:r>
              <a:rPr lang="pt-BR" sz="2800" i="1" dirty="0" err="1"/>
              <a:t>master</a:t>
            </a:r>
            <a:r>
              <a:rPr lang="pt-BR" sz="2800" dirty="0"/>
              <a:t>, já se pode compartilhar o código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a:p>
            <a:pPr marL="457200" indent="-457200" algn="just">
              <a:buFont typeface="Arial" panose="020B0604020202020204" pitchFamily="34" charset="0"/>
              <a:buChar char="•"/>
            </a:pPr>
            <a:r>
              <a:rPr lang="pt-BR" sz="2800" dirty="0"/>
              <a:t>Em um momento adequado, uma nova versão do sistema, marcando a entrega com uma </a:t>
            </a:r>
            <a:r>
              <a:rPr lang="pt-BR" sz="2800" dirty="0" err="1"/>
              <a:t>tag</a:t>
            </a:r>
            <a:r>
              <a:rPr lang="pt-BR" sz="2800" dirty="0"/>
              <a:t>, pode ser liberada.</a:t>
            </a:r>
          </a:p>
        </p:txBody>
      </p:sp>
    </p:spTree>
    <p:extLst>
      <p:ext uri="{BB962C8B-B14F-4D97-AF65-F5344CB8AC3E}">
        <p14:creationId xmlns:p14="http://schemas.microsoft.com/office/powerpoint/2010/main" val="2165354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520511"/>
            <a:ext cx="8192022" cy="5816977"/>
          </a:xfrm>
          <a:prstGeom prst="rect">
            <a:avLst/>
          </a:prstGeom>
          <a:noFill/>
        </p:spPr>
        <p:txBody>
          <a:bodyPr wrap="square" rtlCol="0">
            <a:spAutoFit/>
          </a:bodyPr>
          <a:lstStyle/>
          <a:p>
            <a:pPr algn="just"/>
            <a:r>
              <a:rPr lang="pt-BR" sz="3200" b="1" dirty="0"/>
              <a:t>Quando utilizar?</a:t>
            </a:r>
          </a:p>
          <a:p>
            <a:pPr algn="just"/>
            <a:endParaRPr lang="pt-BR" sz="3200" dirty="0"/>
          </a:p>
          <a:p>
            <a:pPr marL="457200" indent="-457200" algn="just">
              <a:buFont typeface="Arial" panose="020B0604020202020204" pitchFamily="34" charset="0"/>
              <a:buChar char="•"/>
            </a:pPr>
            <a:r>
              <a:rPr lang="pt-BR" sz="2800" dirty="0"/>
              <a:t>Em projetos maiores, principalmente se tiver entregas feitas. Importante a equipe ter familiaridade com </a:t>
            </a:r>
            <a:r>
              <a:rPr lang="pt-BR" sz="2800" dirty="0" err="1"/>
              <a:t>Git</a:t>
            </a:r>
            <a:r>
              <a:rPr lang="pt-BR" sz="2800" dirty="0"/>
              <a:t>.</a:t>
            </a:r>
          </a:p>
          <a:p>
            <a:pPr marL="457200" indent="-457200" algn="just">
              <a:buFont typeface="Arial" panose="020B0604020202020204" pitchFamily="34" charset="0"/>
              <a:buChar char="•"/>
            </a:pPr>
            <a:r>
              <a:rPr lang="pt-BR" sz="2800" dirty="0"/>
              <a:t>Em projetos a todo vapor, com melhorias e correções necessitando serem feitas imediatamente, isolar o código em desenvolvimento é importante. A utilização de </a:t>
            </a:r>
            <a:r>
              <a:rPr lang="pt-BR" sz="2800" dirty="0" err="1"/>
              <a:t>branch</a:t>
            </a:r>
            <a:r>
              <a:rPr lang="pt-BR" sz="2800" dirty="0"/>
              <a:t> para cada </a:t>
            </a:r>
            <a:r>
              <a:rPr lang="pt-BR" sz="2800" i="1" dirty="0" err="1"/>
              <a:t>feature</a:t>
            </a:r>
            <a:r>
              <a:rPr lang="pt-BR" sz="2800" dirty="0"/>
              <a:t> pode organizar o desenvolvimento dessas novas funcionalidades de maneira a não afetar demandas urgentes. Esse fluxo requer a familiarização do uso básico do </a:t>
            </a:r>
            <a:r>
              <a:rPr lang="pt-BR" sz="2800" dirty="0" err="1"/>
              <a:t>Git</a:t>
            </a:r>
            <a:r>
              <a:rPr lang="pt-BR" sz="2800" dirty="0"/>
              <a:t>.</a:t>
            </a:r>
          </a:p>
        </p:txBody>
      </p:sp>
    </p:spTree>
    <p:extLst>
      <p:ext uri="{BB962C8B-B14F-4D97-AF65-F5344CB8AC3E}">
        <p14:creationId xmlns:p14="http://schemas.microsoft.com/office/powerpoint/2010/main" val="62055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p>
          <a:p>
            <a:pPr algn="just"/>
            <a:endParaRPr lang="pt-BR" sz="3200" dirty="0"/>
          </a:p>
          <a:p>
            <a:pPr marL="457200" indent="-457200" algn="just">
              <a:buFont typeface="Arial" panose="020B0604020202020204" pitchFamily="34" charset="0"/>
              <a:buChar char="•"/>
            </a:pPr>
            <a:r>
              <a:rPr lang="pt-BR" sz="2800" dirty="0"/>
              <a:t>Isolar código estável na </a:t>
            </a:r>
            <a:r>
              <a:rPr lang="pt-BR" sz="2800" dirty="0" err="1"/>
              <a:t>branch</a:t>
            </a:r>
            <a:r>
              <a:rPr lang="pt-BR" sz="2800" dirty="0"/>
              <a:t> </a:t>
            </a:r>
            <a:r>
              <a:rPr lang="pt-BR" sz="2800" i="1" dirty="0" err="1"/>
              <a:t>master</a:t>
            </a:r>
            <a:r>
              <a:rPr lang="pt-BR" sz="2800" dirty="0"/>
              <a:t>, facilitando melhorias e correções imediatas;</a:t>
            </a:r>
          </a:p>
          <a:p>
            <a:pPr marL="457200" indent="-457200" algn="just">
              <a:buFont typeface="Arial" panose="020B0604020202020204" pitchFamily="34" charset="0"/>
              <a:buChar char="•"/>
            </a:pPr>
            <a:r>
              <a:rPr lang="pt-BR" sz="2800" dirty="0"/>
              <a:t>Revisões da qualidade do novo código que implementa uma </a:t>
            </a:r>
            <a:r>
              <a:rPr lang="pt-BR" sz="2800" i="1" dirty="0" err="1"/>
              <a:t>feature</a:t>
            </a:r>
            <a:r>
              <a:rPr lang="pt-BR" sz="2800" i="1" dirty="0"/>
              <a:t> </a:t>
            </a:r>
            <a:r>
              <a:rPr lang="pt-BR" sz="2800" dirty="0"/>
              <a:t>podem ser feitas analisando os </a:t>
            </a:r>
            <a:r>
              <a:rPr lang="pt-BR" sz="2800" dirty="0" err="1"/>
              <a:t>commits</a:t>
            </a:r>
            <a:r>
              <a:rPr lang="pt-BR" sz="2800" dirty="0"/>
              <a:t> da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Parte das funcionalidades em desenvolvimento podem ser entregues, possibilitando mudanças tranquilas na estratégia de negócio do cliente.</a:t>
            </a:r>
          </a:p>
        </p:txBody>
      </p:sp>
    </p:spTree>
    <p:extLst>
      <p:ext uri="{BB962C8B-B14F-4D97-AF65-F5344CB8AC3E}">
        <p14:creationId xmlns:p14="http://schemas.microsoft.com/office/powerpoint/2010/main" val="3314248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Equipe precisa dominar o </a:t>
            </a:r>
            <a:r>
              <a:rPr lang="pt-BR" sz="2800" dirty="0" err="1"/>
              <a:t>Git</a:t>
            </a:r>
            <a:r>
              <a:rPr lang="pt-BR" sz="2800" dirty="0"/>
              <a:t> razoavelmente. O uso desse fluxo na adoção do </a:t>
            </a:r>
            <a:r>
              <a:rPr lang="pt-BR" sz="2800" dirty="0" err="1"/>
              <a:t>Git</a:t>
            </a:r>
            <a:r>
              <a:rPr lang="pt-BR" sz="2800" dirty="0"/>
              <a:t> é difícil;</a:t>
            </a:r>
          </a:p>
          <a:p>
            <a:pPr marL="457200" indent="-457200" algn="just">
              <a:buFont typeface="Arial" panose="020B0604020202020204" pitchFamily="34" charset="0"/>
              <a:buChar char="•"/>
            </a:pPr>
            <a:r>
              <a:rPr lang="pt-BR" sz="2800" dirty="0"/>
              <a:t>Necessidade de permissão de </a:t>
            </a:r>
            <a:r>
              <a:rPr lang="pt-BR" sz="2800" dirty="0" err="1"/>
              <a:t>push</a:t>
            </a:r>
            <a:r>
              <a:rPr lang="pt-BR" sz="2800" dirty="0"/>
              <a:t> para todos os membros da equipe, pois existe um repositório central. Fluxo pode ser problemático para equipes grandes e é inviável para projetos </a:t>
            </a:r>
            <a:r>
              <a:rPr lang="pt-BR" sz="2800" i="1" dirty="0"/>
              <a:t>open </a:t>
            </a:r>
            <a:r>
              <a:rPr lang="pt-BR" sz="2800" i="1" dirty="0" err="1"/>
              <a:t>source</a:t>
            </a:r>
            <a:r>
              <a:rPr lang="pt-BR" sz="2800" dirty="0"/>
              <a:t>.</a:t>
            </a:r>
          </a:p>
        </p:txBody>
      </p:sp>
    </p:spTree>
    <p:extLst>
      <p:ext uri="{BB962C8B-B14F-4D97-AF65-F5344CB8AC3E}">
        <p14:creationId xmlns:p14="http://schemas.microsoft.com/office/powerpoint/2010/main" val="236640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Código de uma </a:t>
            </a:r>
            <a:r>
              <a:rPr lang="pt-BR" sz="2800" i="1" dirty="0" err="1"/>
              <a:t>feature</a:t>
            </a:r>
            <a:r>
              <a:rPr lang="pt-BR" sz="2800" dirty="0"/>
              <a:t> só é integrado com outras mudanças no momento do merge final com a </a:t>
            </a:r>
            <a:r>
              <a:rPr lang="pt-BR" sz="2800" dirty="0" err="1"/>
              <a:t>branch</a:t>
            </a:r>
            <a:r>
              <a:rPr lang="pt-BR" sz="2800" dirty="0"/>
              <a:t> </a:t>
            </a:r>
            <a:r>
              <a:rPr lang="pt-BR" sz="2800" i="1" dirty="0" err="1"/>
              <a:t>master</a:t>
            </a:r>
            <a:r>
              <a:rPr lang="pt-BR" sz="2800" dirty="0"/>
              <a:t>. Caso existam outras </a:t>
            </a:r>
            <a:r>
              <a:rPr lang="pt-BR" sz="2800" i="1" dirty="0" err="1"/>
              <a:t>features</a:t>
            </a:r>
            <a:r>
              <a:rPr lang="pt-BR" sz="2800" i="1" dirty="0"/>
              <a:t> </a:t>
            </a:r>
            <a:r>
              <a:rPr lang="pt-BR" sz="2800" dirty="0"/>
              <a:t>em andamento, possíveis conflitos entre o código das </a:t>
            </a:r>
            <a:r>
              <a:rPr lang="pt-BR" sz="2800" i="1" dirty="0" err="1"/>
              <a:t>features</a:t>
            </a:r>
            <a:r>
              <a:rPr lang="pt-BR" sz="2800" dirty="0"/>
              <a:t> só serão descobertos posteriormente, ao mesclar todas as </a:t>
            </a:r>
            <a:r>
              <a:rPr lang="pt-BR" sz="2800" dirty="0" err="1"/>
              <a:t>branches</a:t>
            </a:r>
            <a:r>
              <a:rPr lang="pt-BR" sz="2800" dirty="0"/>
              <a:t>.</a:t>
            </a:r>
          </a:p>
        </p:txBody>
      </p:sp>
    </p:spTree>
    <p:extLst>
      <p:ext uri="{BB962C8B-B14F-4D97-AF65-F5344CB8AC3E}">
        <p14:creationId xmlns:p14="http://schemas.microsoft.com/office/powerpoint/2010/main" val="428729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MODELOS DE DISTRIBUIÇÃO DE REPOSITÓRIOS E DE BRANCHES</a:t>
            </a:r>
            <a:endParaRPr lang="pt-BR" sz="3200" dirty="0"/>
          </a:p>
          <a:p>
            <a:pPr algn="just"/>
            <a:endParaRPr lang="pt-BR" sz="3200" b="1" dirty="0"/>
          </a:p>
          <a:p>
            <a:pPr marL="457200" indent="-457200" algn="just">
              <a:buFont typeface="Arial" panose="020B0604020202020204" pitchFamily="34" charset="0"/>
              <a:buChar char="•"/>
            </a:pPr>
            <a:r>
              <a:rPr lang="pt-BR" sz="2800" dirty="0" err="1"/>
              <a:t>Git</a:t>
            </a:r>
            <a:r>
              <a:rPr lang="pt-BR" sz="2800" dirty="0"/>
              <a:t> é sistema de controle de versão distribuído, onde possui cópias locais completas de um repositório, que podem ser compartilhadas remotamente.</a:t>
            </a:r>
          </a:p>
          <a:p>
            <a:pPr marL="457200" indent="-457200" algn="just">
              <a:buFont typeface="Arial" panose="020B0604020202020204" pitchFamily="34" charset="0"/>
              <a:buChar char="•"/>
            </a:pPr>
            <a:r>
              <a:rPr lang="pt-BR" sz="2800" dirty="0"/>
              <a:t>É necessário decidir o </a:t>
            </a:r>
            <a:r>
              <a:rPr lang="pt-BR" sz="2800" b="1" dirty="0"/>
              <a:t>modelo de distribuição de repositórios</a:t>
            </a:r>
            <a:r>
              <a:rPr lang="pt-BR" sz="2800" dirty="0"/>
              <a:t> a ser adotado, definindo como organizar repositórios remotos.</a:t>
            </a:r>
          </a:p>
        </p:txBody>
      </p:sp>
    </p:spTree>
    <p:extLst>
      <p:ext uri="{BB962C8B-B14F-4D97-AF65-F5344CB8AC3E}">
        <p14:creationId xmlns:p14="http://schemas.microsoft.com/office/powerpoint/2010/main" val="584705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305068"/>
            <a:ext cx="8192022" cy="6247864"/>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Realizar Integração Contínua e descobrir problemas nos códigos e nas funcionalidades rapidamente se torna mais difícil. </a:t>
            </a:r>
          </a:p>
          <a:p>
            <a:pPr marL="457200" indent="-457200" algn="just">
              <a:buFont typeface="Arial" panose="020B0604020202020204" pitchFamily="34" charset="0"/>
              <a:buChar char="•"/>
            </a:pPr>
            <a:r>
              <a:rPr lang="pt-BR" sz="2800" dirty="0"/>
              <a:t>A vantagem de isolar código das </a:t>
            </a:r>
            <a:r>
              <a:rPr lang="pt-BR" sz="2800" i="1" dirty="0" err="1"/>
              <a:t>features</a:t>
            </a:r>
            <a:r>
              <a:rPr lang="pt-BR" sz="2800" dirty="0"/>
              <a:t> se torna a maior desvantagem sob a ótica de integração contínua, e especialistas em integração contínua não recomendam o uso de </a:t>
            </a:r>
            <a:r>
              <a:rPr lang="pt-BR" sz="2800" dirty="0" err="1"/>
              <a:t>branches</a:t>
            </a:r>
            <a:r>
              <a:rPr lang="pt-BR" sz="2800" dirty="0"/>
              <a:t> por </a:t>
            </a:r>
            <a:r>
              <a:rPr lang="pt-BR" sz="2800" i="1" dirty="0" err="1"/>
              <a:t>feature</a:t>
            </a:r>
            <a:r>
              <a:rPr lang="pt-BR" sz="2800" dirty="0"/>
              <a:t>, favorecendo o isolamento das funcionalidades com uma arquitetura mais modular, utilizando abstrações para grandes alterações no código </a:t>
            </a:r>
            <a:r>
              <a:rPr lang="pt-BR" sz="2800" i="1" dirty="0"/>
              <a:t>(</a:t>
            </a:r>
            <a:r>
              <a:rPr lang="pt-BR" sz="2800" i="1" dirty="0" err="1"/>
              <a:t>branch</a:t>
            </a:r>
            <a:r>
              <a:rPr lang="pt-BR" sz="2800" i="1" dirty="0"/>
              <a:t> </a:t>
            </a:r>
            <a:r>
              <a:rPr lang="pt-BR" sz="2800" i="1" dirty="0" err="1"/>
              <a:t>by</a:t>
            </a:r>
            <a:r>
              <a:rPr lang="pt-BR" sz="2800" i="1" dirty="0"/>
              <a:t> </a:t>
            </a:r>
            <a:r>
              <a:rPr lang="pt-BR" sz="2800" i="1" dirty="0" err="1"/>
              <a:t>abstraction</a:t>
            </a:r>
            <a:r>
              <a:rPr lang="pt-BR" sz="2800" i="1" dirty="0"/>
              <a:t>)</a:t>
            </a:r>
            <a:r>
              <a:rPr lang="pt-BR" sz="2800" dirty="0"/>
              <a:t> e configurações para desabilitar funcionalidades novas </a:t>
            </a:r>
            <a:r>
              <a:rPr lang="pt-BR" sz="2800" i="1" dirty="0"/>
              <a:t>(</a:t>
            </a:r>
            <a:r>
              <a:rPr lang="pt-BR" sz="2800" i="1" dirty="0" err="1"/>
              <a:t>features</a:t>
            </a:r>
            <a:r>
              <a:rPr lang="pt-BR" sz="2800" i="1" dirty="0"/>
              <a:t> </a:t>
            </a:r>
            <a:r>
              <a:rPr lang="pt-BR" sz="2800" i="1" dirty="0" err="1"/>
              <a:t>toggles</a:t>
            </a:r>
            <a:r>
              <a:rPr lang="pt-BR" sz="2800" i="1" dirty="0"/>
              <a:t>).</a:t>
            </a:r>
            <a:endParaRPr lang="pt-BR" sz="2800" dirty="0"/>
          </a:p>
        </p:txBody>
      </p:sp>
    </p:spTree>
    <p:extLst>
      <p:ext uri="{BB962C8B-B14F-4D97-AF65-F5344CB8AC3E}">
        <p14:creationId xmlns:p14="http://schemas.microsoft.com/office/powerpoint/2010/main" val="91926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03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separadas para </a:t>
            </a:r>
            <a:r>
              <a:rPr lang="pt-BR" sz="2800" i="1" dirty="0" err="1"/>
              <a:t>features</a:t>
            </a:r>
            <a:r>
              <a:rPr lang="pt-BR" sz="2800" dirty="0"/>
              <a:t> específicas mantém a </a:t>
            </a:r>
            <a:r>
              <a:rPr lang="pt-BR" sz="2800" dirty="0" err="1"/>
              <a:t>branch</a:t>
            </a:r>
            <a:r>
              <a:rPr lang="pt-BR" sz="2800" dirty="0"/>
              <a:t> local </a:t>
            </a:r>
            <a:r>
              <a:rPr lang="pt-BR" sz="2800" i="1" dirty="0" err="1"/>
              <a:t>master</a:t>
            </a:r>
            <a:r>
              <a:rPr lang="pt-BR" sz="2800" dirty="0"/>
              <a:t> estável, porém existe o risco de adiar demais a integração entre os códigos das novas </a:t>
            </a:r>
            <a:r>
              <a:rPr lang="pt-BR" sz="2800" i="1" dirty="0" err="1"/>
              <a:t>features</a:t>
            </a:r>
            <a:r>
              <a:rPr lang="pt-BR" sz="2800" dirty="0"/>
              <a:t>, levando a defeitos que deixam clientes insatisfeitos.</a:t>
            </a:r>
          </a:p>
        </p:txBody>
      </p:sp>
    </p:spTree>
    <p:extLst>
      <p:ext uri="{BB962C8B-B14F-4D97-AF65-F5344CB8AC3E}">
        <p14:creationId xmlns:p14="http://schemas.microsoft.com/office/powerpoint/2010/main" val="3282418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uma </a:t>
            </a:r>
            <a:r>
              <a:rPr lang="pt-BR" sz="2800" i="1" dirty="0" err="1"/>
              <a:t>branch</a:t>
            </a:r>
            <a:r>
              <a:rPr lang="pt-BR" sz="2800" i="1" dirty="0"/>
              <a:t> </a:t>
            </a:r>
            <a:r>
              <a:rPr lang="pt-BR" sz="2800" i="1" dirty="0" err="1"/>
              <a:t>inprogress</a:t>
            </a:r>
            <a:r>
              <a:rPr lang="pt-BR" sz="2800" i="1" dirty="0"/>
              <a:t> para código em desenvolvimento</a:t>
            </a:r>
            <a:r>
              <a:rPr lang="pt-BR" sz="2800" dirty="0"/>
              <a:t> evita integração tardia. É uma </a:t>
            </a:r>
            <a:r>
              <a:rPr lang="pt-BR" sz="2800" dirty="0" err="1"/>
              <a:t>branch</a:t>
            </a:r>
            <a:r>
              <a:rPr lang="pt-BR" sz="2800" dirty="0"/>
              <a:t> de longo prazo, existente enquanto o projeto estiver sendo desenvolvido. A </a:t>
            </a:r>
            <a:r>
              <a:rPr lang="pt-BR" sz="2800" dirty="0" err="1"/>
              <a:t>branch</a:t>
            </a:r>
            <a:r>
              <a:rPr lang="pt-BR" sz="2800" dirty="0"/>
              <a:t> </a:t>
            </a:r>
            <a:r>
              <a:rPr lang="pt-BR" sz="2800" i="1" dirty="0" err="1"/>
              <a:t>master</a:t>
            </a:r>
            <a:r>
              <a:rPr lang="pt-BR" sz="2800" dirty="0"/>
              <a:t> teria código pronto para entrega, e </a:t>
            </a:r>
            <a:r>
              <a:rPr lang="pt-BR" sz="2800" dirty="0" err="1"/>
              <a:t>branch</a:t>
            </a:r>
            <a:r>
              <a:rPr lang="pt-BR" sz="2800" dirty="0"/>
              <a:t> </a:t>
            </a:r>
            <a:r>
              <a:rPr lang="pt-BR" sz="2800" i="1" dirty="0" err="1"/>
              <a:t>inprogress</a:t>
            </a:r>
            <a:r>
              <a:rPr lang="pt-BR" sz="2800" dirty="0"/>
              <a:t> teria código para a próxima entrega. Caso um ponto estável exista no novo código, um merge da </a:t>
            </a:r>
            <a:r>
              <a:rPr lang="pt-BR" sz="2800" i="1" dirty="0" err="1"/>
              <a:t>inprogress</a:t>
            </a:r>
            <a:r>
              <a:rPr lang="pt-BR" sz="2800" dirty="0"/>
              <a:t> seria feito na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2638823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partir da </a:t>
            </a:r>
            <a:r>
              <a:rPr lang="pt-BR" sz="2800" dirty="0" err="1"/>
              <a:t>branch</a:t>
            </a:r>
            <a:r>
              <a:rPr lang="pt-BR" sz="2800" dirty="0"/>
              <a:t> </a:t>
            </a:r>
            <a:r>
              <a:rPr lang="pt-BR" sz="2800" i="1" dirty="0" err="1"/>
              <a:t>inprogress</a:t>
            </a:r>
            <a:r>
              <a:rPr lang="pt-BR" sz="2800" dirty="0"/>
              <a:t>, é possível criar </a:t>
            </a:r>
            <a:r>
              <a:rPr lang="pt-BR" sz="2800" dirty="0" err="1"/>
              <a:t>branchs</a:t>
            </a:r>
            <a:r>
              <a:rPr lang="pt-BR" sz="2800" dirty="0"/>
              <a:t> por </a:t>
            </a:r>
            <a:r>
              <a:rPr lang="pt-BR" sz="2800" i="1" dirty="0" err="1"/>
              <a:t>features</a:t>
            </a:r>
            <a:r>
              <a:rPr lang="pt-BR" sz="2800" dirty="0"/>
              <a:t>. Um merge precoce das </a:t>
            </a:r>
            <a:r>
              <a:rPr lang="pt-BR" sz="2800" dirty="0" err="1"/>
              <a:t>branches</a:t>
            </a:r>
            <a:r>
              <a:rPr lang="pt-BR" sz="2800" dirty="0"/>
              <a:t> das </a:t>
            </a:r>
            <a:r>
              <a:rPr lang="pt-BR" sz="2800" i="1" dirty="0" err="1"/>
              <a:t>features</a:t>
            </a:r>
            <a:r>
              <a:rPr lang="pt-BR" sz="2800" i="1" dirty="0"/>
              <a:t> </a:t>
            </a:r>
            <a:r>
              <a:rPr lang="pt-BR" sz="2800" dirty="0"/>
              <a:t>seria feito periodicamente, mesmo antes do código estar finalizado, evitando integração tardia e evitaria afetar a </a:t>
            </a:r>
            <a:r>
              <a:rPr lang="pt-BR" sz="2800" dirty="0" err="1"/>
              <a:t>branch</a:t>
            </a:r>
            <a:r>
              <a:rPr lang="pt-BR" sz="2800" dirty="0"/>
              <a:t> </a:t>
            </a:r>
            <a:r>
              <a:rPr lang="pt-BR" sz="2800" i="1" dirty="0" err="1"/>
              <a:t>master</a:t>
            </a:r>
            <a:r>
              <a:rPr lang="pt-BR" sz="2800" dirty="0"/>
              <a:t>.</a:t>
            </a:r>
          </a:p>
        </p:txBody>
      </p:sp>
    </p:spTree>
    <p:extLst>
      <p:ext uri="{BB962C8B-B14F-4D97-AF65-F5344CB8AC3E}">
        <p14:creationId xmlns:p14="http://schemas.microsoft.com/office/powerpoint/2010/main" val="3367757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i="1" dirty="0" err="1"/>
              <a:t>Branches</a:t>
            </a:r>
            <a:r>
              <a:rPr lang="pt-BR" sz="2800" i="1" dirty="0"/>
              <a:t> de release</a:t>
            </a:r>
            <a:r>
              <a:rPr lang="pt-BR" sz="2800" dirty="0"/>
              <a:t> são interessantes para </a:t>
            </a:r>
            <a:r>
              <a:rPr lang="pt-BR" sz="2800" dirty="0" err="1"/>
              <a:t>commitar</a:t>
            </a:r>
            <a:r>
              <a:rPr lang="pt-BR" sz="2800" dirty="0"/>
              <a:t> código referente a determinada entrega, e seriam criadas a partir da </a:t>
            </a:r>
            <a:r>
              <a:rPr lang="pt-BR" sz="2800" dirty="0" err="1"/>
              <a:t>branch</a:t>
            </a:r>
            <a:r>
              <a:rPr lang="pt-BR" sz="2800" dirty="0"/>
              <a:t> </a:t>
            </a:r>
            <a:r>
              <a:rPr lang="pt-BR" sz="2800" i="1" dirty="0" err="1"/>
              <a:t>inprogress</a:t>
            </a:r>
            <a:r>
              <a:rPr lang="pt-BR" sz="2800" dirty="0"/>
              <a:t>. Nessas </a:t>
            </a:r>
            <a:r>
              <a:rPr lang="pt-BR" sz="2800" dirty="0" err="1"/>
              <a:t>branches</a:t>
            </a:r>
            <a:r>
              <a:rPr lang="pt-BR" sz="2800" dirty="0"/>
              <a:t> de </a:t>
            </a:r>
            <a:r>
              <a:rPr lang="pt-BR" sz="2800" i="1" dirty="0"/>
              <a:t>release</a:t>
            </a:r>
            <a:r>
              <a:rPr lang="pt-BR" sz="2800" dirty="0"/>
              <a:t> poderiam ser </a:t>
            </a:r>
            <a:r>
              <a:rPr lang="pt-BR" sz="2800" dirty="0" err="1"/>
              <a:t>commitados</a:t>
            </a:r>
            <a:r>
              <a:rPr lang="pt-BR" sz="2800" dirty="0"/>
              <a:t> códigos necessários para preparar uma entrega.</a:t>
            </a:r>
            <a:r>
              <a:rPr lang="pt-BR" sz="2800" i="1" dirty="0"/>
              <a:t> </a:t>
            </a:r>
            <a:r>
              <a:rPr lang="pt-BR" sz="2800" dirty="0"/>
              <a:t>Seriam </a:t>
            </a:r>
            <a:r>
              <a:rPr lang="pt-BR" sz="2800" dirty="0" err="1"/>
              <a:t>branches</a:t>
            </a:r>
            <a:r>
              <a:rPr lang="pt-BR" sz="2800" dirty="0"/>
              <a:t> de curto prazo, e podem ser deletadas quando não existir mais sentido. </a:t>
            </a:r>
          </a:p>
          <a:p>
            <a:pPr marL="457200" indent="-457200" algn="just">
              <a:buFont typeface="Arial" panose="020B0604020202020204" pitchFamily="34" charset="0"/>
              <a:buChar char="•"/>
            </a:pPr>
            <a:r>
              <a:rPr lang="pt-BR" sz="2800" dirty="0"/>
              <a:t>Os </a:t>
            </a:r>
            <a:r>
              <a:rPr lang="pt-BR" sz="2800" dirty="0" err="1"/>
              <a:t>commits</a:t>
            </a:r>
            <a:r>
              <a:rPr lang="pt-BR" sz="2800" dirty="0"/>
              <a:t> das correções feitas nessas </a:t>
            </a:r>
            <a:r>
              <a:rPr lang="pt-BR" sz="2800" dirty="0" err="1"/>
              <a:t>branches</a:t>
            </a:r>
            <a:r>
              <a:rPr lang="pt-BR" sz="2800" dirty="0"/>
              <a:t> de </a:t>
            </a:r>
            <a:r>
              <a:rPr lang="pt-BR" sz="2800" i="1" dirty="0"/>
              <a:t>release</a:t>
            </a:r>
            <a:r>
              <a:rPr lang="pt-BR" sz="2800" dirty="0"/>
              <a:t> precisariam ser aplicados na </a:t>
            </a:r>
            <a:r>
              <a:rPr lang="pt-BR" sz="2800" i="1" dirty="0" err="1"/>
              <a:t>master</a:t>
            </a:r>
            <a:r>
              <a:rPr lang="pt-BR" sz="2800" i="1" dirty="0"/>
              <a:t> </a:t>
            </a:r>
            <a:r>
              <a:rPr lang="pt-BR" sz="2800" dirty="0"/>
              <a:t>e </a:t>
            </a:r>
            <a:r>
              <a:rPr lang="pt-BR" sz="2800" i="1" dirty="0" err="1"/>
              <a:t>inprogress</a:t>
            </a:r>
            <a:r>
              <a:rPr lang="pt-BR" sz="2800" dirty="0"/>
              <a:t> através de um merge.</a:t>
            </a:r>
          </a:p>
        </p:txBody>
      </p:sp>
    </p:spTree>
    <p:extLst>
      <p:ext uri="{BB962C8B-B14F-4D97-AF65-F5344CB8AC3E}">
        <p14:creationId xmlns:p14="http://schemas.microsoft.com/office/powerpoint/2010/main" val="4115498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bugs e correções urgentes, que afetam versões em produções, </a:t>
            </a:r>
            <a:r>
              <a:rPr lang="pt-BR" sz="2800" dirty="0" err="1"/>
              <a:t>branches</a:t>
            </a:r>
            <a:r>
              <a:rPr lang="pt-BR" sz="2800" dirty="0"/>
              <a:t> de </a:t>
            </a:r>
            <a:r>
              <a:rPr lang="pt-BR" sz="2800" i="1" dirty="0" err="1"/>
              <a:t>hotfix</a:t>
            </a:r>
            <a:r>
              <a:rPr lang="pt-BR" sz="2800" dirty="0"/>
              <a:t> podem ser criadas. Correções podem ser feitas nessas </a:t>
            </a:r>
            <a:r>
              <a:rPr lang="pt-BR" sz="2800" dirty="0" err="1"/>
              <a:t>branches</a:t>
            </a:r>
            <a:r>
              <a:rPr lang="pt-BR" sz="2800" dirty="0"/>
              <a:t>, e quando finalizadas, um merge na </a:t>
            </a:r>
            <a:r>
              <a:rPr lang="pt-BR" sz="2800" dirty="0" err="1"/>
              <a:t>branch</a:t>
            </a:r>
            <a:r>
              <a:rPr lang="pt-BR" sz="2800" dirty="0"/>
              <a:t> </a:t>
            </a:r>
            <a:r>
              <a:rPr lang="pt-BR" sz="2800" i="1" dirty="0" err="1"/>
              <a:t>master</a:t>
            </a:r>
            <a:r>
              <a:rPr lang="pt-BR" sz="2800" dirty="0"/>
              <a:t> é feito. Também é importante efetuar um merge na </a:t>
            </a:r>
            <a:r>
              <a:rPr lang="pt-BR" sz="2800" dirty="0" err="1"/>
              <a:t>branch</a:t>
            </a:r>
            <a:r>
              <a:rPr lang="pt-BR" sz="2800" dirty="0"/>
              <a:t> </a:t>
            </a:r>
            <a:r>
              <a:rPr lang="pt-BR" sz="2800" i="1" dirty="0" err="1"/>
              <a:t>inprogress</a:t>
            </a:r>
            <a:r>
              <a:rPr lang="pt-BR" sz="2800" dirty="0"/>
              <a:t>, para obter a correção do código.</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hotfix</a:t>
            </a:r>
            <a:r>
              <a:rPr lang="pt-BR" sz="2800" dirty="0"/>
              <a:t> é de curto prazo, e depois do merge, pode ser apagada.</a:t>
            </a:r>
          </a:p>
        </p:txBody>
      </p:sp>
    </p:spTree>
    <p:extLst>
      <p:ext uri="{BB962C8B-B14F-4D97-AF65-F5344CB8AC3E}">
        <p14:creationId xmlns:p14="http://schemas.microsoft.com/office/powerpoint/2010/main" val="2994095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Em projetos complexos, com várias entregas realizadas e várias </a:t>
            </a:r>
            <a:r>
              <a:rPr lang="pt-BR" sz="2800" i="1" dirty="0" err="1"/>
              <a:t>features</a:t>
            </a:r>
            <a:r>
              <a:rPr lang="pt-BR" sz="2800" dirty="0"/>
              <a:t> em desenvolvimento. A equipe DEVE ter um bom domínio do </a:t>
            </a:r>
            <a:r>
              <a:rPr lang="pt-BR" sz="2800" dirty="0" err="1"/>
              <a:t>Git</a:t>
            </a:r>
            <a:r>
              <a:rPr lang="pt-BR" sz="2800" dirty="0"/>
              <a:t>.</a:t>
            </a:r>
          </a:p>
          <a:p>
            <a:pPr marL="457200" indent="-457200" algn="just">
              <a:buFont typeface="Arial" panose="020B0604020202020204" pitchFamily="34" charset="0"/>
              <a:buChar char="•"/>
            </a:pPr>
            <a:r>
              <a:rPr lang="pt-BR" sz="2800" dirty="0" err="1"/>
              <a:t>Branches</a:t>
            </a:r>
            <a:r>
              <a:rPr lang="pt-BR" sz="2800" dirty="0"/>
              <a:t> por etapa de desenvolvimento deixa o trabalho organizado, servindo como uma </a:t>
            </a:r>
            <a:r>
              <a:rPr lang="pt-BR" sz="2800" dirty="0" err="1"/>
              <a:t>branch</a:t>
            </a:r>
            <a:r>
              <a:rPr lang="pt-BR" sz="2800" dirty="0"/>
              <a:t> de integração para as diferentes </a:t>
            </a:r>
            <a:r>
              <a:rPr lang="pt-BR" sz="2800" dirty="0" err="1"/>
              <a:t>branches</a:t>
            </a:r>
            <a:r>
              <a:rPr lang="pt-BR" sz="2800" dirty="0"/>
              <a:t> de </a:t>
            </a:r>
            <a:r>
              <a:rPr lang="pt-BR" sz="2800" i="1" dirty="0" err="1"/>
              <a:t>features</a:t>
            </a:r>
            <a:r>
              <a:rPr lang="pt-BR" sz="2800" dirty="0"/>
              <a:t>. A </a:t>
            </a:r>
            <a:r>
              <a:rPr lang="pt-BR" sz="2800" dirty="0" err="1"/>
              <a:t>branch</a:t>
            </a:r>
            <a:r>
              <a:rPr lang="pt-BR" sz="2800" dirty="0"/>
              <a:t> </a:t>
            </a:r>
            <a:r>
              <a:rPr lang="pt-BR" sz="2800" i="1" dirty="0" err="1"/>
              <a:t>master</a:t>
            </a:r>
            <a:r>
              <a:rPr lang="pt-BR" sz="2800" dirty="0"/>
              <a:t> não é afetada pelo dia a dia, ficando estável e com código novo durante a entrega e correções urgentes.</a:t>
            </a:r>
          </a:p>
        </p:txBody>
      </p:sp>
    </p:spTree>
    <p:extLst>
      <p:ext uri="{BB962C8B-B14F-4D97-AF65-F5344CB8AC3E}">
        <p14:creationId xmlns:p14="http://schemas.microsoft.com/office/powerpoint/2010/main" val="233300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459504"/>
            <a:ext cx="8192022" cy="1938992"/>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Ajustes e código a preparar ficam nas </a:t>
            </a:r>
            <a:r>
              <a:rPr lang="pt-BR" sz="2800" dirty="0" err="1"/>
              <a:t>branches</a:t>
            </a:r>
            <a:r>
              <a:rPr lang="pt-BR" sz="2800" dirty="0"/>
              <a:t> de </a:t>
            </a:r>
            <a:r>
              <a:rPr lang="pt-BR" sz="2800" i="1" dirty="0"/>
              <a:t>release</a:t>
            </a:r>
            <a:r>
              <a:rPr lang="pt-BR" sz="2800" dirty="0"/>
              <a:t>. Bugs urgentes ficam nas </a:t>
            </a:r>
            <a:r>
              <a:rPr lang="pt-BR" sz="2800" dirty="0" err="1"/>
              <a:t>branches</a:t>
            </a:r>
            <a:r>
              <a:rPr lang="pt-BR" sz="2800" dirty="0"/>
              <a:t> de </a:t>
            </a:r>
            <a:r>
              <a:rPr lang="pt-BR" sz="2800" i="1" dirty="0" err="1"/>
              <a:t>hotfix</a:t>
            </a:r>
            <a:r>
              <a:rPr lang="pt-BR" sz="2800" dirty="0"/>
              <a:t>.</a:t>
            </a:r>
          </a:p>
        </p:txBody>
      </p:sp>
    </p:spTree>
    <p:extLst>
      <p:ext uri="{BB962C8B-B14F-4D97-AF65-F5344CB8AC3E}">
        <p14:creationId xmlns:p14="http://schemas.microsoft.com/office/powerpoint/2010/main" val="2453959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382286"/>
            <a:ext cx="8192022" cy="4093428"/>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err="1"/>
              <a:t>Branch</a:t>
            </a:r>
            <a:r>
              <a:rPr lang="pt-BR" sz="2800" i="1" dirty="0"/>
              <a:t> </a:t>
            </a:r>
            <a:r>
              <a:rPr lang="pt-BR" sz="2800" i="1" dirty="0" err="1"/>
              <a:t>master</a:t>
            </a:r>
            <a:r>
              <a:rPr lang="pt-BR" sz="2800" dirty="0"/>
              <a:t> estável, pode ser utilizada para disparar implantações automáticas de software;</a:t>
            </a:r>
          </a:p>
          <a:p>
            <a:pPr marL="457200" indent="-457200" algn="just">
              <a:buFont typeface="Arial" panose="020B0604020202020204" pitchFamily="34" charset="0"/>
              <a:buChar char="•"/>
            </a:pPr>
            <a:r>
              <a:rPr lang="pt-BR" sz="2800" dirty="0"/>
              <a:t>Conflitos ou erros das novas </a:t>
            </a:r>
            <a:r>
              <a:rPr lang="pt-BR" sz="2800" i="1" dirty="0" err="1"/>
              <a:t>features</a:t>
            </a:r>
            <a:r>
              <a:rPr lang="pt-BR" sz="2800" dirty="0"/>
              <a:t> são descobertas previamente ao mesclar as </a:t>
            </a:r>
            <a:r>
              <a:rPr lang="pt-BR" sz="2800" dirty="0" err="1"/>
              <a:t>branches</a:t>
            </a:r>
            <a:r>
              <a:rPr lang="pt-BR" sz="2800" dirty="0"/>
              <a:t> das </a:t>
            </a:r>
            <a:r>
              <a:rPr lang="pt-BR" sz="2800" i="1" dirty="0" err="1"/>
              <a:t>features</a:t>
            </a:r>
            <a:r>
              <a:rPr lang="pt-BR" sz="2800" i="1" dirty="0"/>
              <a:t> </a:t>
            </a:r>
            <a:r>
              <a:rPr lang="pt-BR" sz="2800" dirty="0"/>
              <a:t>na </a:t>
            </a:r>
            <a:r>
              <a:rPr lang="pt-BR" sz="2800" dirty="0" err="1"/>
              <a:t>branch</a:t>
            </a:r>
            <a:r>
              <a:rPr lang="pt-BR" sz="2800" dirty="0"/>
              <a:t> </a:t>
            </a:r>
            <a:r>
              <a:rPr lang="pt-BR" sz="2800" i="1" dirty="0" err="1"/>
              <a:t>inprogress</a:t>
            </a:r>
            <a:r>
              <a:rPr lang="pt-BR" sz="2800" dirty="0"/>
              <a:t> periodicamente;</a:t>
            </a:r>
          </a:p>
          <a:p>
            <a:pPr marL="457200" indent="-457200" algn="just">
              <a:buFont typeface="Arial" panose="020B0604020202020204" pitchFamily="34" charset="0"/>
              <a:buChar char="•"/>
            </a:pPr>
            <a:r>
              <a:rPr lang="pt-BR" sz="2800" dirty="0"/>
              <a:t>Revisões do código das </a:t>
            </a:r>
            <a:r>
              <a:rPr lang="pt-BR" sz="2800" i="1" dirty="0" err="1"/>
              <a:t>features</a:t>
            </a:r>
            <a:r>
              <a:rPr lang="pt-BR" sz="2800" i="1" dirty="0"/>
              <a:t> </a:t>
            </a:r>
            <a:r>
              <a:rPr lang="pt-BR" sz="2800" dirty="0"/>
              <a:t>são fáceis de realizar por conta das </a:t>
            </a:r>
            <a:r>
              <a:rPr lang="pt-BR" sz="2800" dirty="0" err="1"/>
              <a:t>branches</a:t>
            </a:r>
            <a:r>
              <a:rPr lang="pt-BR" sz="2800" dirty="0"/>
              <a:t> de </a:t>
            </a:r>
            <a:r>
              <a:rPr lang="pt-BR" sz="2800" i="1" dirty="0" err="1"/>
              <a:t>features</a:t>
            </a:r>
            <a:r>
              <a:rPr lang="pt-BR" sz="2800" i="1" dirty="0"/>
              <a:t>;</a:t>
            </a:r>
            <a:endParaRPr lang="pt-BR" sz="2800" dirty="0"/>
          </a:p>
        </p:txBody>
      </p:sp>
    </p:spTree>
    <p:extLst>
      <p:ext uri="{BB962C8B-B14F-4D97-AF65-F5344CB8AC3E}">
        <p14:creationId xmlns:p14="http://schemas.microsoft.com/office/powerpoint/2010/main" val="28009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Modelos mais utilizados são:</a:t>
            </a:r>
          </a:p>
          <a:p>
            <a:pPr marL="971550" lvl="1" indent="-514350" algn="just">
              <a:buFont typeface="+mj-lt"/>
              <a:buAutoNum type="arabicPeriod"/>
            </a:pPr>
            <a:r>
              <a:rPr lang="pt-BR" sz="2800" dirty="0"/>
              <a:t>Apenas um repositório remoto central, onde os repositórios locais apontam;</a:t>
            </a:r>
          </a:p>
          <a:p>
            <a:pPr marL="971550" lvl="1" indent="-514350" algn="just">
              <a:buFont typeface="+mj-lt"/>
              <a:buAutoNum type="arabicPeriod"/>
            </a:pPr>
            <a:r>
              <a:rPr lang="pt-BR" sz="2800" dirty="0"/>
              <a:t>Desenvolvedores possuem cada um seu </a:t>
            </a:r>
            <a:r>
              <a:rPr lang="pt-BR" sz="2800" dirty="0" err="1"/>
              <a:t>fork</a:t>
            </a:r>
            <a:r>
              <a:rPr lang="pt-BR" sz="2800" dirty="0"/>
              <a:t> - um repositório remoto cópia do projeto – que utiliza um repositório central para integração;</a:t>
            </a:r>
          </a:p>
          <a:p>
            <a:pPr marL="971550" lvl="1" indent="-514350" algn="just">
              <a:buFont typeface="+mj-lt"/>
              <a:buAutoNum type="arabicPeriod"/>
            </a:pPr>
            <a:r>
              <a:rPr lang="pt-BR" sz="2800" dirty="0"/>
              <a:t>Hierarquia de repositórios para integração.</a:t>
            </a:r>
          </a:p>
        </p:txBody>
      </p:sp>
    </p:spTree>
    <p:extLst>
      <p:ext uri="{BB962C8B-B14F-4D97-AF65-F5344CB8AC3E}">
        <p14:creationId xmlns:p14="http://schemas.microsoft.com/office/powerpoint/2010/main" val="2482969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a:t>É possível entregar apenas parte das </a:t>
            </a:r>
            <a:r>
              <a:rPr lang="pt-BR" sz="2800" i="1" dirty="0" err="1"/>
              <a:t>features</a:t>
            </a:r>
            <a:r>
              <a:rPr lang="pt-BR" sz="2800" dirty="0"/>
              <a:t>, apenas deixando o código isolado na </a:t>
            </a:r>
            <a:r>
              <a:rPr lang="pt-BR" sz="2800" dirty="0" err="1"/>
              <a:t>branch</a:t>
            </a:r>
            <a:r>
              <a:rPr lang="pt-BR" sz="2800" dirty="0"/>
              <a:t> da </a:t>
            </a:r>
            <a:r>
              <a:rPr lang="pt-BR" sz="2800" i="1" dirty="0" err="1"/>
              <a:t>feature</a:t>
            </a:r>
            <a:r>
              <a:rPr lang="pt-BR" sz="2800" dirty="0"/>
              <a:t> que não irá entrar na nova versão, mas pode ser um desafio se integrações periódicas na </a:t>
            </a:r>
            <a:r>
              <a:rPr lang="pt-BR" sz="2800" i="1" dirty="0" err="1"/>
              <a:t>inprogress</a:t>
            </a:r>
            <a:r>
              <a:rPr lang="pt-BR" sz="2800" i="1" dirty="0"/>
              <a:t>;</a:t>
            </a:r>
          </a:p>
          <a:p>
            <a:pPr marL="457200" indent="-457200" algn="just">
              <a:buFont typeface="Arial" panose="020B0604020202020204" pitchFamily="34" charset="0"/>
              <a:buChar char="•"/>
            </a:pPr>
            <a:r>
              <a:rPr lang="pt-BR" sz="2800" dirty="0"/>
              <a:t>Correções urgentes ficam nas </a:t>
            </a:r>
            <a:r>
              <a:rPr lang="pt-BR" sz="2800" dirty="0" err="1"/>
              <a:t>branches</a:t>
            </a:r>
            <a:r>
              <a:rPr lang="pt-BR" sz="2800" dirty="0"/>
              <a:t> de </a:t>
            </a:r>
            <a:r>
              <a:rPr lang="pt-BR" sz="2800" i="1" dirty="0" err="1"/>
              <a:t>hotfix</a:t>
            </a:r>
            <a:r>
              <a:rPr lang="pt-BR" sz="2800" dirty="0"/>
              <a:t>.</a:t>
            </a:r>
          </a:p>
          <a:p>
            <a:pPr marL="457200" indent="-457200" algn="just">
              <a:buFont typeface="Arial" panose="020B0604020202020204" pitchFamily="34" charset="0"/>
              <a:buChar char="•"/>
            </a:pPr>
            <a:r>
              <a:rPr lang="pt-BR" sz="2800" dirty="0"/>
              <a:t>Preparação de uma nova versão e ajustes finos antes da liberação podem ser feitos em uma </a:t>
            </a:r>
            <a:r>
              <a:rPr lang="pt-BR" sz="2800" dirty="0" err="1"/>
              <a:t>branch</a:t>
            </a:r>
            <a:r>
              <a:rPr lang="pt-BR" sz="2800" dirty="0"/>
              <a:t> de </a:t>
            </a:r>
            <a:r>
              <a:rPr lang="pt-BR" sz="2800" i="1" dirty="0"/>
              <a:t>release</a:t>
            </a:r>
            <a:r>
              <a:rPr lang="pt-BR" sz="2800" dirty="0"/>
              <a:t>.</a:t>
            </a:r>
          </a:p>
        </p:txBody>
      </p:sp>
    </p:spTree>
    <p:extLst>
      <p:ext uri="{BB962C8B-B14F-4D97-AF65-F5344CB8AC3E}">
        <p14:creationId xmlns:p14="http://schemas.microsoft.com/office/powerpoint/2010/main" val="1864493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Equipe precisa dominar </a:t>
            </a:r>
            <a:r>
              <a:rPr lang="pt-BR" sz="2800" dirty="0" err="1"/>
              <a:t>Git</a:t>
            </a:r>
            <a:r>
              <a:rPr lang="pt-BR" sz="2800" dirty="0"/>
              <a:t>;</a:t>
            </a:r>
          </a:p>
          <a:p>
            <a:pPr marL="457200" indent="-457200" algn="just">
              <a:buFont typeface="Arial" panose="020B0604020202020204" pitchFamily="34" charset="0"/>
              <a:buChar char="•"/>
            </a:pPr>
            <a:r>
              <a:rPr lang="pt-BR" sz="2800" dirty="0"/>
              <a:t>Fluxo complexo, sendo melhor utilizado em projetos grandes e/ou em projetos a todo vapor;</a:t>
            </a:r>
          </a:p>
          <a:p>
            <a:pPr marL="457200" indent="-457200" algn="just">
              <a:buFont typeface="Arial" panose="020B0604020202020204" pitchFamily="34" charset="0"/>
              <a:buChar char="•"/>
            </a:pPr>
            <a:r>
              <a:rPr lang="pt-BR" sz="2800" dirty="0"/>
              <a:t>Membros precisam de permissão de </a:t>
            </a:r>
            <a:r>
              <a:rPr lang="pt-BR" sz="2800" dirty="0" err="1"/>
              <a:t>push</a:t>
            </a:r>
            <a:r>
              <a:rPr lang="pt-BR" sz="2800" dirty="0"/>
              <a:t> no repositório central, inviabilizando o uso em projetos open </a:t>
            </a:r>
            <a:r>
              <a:rPr lang="pt-BR" sz="2800" dirty="0" err="1"/>
              <a:t>source</a:t>
            </a:r>
            <a:r>
              <a:rPr lang="pt-BR" sz="2800" dirty="0"/>
              <a:t> e equipes grandes;</a:t>
            </a:r>
          </a:p>
        </p:txBody>
      </p:sp>
    </p:spTree>
    <p:extLst>
      <p:ext uri="{BB962C8B-B14F-4D97-AF65-F5344CB8AC3E}">
        <p14:creationId xmlns:p14="http://schemas.microsoft.com/office/powerpoint/2010/main" val="1292613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Especialistas em integração contínua criticam o uso desse fluxo, argumentando que mesmo com uma </a:t>
            </a:r>
            <a:r>
              <a:rPr lang="pt-BR" sz="2800" dirty="0" err="1"/>
              <a:t>branch</a:t>
            </a:r>
            <a:r>
              <a:rPr lang="pt-BR" sz="2800" i="1" dirty="0"/>
              <a:t> </a:t>
            </a:r>
            <a:r>
              <a:rPr lang="pt-BR" sz="2800" i="1" dirty="0" err="1"/>
              <a:t>inprogress</a:t>
            </a:r>
            <a:r>
              <a:rPr lang="pt-BR" sz="2800" dirty="0"/>
              <a:t>, o código só será integrado efetivamente no momento do merge das funcionalidades na </a:t>
            </a:r>
            <a:r>
              <a:rPr lang="pt-BR" sz="2800" i="1" dirty="0" err="1"/>
              <a:t>inprogress</a:t>
            </a:r>
            <a:r>
              <a:rPr lang="pt-BR" sz="2800" i="1" dirty="0"/>
              <a:t>, </a:t>
            </a:r>
            <a:r>
              <a:rPr lang="pt-BR" sz="2800" dirty="0"/>
              <a:t>e essa integração seria feita tarde demais.</a:t>
            </a:r>
          </a:p>
        </p:txBody>
      </p:sp>
    </p:spTree>
    <p:extLst>
      <p:ext uri="{BB962C8B-B14F-4D97-AF65-F5344CB8AC3E}">
        <p14:creationId xmlns:p14="http://schemas.microsoft.com/office/powerpoint/2010/main" val="2348664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1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necessita de flexibilidade, que não necessite de permissões de </a:t>
            </a:r>
            <a:r>
              <a:rPr lang="pt-BR" sz="2800" dirty="0" err="1"/>
              <a:t>push</a:t>
            </a:r>
            <a:r>
              <a:rPr lang="pt-BR" sz="2800" dirty="0"/>
              <a:t> para dezenas ou centenas de colaboradores. </a:t>
            </a:r>
          </a:p>
          <a:p>
            <a:pPr marL="457200" indent="-457200" algn="just">
              <a:buFont typeface="Arial" panose="020B0604020202020204" pitchFamily="34" charset="0"/>
              <a:buChar char="•"/>
            </a:pPr>
            <a:r>
              <a:rPr lang="pt-BR" sz="2800" dirty="0"/>
              <a:t>Serviços como o GitHub permitem </a:t>
            </a:r>
            <a:r>
              <a:rPr lang="pt-BR" sz="2800" dirty="0" err="1"/>
              <a:t>forks</a:t>
            </a:r>
            <a:r>
              <a:rPr lang="pt-BR" sz="2800" dirty="0"/>
              <a:t> de um projeto, criando cópias públicas do repositório. Essa cópia fica na web, servindo como repositório remoto do colaborador, e </a:t>
            </a:r>
            <a:r>
              <a:rPr lang="pt-BR" sz="2800" dirty="0" err="1"/>
              <a:t>commits</a:t>
            </a:r>
            <a:r>
              <a:rPr lang="pt-BR" sz="2800" dirty="0"/>
              <a:t> podem ser feitos nessas cópias sem necessitar de permissões de </a:t>
            </a:r>
            <a:r>
              <a:rPr lang="pt-BR" sz="2800" dirty="0" err="1"/>
              <a:t>push</a:t>
            </a:r>
            <a:r>
              <a:rPr lang="pt-BR" sz="2800" dirty="0"/>
              <a:t> para o projeto original.</a:t>
            </a:r>
          </a:p>
        </p:txBody>
      </p:sp>
    </p:spTree>
    <p:extLst>
      <p:ext uri="{BB962C8B-B14F-4D97-AF65-F5344CB8AC3E}">
        <p14:creationId xmlns:p14="http://schemas.microsoft.com/office/powerpoint/2010/main" val="399572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repositório local que aponta para o repositório remoto pode ser criado. Após modificações </a:t>
            </a:r>
            <a:r>
              <a:rPr lang="pt-BR" sz="2800" dirty="0" err="1"/>
              <a:t>commitadas</a:t>
            </a:r>
            <a:r>
              <a:rPr lang="pt-BR" sz="2800" dirty="0"/>
              <a:t>, o </a:t>
            </a:r>
            <a:r>
              <a:rPr lang="pt-BR" sz="2800" dirty="0" err="1"/>
              <a:t>push</a:t>
            </a:r>
            <a:r>
              <a:rPr lang="pt-BR" sz="2800" dirty="0"/>
              <a:t> pode ser feito para a cópia do projeto. </a:t>
            </a:r>
          </a:p>
          <a:p>
            <a:pPr marL="457200" indent="-457200" algn="just">
              <a:buFont typeface="Arial" panose="020B0604020202020204" pitchFamily="34" charset="0"/>
              <a:buChar char="•"/>
            </a:pPr>
            <a:r>
              <a:rPr lang="pt-BR" sz="2800" dirty="0"/>
              <a:t>Caso o colaborador esteja satisfeito com o código, pode enviar um </a:t>
            </a:r>
            <a:r>
              <a:rPr lang="pt-BR" sz="2800" i="1" dirty="0" err="1"/>
              <a:t>pull</a:t>
            </a:r>
            <a:r>
              <a:rPr lang="pt-BR" sz="2800" i="1" dirty="0"/>
              <a:t> </a:t>
            </a:r>
            <a:r>
              <a:rPr lang="pt-BR" sz="2800" i="1" dirty="0" err="1"/>
              <a:t>request</a:t>
            </a:r>
            <a:r>
              <a:rPr lang="pt-BR" sz="2800" dirty="0"/>
              <a:t> para o projeto principal. O responsável pelo repositório original pode revisar a cópia pública e sugerir melhorias no código.</a:t>
            </a:r>
          </a:p>
        </p:txBody>
      </p:sp>
    </p:spTree>
    <p:extLst>
      <p:ext uri="{BB962C8B-B14F-4D97-AF65-F5344CB8AC3E}">
        <p14:creationId xmlns:p14="http://schemas.microsoft.com/office/powerpoint/2010/main" val="2549078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estar satisfeito, o mantenedor do projeto original pode aceitar o </a:t>
            </a:r>
            <a:r>
              <a:rPr lang="pt-BR" sz="2800" dirty="0" err="1"/>
              <a:t>pull</a:t>
            </a:r>
            <a:r>
              <a:rPr lang="pt-BR" sz="2800" dirty="0"/>
              <a:t> </a:t>
            </a:r>
            <a:r>
              <a:rPr lang="pt-BR" sz="2800" dirty="0" err="1"/>
              <a:t>request</a:t>
            </a:r>
            <a:r>
              <a:rPr lang="pt-BR" sz="2800" dirty="0"/>
              <a:t>, aplicando as mudanças no repositório original.</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feature</a:t>
            </a:r>
            <a:r>
              <a:rPr lang="pt-BR" sz="2800" dirty="0"/>
              <a:t>, separada da </a:t>
            </a:r>
            <a:r>
              <a:rPr lang="pt-BR" sz="2800" i="1" dirty="0" err="1"/>
              <a:t>master</a:t>
            </a:r>
            <a:r>
              <a:rPr lang="pt-BR" sz="2800" dirty="0"/>
              <a:t>, é interessante de ser criada para os </a:t>
            </a:r>
            <a:r>
              <a:rPr lang="pt-BR" sz="2800" dirty="0" err="1"/>
              <a:t>commits</a:t>
            </a:r>
            <a:r>
              <a:rPr lang="pt-BR" sz="2800" dirty="0"/>
              <a:t>. Ao aplicar o </a:t>
            </a:r>
            <a:r>
              <a:rPr lang="pt-BR" sz="2800" dirty="0" err="1"/>
              <a:t>pull</a:t>
            </a:r>
            <a:r>
              <a:rPr lang="pt-BR" sz="2800" dirty="0"/>
              <a:t> </a:t>
            </a:r>
            <a:r>
              <a:rPr lang="pt-BR" sz="2800" dirty="0" err="1"/>
              <a:t>request</a:t>
            </a:r>
            <a:r>
              <a:rPr lang="pt-BR" sz="2800" dirty="0"/>
              <a:t>, o mantenedor do projeto original teria os </a:t>
            </a:r>
            <a:r>
              <a:rPr lang="pt-BR" sz="2800" dirty="0" err="1"/>
              <a:t>commits</a:t>
            </a:r>
            <a:r>
              <a:rPr lang="pt-BR" sz="2800" dirty="0"/>
              <a:t> do colaborador em uma </a:t>
            </a:r>
            <a:r>
              <a:rPr lang="pt-BR" sz="2800" dirty="0" err="1"/>
              <a:t>branch</a:t>
            </a:r>
            <a:r>
              <a:rPr lang="pt-BR" sz="2800" dirty="0"/>
              <a:t> separada, podendo </a:t>
            </a:r>
            <a:r>
              <a:rPr lang="pt-BR" sz="2800" dirty="0" err="1"/>
              <a:t>commitar</a:t>
            </a:r>
            <a:r>
              <a:rPr lang="pt-BR" sz="2800" dirty="0"/>
              <a:t> melhorias.</a:t>
            </a:r>
          </a:p>
          <a:p>
            <a:pPr marL="457200" indent="-457200" algn="just">
              <a:buFont typeface="Arial" panose="020B0604020202020204" pitchFamily="34" charset="0"/>
              <a:buChar char="•"/>
            </a:pPr>
            <a:r>
              <a:rPr lang="pt-BR" sz="2800" dirty="0" err="1"/>
              <a:t>Branches</a:t>
            </a:r>
            <a:r>
              <a:rPr lang="pt-BR" sz="2800" dirty="0"/>
              <a:t> por etapa de desenvolvimento é possível para projetos maiores.</a:t>
            </a:r>
          </a:p>
        </p:txBody>
      </p:sp>
    </p:spTree>
    <p:extLst>
      <p:ext uri="{BB962C8B-B14F-4D97-AF65-F5344CB8AC3E}">
        <p14:creationId xmlns:p14="http://schemas.microsoft.com/office/powerpoint/2010/main" val="180864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de pequeno/médio porte. Em projetos muito grandes, com milhares de colaboradores, a quantidade de </a:t>
            </a:r>
            <a:r>
              <a:rPr lang="pt-BR" sz="2800" dirty="0" err="1"/>
              <a:t>pull</a:t>
            </a:r>
            <a:r>
              <a:rPr lang="pt-BR" sz="2800" dirty="0"/>
              <a:t> </a:t>
            </a:r>
            <a:r>
              <a:rPr lang="pt-BR" sz="2800" dirty="0" err="1"/>
              <a:t>requests</a:t>
            </a:r>
            <a:r>
              <a:rPr lang="pt-BR" sz="2800" dirty="0"/>
              <a:t> seria tão grande que inviabilizaria o uso desse fluxo.</a:t>
            </a:r>
          </a:p>
          <a:p>
            <a:pPr marL="457200" indent="-457200" algn="just">
              <a:buFont typeface="Arial" panose="020B0604020202020204" pitchFamily="34" charset="0"/>
              <a:buChar char="•"/>
            </a:pPr>
            <a:r>
              <a:rPr lang="pt-BR" sz="2800" dirty="0"/>
              <a:t>Também é possível utilizar esse fluxo em projetos de empresas, em caso de projetos que tenham colabores externos e/ou não confiáveis.</a:t>
            </a:r>
          </a:p>
        </p:txBody>
      </p:sp>
    </p:spTree>
    <p:extLst>
      <p:ext uri="{BB962C8B-B14F-4D97-AF65-F5344CB8AC3E}">
        <p14:creationId xmlns:p14="http://schemas.microsoft.com/office/powerpoint/2010/main" val="4188683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059394"/>
            <a:ext cx="8192022" cy="2739211"/>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Necessidade de dar permissões de </a:t>
            </a:r>
            <a:r>
              <a:rPr lang="pt-BR" sz="2800" dirty="0" err="1"/>
              <a:t>push</a:t>
            </a:r>
            <a:r>
              <a:rPr lang="pt-BR" sz="2800" dirty="0"/>
              <a:t> é eliminada;</a:t>
            </a:r>
          </a:p>
          <a:p>
            <a:pPr marL="457200" indent="-457200" algn="just">
              <a:buFont typeface="Arial" panose="020B0604020202020204" pitchFamily="34" charset="0"/>
              <a:buChar char="•"/>
            </a:pPr>
            <a:r>
              <a:rPr lang="pt-BR" sz="2800" dirty="0"/>
              <a:t>Bom modelo para projetos open </a:t>
            </a:r>
            <a:r>
              <a:rPr lang="pt-BR" sz="2800" dirty="0" err="1"/>
              <a:t>source</a:t>
            </a:r>
            <a:r>
              <a:rPr lang="pt-BR" sz="2800" dirty="0"/>
              <a:t> de pequeno/médio porte.</a:t>
            </a:r>
          </a:p>
        </p:txBody>
      </p:sp>
    </p:spTree>
    <p:extLst>
      <p:ext uri="{BB962C8B-B14F-4D97-AF65-F5344CB8AC3E}">
        <p14:creationId xmlns:p14="http://schemas.microsoft.com/office/powerpoint/2010/main" val="3507661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97620"/>
            <a:ext cx="8192022" cy="4462760"/>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Integração das mudanças tardia. Possíveis conflitos e/ou erros seriam descobertos apenas na hora de aplicar o </a:t>
            </a:r>
            <a:r>
              <a:rPr lang="pt-BR" sz="2800" dirty="0" err="1"/>
              <a:t>pull</a:t>
            </a:r>
            <a:r>
              <a:rPr lang="pt-BR" sz="2800" dirty="0"/>
              <a:t> </a:t>
            </a:r>
            <a:r>
              <a:rPr lang="pt-BR" sz="2800" dirty="0" err="1"/>
              <a:t>request</a:t>
            </a:r>
            <a:r>
              <a:rPr lang="pt-BR" sz="2800" dirty="0"/>
              <a:t>;</a:t>
            </a:r>
          </a:p>
          <a:p>
            <a:pPr marL="457200" indent="-457200" algn="just">
              <a:buFont typeface="Arial" panose="020B0604020202020204" pitchFamily="34" charset="0"/>
              <a:buChar char="•"/>
            </a:pPr>
            <a:r>
              <a:rPr lang="pt-BR" sz="2800" dirty="0"/>
              <a:t>Com apenas um repositório original, possível mente com apenas um mantenedor, o número de </a:t>
            </a:r>
            <a:r>
              <a:rPr lang="pt-BR" sz="2800" dirty="0" err="1"/>
              <a:t>pull</a:t>
            </a:r>
            <a:r>
              <a:rPr lang="pt-BR" sz="2800" dirty="0"/>
              <a:t> </a:t>
            </a:r>
            <a:r>
              <a:rPr lang="pt-BR" sz="2800" dirty="0" err="1"/>
              <a:t>requests</a:t>
            </a:r>
            <a:r>
              <a:rPr lang="pt-BR" sz="2800" dirty="0"/>
              <a:t> pode acumular. Em projetos open </a:t>
            </a:r>
            <a:r>
              <a:rPr lang="pt-BR" sz="2800" dirty="0" err="1"/>
              <a:t>source</a:t>
            </a:r>
            <a:r>
              <a:rPr lang="pt-BR" sz="2800" dirty="0"/>
              <a:t> extremamente grandes é necessário outra </a:t>
            </a:r>
            <a:r>
              <a:rPr lang="pt-BR" sz="2800" dirty="0" err="1"/>
              <a:t>abordage.m</a:t>
            </a:r>
            <a:endParaRPr lang="pt-BR" sz="2800" dirty="0"/>
          </a:p>
        </p:txBody>
      </p:sp>
    </p:spTree>
    <p:extLst>
      <p:ext uri="{BB962C8B-B14F-4D97-AF65-F5344CB8AC3E}">
        <p14:creationId xmlns:p14="http://schemas.microsoft.com/office/powerpoint/2010/main" val="19823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090172"/>
            <a:ext cx="8192022" cy="267765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a:t>
            </a:r>
            <a:r>
              <a:rPr lang="pt-BR" sz="2800" dirty="0" err="1"/>
              <a:t>branches</a:t>
            </a:r>
            <a:r>
              <a:rPr lang="pt-BR" sz="2800" dirty="0"/>
              <a:t> no </a:t>
            </a:r>
            <a:r>
              <a:rPr lang="pt-BR" sz="2800" dirty="0" err="1"/>
              <a:t>Git</a:t>
            </a:r>
            <a:r>
              <a:rPr lang="pt-BR" sz="2800" dirty="0"/>
              <a:t> é leve e rápido, como também o </a:t>
            </a:r>
            <a:r>
              <a:rPr lang="pt-BR" sz="2800" dirty="0" err="1"/>
              <a:t>Git</a:t>
            </a:r>
            <a:r>
              <a:rPr lang="pt-BR" sz="2800" dirty="0"/>
              <a:t> é ótimo em realizar </a:t>
            </a:r>
            <a:r>
              <a:rPr lang="pt-BR" sz="2800" dirty="0" err="1"/>
              <a:t>mesclagens</a:t>
            </a:r>
            <a:r>
              <a:rPr lang="pt-BR" sz="2800" dirty="0"/>
              <a:t> automáticas, encorajando o uso de </a:t>
            </a:r>
            <a:r>
              <a:rPr lang="pt-BR" sz="2800" dirty="0" err="1"/>
              <a:t>branches</a:t>
            </a:r>
            <a:r>
              <a:rPr lang="pt-BR" sz="2800" dirty="0"/>
              <a:t>.</a:t>
            </a:r>
          </a:p>
          <a:p>
            <a:pPr marL="457200" indent="-457200" algn="just">
              <a:buFont typeface="Arial" panose="020B0604020202020204" pitchFamily="34" charset="0"/>
              <a:buChar char="•"/>
            </a:pPr>
            <a:r>
              <a:rPr lang="pt-BR" sz="2800" dirty="0"/>
              <a:t>Importante também decidir o </a:t>
            </a:r>
            <a:r>
              <a:rPr lang="pt-BR" sz="2800" b="1" dirty="0"/>
              <a:t>modelo de </a:t>
            </a:r>
            <a:r>
              <a:rPr lang="pt-BR" sz="2800" b="1" dirty="0" err="1"/>
              <a:t>branches</a:t>
            </a:r>
            <a:r>
              <a:rPr lang="pt-BR" sz="2800" dirty="0"/>
              <a:t> a ser utilizado, sendo os seguintes os mais comuns:</a:t>
            </a:r>
          </a:p>
        </p:txBody>
      </p:sp>
    </p:spTree>
    <p:extLst>
      <p:ext uri="{BB962C8B-B14F-4D97-AF65-F5344CB8AC3E}">
        <p14:creationId xmlns:p14="http://schemas.microsoft.com/office/powerpoint/2010/main" val="2076433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8" y="583257"/>
            <a:ext cx="8192022" cy="1569660"/>
          </a:xfrm>
          <a:prstGeom prst="rect">
            <a:avLst/>
          </a:prstGeom>
          <a:noFill/>
        </p:spPr>
        <p:txBody>
          <a:bodyPr wrap="square" rtlCol="0">
            <a:spAutoFit/>
          </a:bodyPr>
          <a:lstStyle/>
          <a:p>
            <a:pPr algn="just"/>
            <a:r>
              <a:rPr lang="pt-BR" sz="3200" b="1" dirty="0"/>
              <a:t>ORGANIZANDO PROJETOS OPEN SOURCE GIGANTESCOS COM DITADOR E TENENTES</a:t>
            </a:r>
            <a:endParaRPr lang="pt-BR" sz="2800" dirty="0"/>
          </a:p>
        </p:txBody>
      </p:sp>
      <p:pic>
        <p:nvPicPr>
          <p:cNvPr id="22529" name="Picture 1" descr="page161image49711968">
            <a:extLst>
              <a:ext uri="{FF2B5EF4-FFF2-40B4-BE49-F238E27FC236}">
                <a16:creationId xmlns="" xmlns:a16="http://schemas.microsoft.com/office/drawing/2014/main" id="{4459C626-D0C5-0B44-B239-BABBEE8A8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138" y="2471737"/>
            <a:ext cx="6417723" cy="409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54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como o </a:t>
            </a:r>
            <a:r>
              <a:rPr lang="pt-BR" sz="2800" dirty="0" err="1"/>
              <a:t>kernel</a:t>
            </a:r>
            <a:r>
              <a:rPr lang="pt-BR" sz="2800" dirty="0"/>
              <a:t> Linux, com milhões de linhas de código e milhares de colaboradores, é inviável utilizar os fluxos de trabalho anteriores. O número de </a:t>
            </a:r>
            <a:r>
              <a:rPr lang="pt-BR" sz="2800" dirty="0" err="1"/>
              <a:t>pull</a:t>
            </a:r>
            <a:r>
              <a:rPr lang="pt-BR" sz="2800" dirty="0"/>
              <a:t> </a:t>
            </a:r>
            <a:r>
              <a:rPr lang="pt-BR" sz="2800" dirty="0" err="1"/>
              <a:t>requests</a:t>
            </a:r>
            <a:r>
              <a:rPr lang="pt-BR" sz="2800" dirty="0"/>
              <a:t> seria enorme, e com apenas um mantenedor, é impossível dar vazão às colaborações.</a:t>
            </a:r>
          </a:p>
          <a:p>
            <a:pPr marL="457200" indent="-457200" algn="just">
              <a:buFont typeface="Arial" panose="020B0604020202020204" pitchFamily="34" charset="0"/>
              <a:buChar char="•"/>
            </a:pPr>
            <a:r>
              <a:rPr lang="pt-BR" sz="2800" dirty="0"/>
              <a:t>Em projetos desse tipo, o mantenedor do projeto original fica como um ditador benevolente, possuindo a última palavra sobre o código do projeto mas que aceita sugestões. No caso do Linux, o ditador é Linus Torvalds.</a:t>
            </a:r>
          </a:p>
        </p:txBody>
      </p:sp>
    </p:spTree>
    <p:extLst>
      <p:ext uri="{BB962C8B-B14F-4D97-AF65-F5344CB8AC3E}">
        <p14:creationId xmlns:p14="http://schemas.microsoft.com/office/powerpoint/2010/main" val="196617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ditador elege colaboradores que se mostraram competentes no passado para manter repositórios públicos com cópias dos projetos. Essas cópias teriam um foco em algum módulo específico do projeto. Os eleitos pelo ditador são “tenentes”, recebem </a:t>
            </a:r>
            <a:r>
              <a:rPr lang="pt-BR" sz="2800" dirty="0" err="1"/>
              <a:t>pull</a:t>
            </a:r>
            <a:r>
              <a:rPr lang="pt-BR" sz="2800" dirty="0"/>
              <a:t> </a:t>
            </a:r>
            <a:r>
              <a:rPr lang="pt-BR" sz="2800" dirty="0" err="1"/>
              <a:t>requests</a:t>
            </a:r>
            <a:r>
              <a:rPr lang="pt-BR" sz="2800" dirty="0"/>
              <a:t> de outros milhares de colaboradores e revisão o código, filtrando apenas colaborações ótimas.</a:t>
            </a:r>
          </a:p>
        </p:txBody>
      </p:sp>
    </p:spTree>
    <p:extLst>
      <p:ext uri="{BB962C8B-B14F-4D97-AF65-F5344CB8AC3E}">
        <p14:creationId xmlns:p14="http://schemas.microsoft.com/office/powerpoint/2010/main" val="4151253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582067"/>
            <a:ext cx="8192022" cy="569386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novo colaborador teria de escolher um dos repositórios dos tenentes para fazer seu </a:t>
            </a:r>
            <a:r>
              <a:rPr lang="pt-BR" sz="2800" dirty="0" err="1"/>
              <a:t>fork</a:t>
            </a:r>
            <a:r>
              <a:rPr lang="pt-BR" sz="2800" dirty="0"/>
              <a:t> do projeto, considerando o módulo em que quer colaborar. Feito seus </a:t>
            </a:r>
            <a:r>
              <a:rPr lang="pt-BR" sz="2800" dirty="0" err="1"/>
              <a:t>commits</a:t>
            </a:r>
            <a:r>
              <a:rPr lang="pt-BR" sz="2800" dirty="0"/>
              <a:t>, faria o </a:t>
            </a:r>
            <a:r>
              <a:rPr lang="pt-BR" sz="2800" dirty="0" err="1"/>
              <a:t>push</a:t>
            </a:r>
            <a:r>
              <a:rPr lang="pt-BR" sz="2800" dirty="0"/>
              <a:t> para seu repositório, e poderia fazer um </a:t>
            </a:r>
            <a:r>
              <a:rPr lang="pt-BR" sz="2800" dirty="0" err="1"/>
              <a:t>pull</a:t>
            </a:r>
            <a:r>
              <a:rPr lang="pt-BR" sz="2800" dirty="0"/>
              <a:t> </a:t>
            </a:r>
            <a:r>
              <a:rPr lang="pt-BR" sz="2800" dirty="0" err="1"/>
              <a:t>request</a:t>
            </a:r>
            <a:r>
              <a:rPr lang="pt-BR" sz="2800" dirty="0"/>
              <a:t> para seu tenente, que faria uma revisão e daria um feedback.</a:t>
            </a:r>
          </a:p>
          <a:p>
            <a:pPr marL="457200" indent="-457200" algn="just">
              <a:buFont typeface="Arial" panose="020B0604020202020204" pitchFamily="34" charset="0"/>
              <a:buChar char="•"/>
            </a:pPr>
            <a:r>
              <a:rPr lang="pt-BR" sz="2800" dirty="0"/>
              <a:t>Quando apropriado, o tenente faria </a:t>
            </a:r>
            <a:r>
              <a:rPr lang="pt-BR" sz="2800" dirty="0" err="1"/>
              <a:t>pull</a:t>
            </a:r>
            <a:r>
              <a:rPr lang="pt-BR" sz="2800" dirty="0"/>
              <a:t> </a:t>
            </a:r>
            <a:r>
              <a:rPr lang="pt-BR" sz="2800" dirty="0" err="1"/>
              <a:t>requests</a:t>
            </a:r>
            <a:r>
              <a:rPr lang="pt-BR" sz="2800" dirty="0"/>
              <a:t> para o repositório do ditador, sinalizando um pacote interessante de mudanças.</a:t>
            </a:r>
          </a:p>
          <a:p>
            <a:pPr marL="457200" indent="-457200" algn="just">
              <a:buFont typeface="Arial" panose="020B0604020202020204" pitchFamily="34" charset="0"/>
              <a:buChar char="•"/>
            </a:pPr>
            <a:r>
              <a:rPr lang="pt-BR" sz="2800" dirty="0"/>
              <a:t>É interessante utiliza </a:t>
            </a:r>
            <a:r>
              <a:rPr lang="pt-BR" sz="2800" dirty="0" err="1"/>
              <a:t>branche</a:t>
            </a:r>
            <a:r>
              <a:rPr lang="pt-BR" sz="2800" dirty="0"/>
              <a:t> por funcionalidade e por etapa de desenvolvimento nesse fluxo de trabalho.</a:t>
            </a:r>
          </a:p>
        </p:txBody>
      </p:sp>
    </p:spTree>
    <p:extLst>
      <p:ext uri="{BB962C8B-B14F-4D97-AF65-F5344CB8AC3E}">
        <p14:creationId xmlns:p14="http://schemas.microsoft.com/office/powerpoint/2010/main" val="1976536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2490281"/>
            <a:ext cx="8192022" cy="1877437"/>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realmente grandes, com milhares de colaboradores.</a:t>
            </a:r>
          </a:p>
        </p:txBody>
      </p:sp>
    </p:spTree>
    <p:extLst>
      <p:ext uri="{BB962C8B-B14F-4D97-AF65-F5344CB8AC3E}">
        <p14:creationId xmlns:p14="http://schemas.microsoft.com/office/powerpoint/2010/main" val="3326708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Assim como no fluxo anterior, não são necessárias permissões de </a:t>
            </a:r>
            <a:r>
              <a:rPr lang="pt-BR" sz="2800" dirty="0" err="1"/>
              <a:t>push</a:t>
            </a:r>
            <a:r>
              <a:rPr lang="pt-BR" sz="2800" dirty="0"/>
              <a:t> para o repositório original, do ditador, nem dos tenentes.</a:t>
            </a:r>
          </a:p>
          <a:p>
            <a:pPr marL="457200" indent="-457200" algn="just">
              <a:buFont typeface="Arial" panose="020B0604020202020204" pitchFamily="34" charset="0"/>
              <a:buChar char="•"/>
            </a:pPr>
            <a:r>
              <a:rPr lang="pt-BR" sz="2800" dirty="0"/>
              <a:t>É um fluxo que funciona em projetos open </a:t>
            </a:r>
            <a:r>
              <a:rPr lang="pt-BR" sz="2800" dirty="0" err="1"/>
              <a:t>source</a:t>
            </a:r>
            <a:r>
              <a:rPr lang="pt-BR" sz="2800" dirty="0"/>
              <a:t> de porte gigantesco.</a:t>
            </a:r>
          </a:p>
        </p:txBody>
      </p:sp>
    </p:spTree>
    <p:extLst>
      <p:ext uri="{BB962C8B-B14F-4D97-AF65-F5344CB8AC3E}">
        <p14:creationId xmlns:p14="http://schemas.microsoft.com/office/powerpoint/2010/main" val="2897645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É um fluxo de trabalho extremamente complicado, complexo, e requer completa familiaridade com o </a:t>
            </a:r>
            <a:r>
              <a:rPr lang="pt-BR" sz="2800" dirty="0" err="1"/>
              <a:t>Git</a:t>
            </a:r>
            <a:r>
              <a:rPr lang="pt-BR" sz="2800" dirty="0"/>
              <a:t>.</a:t>
            </a:r>
          </a:p>
          <a:p>
            <a:pPr marL="457200" indent="-457200" algn="just">
              <a:buFont typeface="Arial" panose="020B0604020202020204" pitchFamily="34" charset="0"/>
              <a:buChar char="•"/>
            </a:pPr>
            <a:r>
              <a:rPr lang="pt-BR" sz="2800" dirty="0"/>
              <a:t>Integração é feita de maneira tardia, só quando for aplicado o </a:t>
            </a:r>
            <a:r>
              <a:rPr lang="pt-BR" sz="2800" dirty="0" err="1"/>
              <a:t>pull</a:t>
            </a:r>
            <a:r>
              <a:rPr lang="pt-BR" sz="2800" dirty="0"/>
              <a:t> </a:t>
            </a:r>
            <a:r>
              <a:rPr lang="pt-BR" sz="2800" dirty="0" err="1"/>
              <a:t>request</a:t>
            </a:r>
            <a:r>
              <a:rPr lang="pt-BR" sz="2800" dirty="0"/>
              <a:t>.</a:t>
            </a:r>
          </a:p>
        </p:txBody>
      </p:sp>
    </p:spTree>
    <p:extLst>
      <p:ext uri="{BB962C8B-B14F-4D97-AF65-F5344CB8AC3E}">
        <p14:creationId xmlns:p14="http://schemas.microsoft.com/office/powerpoint/2010/main" val="401176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521059"/>
            <a:ext cx="8192022" cy="1815882"/>
          </a:xfrm>
          <a:prstGeom prst="rect">
            <a:avLst/>
          </a:prstGeom>
          <a:noFill/>
        </p:spPr>
        <p:txBody>
          <a:bodyPr wrap="square" rtlCol="0">
            <a:spAutoFit/>
          </a:bodyPr>
          <a:lstStyle/>
          <a:p>
            <a:pPr marL="514350" indent="-514350" algn="just">
              <a:buFont typeface="+mj-lt"/>
              <a:buAutoNum type="arabicPeriod"/>
            </a:pPr>
            <a:r>
              <a:rPr lang="pt-BR" sz="2800" dirty="0"/>
              <a:t>Utilizar apenas a </a:t>
            </a:r>
            <a:r>
              <a:rPr lang="pt-BR" sz="2800" dirty="0" err="1"/>
              <a:t>branch</a:t>
            </a:r>
            <a:r>
              <a:rPr lang="pt-BR" sz="2800" dirty="0"/>
              <a:t> </a:t>
            </a:r>
            <a:r>
              <a:rPr lang="pt-BR" sz="2800" i="1" dirty="0" err="1"/>
              <a:t>master</a:t>
            </a:r>
            <a:r>
              <a:rPr lang="pt-BR" sz="2800" dirty="0"/>
              <a:t>;</a:t>
            </a:r>
          </a:p>
          <a:p>
            <a:pPr marL="514350" indent="-514350" algn="just">
              <a:buFont typeface="+mj-lt"/>
              <a:buAutoNum type="arabicPeriod"/>
            </a:pPr>
            <a:r>
              <a:rPr lang="pt-BR" sz="2800" dirty="0"/>
              <a:t>Criar um </a:t>
            </a:r>
            <a:r>
              <a:rPr lang="pt-BR" sz="2800" dirty="0" err="1"/>
              <a:t>branch</a:t>
            </a:r>
            <a:r>
              <a:rPr lang="pt-BR" sz="2800" dirty="0"/>
              <a:t> novo para cada funcionalidade, com a </a:t>
            </a:r>
            <a:r>
              <a:rPr lang="pt-BR" sz="2800" i="1" dirty="0" err="1"/>
              <a:t>master</a:t>
            </a:r>
            <a:r>
              <a:rPr lang="pt-BR" sz="2800" dirty="0"/>
              <a:t> para código pronto a ser entregue;</a:t>
            </a:r>
          </a:p>
          <a:p>
            <a:pPr marL="514350" indent="-514350" algn="just">
              <a:buFont typeface="+mj-lt"/>
              <a:buAutoNum type="arabicPeriod"/>
            </a:pPr>
            <a:r>
              <a:rPr lang="pt-BR" sz="2800" dirty="0"/>
              <a:t>Ter </a:t>
            </a:r>
            <a:r>
              <a:rPr lang="pt-BR" sz="2800" dirty="0" err="1"/>
              <a:t>branches</a:t>
            </a:r>
            <a:r>
              <a:rPr lang="pt-BR" sz="2800" dirty="0"/>
              <a:t> por etapa de desenvolvimento.</a:t>
            </a:r>
          </a:p>
        </p:txBody>
      </p:sp>
    </p:spTree>
    <p:extLst>
      <p:ext uri="{BB962C8B-B14F-4D97-AF65-F5344CB8AC3E}">
        <p14:creationId xmlns:p14="http://schemas.microsoft.com/office/powerpoint/2010/main" val="139563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57703"/>
            <a:ext cx="8192022" cy="1077218"/>
          </a:xfrm>
          <a:prstGeom prst="rect">
            <a:avLst/>
          </a:prstGeom>
          <a:noFill/>
        </p:spPr>
        <p:txBody>
          <a:bodyPr wrap="square" rtlCol="0">
            <a:spAutoFit/>
          </a:bodyPr>
          <a:lstStyle/>
          <a:p>
            <a:pPr algn="just"/>
            <a:r>
              <a:rPr lang="pt-BR" sz="3200" b="1" dirty="0"/>
              <a:t>UTILIZANDO SÓ A BRANCH MASTER COM UM REPOSITÓRIO CENTRAL</a:t>
            </a:r>
            <a:endParaRPr lang="pt-BR" sz="3200" dirty="0"/>
          </a:p>
        </p:txBody>
      </p:sp>
      <p:pic>
        <p:nvPicPr>
          <p:cNvPr id="2049" name="Picture 1" descr="page144image49765904">
            <a:extLst>
              <a:ext uri="{FF2B5EF4-FFF2-40B4-BE49-F238E27FC236}">
                <a16:creationId xmlns="" xmlns:a16="http://schemas.microsoft.com/office/drawing/2014/main" id="{FF49DB23-6ADF-BC4B-913B-F060AB5C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56" y="2940327"/>
            <a:ext cx="7329488" cy="278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4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Existem vários fluxos de trabalho ao trabalhar com </a:t>
            </a:r>
            <a:r>
              <a:rPr lang="pt-BR" sz="2800" dirty="0" err="1"/>
              <a:t>Git</a:t>
            </a:r>
            <a:r>
              <a:rPr lang="pt-BR" sz="2800" dirty="0"/>
              <a:t>. Um dos mais simples é utilizar apenas um repositório central no GitHub, por exemplo, </a:t>
            </a:r>
            <a:r>
              <a:rPr lang="pt-BR" sz="2800" dirty="0" err="1"/>
              <a:t>commitando</a:t>
            </a:r>
            <a:r>
              <a:rPr lang="pt-BR" sz="2800" dirty="0"/>
              <a:t> tudo diretamente na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Desenvolvedores fazem um </a:t>
            </a:r>
            <a:r>
              <a:rPr lang="pt-BR" sz="2800" i="1" dirty="0" err="1"/>
              <a:t>git</a:t>
            </a:r>
            <a:r>
              <a:rPr lang="pt-BR" sz="2800" i="1" dirty="0"/>
              <a:t> </a:t>
            </a:r>
            <a:r>
              <a:rPr lang="pt-BR" sz="2800" i="1" dirty="0" err="1"/>
              <a:t>push</a:t>
            </a:r>
            <a:r>
              <a:rPr lang="pt-BR" sz="2800" dirty="0"/>
              <a:t> para o repositório central, enviando os </a:t>
            </a:r>
            <a:r>
              <a:rPr lang="pt-BR" sz="2800" dirty="0" err="1"/>
              <a:t>commits</a:t>
            </a:r>
            <a:r>
              <a:rPr lang="pt-BR" sz="2800" dirty="0"/>
              <a:t> locais, sendo necessário permissões de </a:t>
            </a:r>
            <a:r>
              <a:rPr lang="pt-BR" sz="2800" dirty="0" err="1"/>
              <a:t>push</a:t>
            </a:r>
            <a:r>
              <a:rPr lang="pt-BR" sz="2800" dirty="0"/>
              <a:t>.</a:t>
            </a:r>
          </a:p>
        </p:txBody>
      </p:sp>
    </p:spTree>
    <p:extLst>
      <p:ext uri="{BB962C8B-B14F-4D97-AF65-F5344CB8AC3E}">
        <p14:creationId xmlns:p14="http://schemas.microsoft.com/office/powerpoint/2010/main" val="420846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Com o repositório configurado no GitHub, o primeiro passo é realizar o clone do mesmo. Assim é possível criar novos arquivos e/ou editar arquivos existentes.</a:t>
            </a:r>
          </a:p>
          <a:p>
            <a:pPr marL="457200" indent="-457200" algn="just">
              <a:buFont typeface="Arial" panose="020B0604020202020204" pitchFamily="34" charset="0"/>
              <a:buChar char="•"/>
            </a:pPr>
            <a:r>
              <a:rPr lang="pt-BR" sz="2800" dirty="0"/>
              <a:t>Com alterações concluídas, pode adicioná-las a área de </a:t>
            </a:r>
            <a:r>
              <a:rPr lang="pt-BR" sz="2800" dirty="0" err="1"/>
              <a:t>stage</a:t>
            </a:r>
            <a:r>
              <a:rPr lang="pt-BR" sz="2800" dirty="0"/>
              <a:t> e </a:t>
            </a:r>
            <a:r>
              <a:rPr lang="pt-BR" sz="2800" dirty="0" err="1"/>
              <a:t>commita-las</a:t>
            </a:r>
            <a:r>
              <a:rPr lang="pt-BR" sz="2800" dirty="0"/>
              <a:t> na </a:t>
            </a:r>
            <a:r>
              <a:rPr lang="pt-BR" sz="2800" i="1" dirty="0" err="1"/>
              <a:t>master</a:t>
            </a:r>
            <a:r>
              <a:rPr lang="pt-BR" sz="2800" dirty="0"/>
              <a:t> com os comandos </a:t>
            </a:r>
            <a:r>
              <a:rPr lang="pt-BR" sz="2800" i="1" dirty="0" err="1"/>
              <a:t>git</a:t>
            </a:r>
            <a:r>
              <a:rPr lang="pt-BR" sz="2800" i="1" dirty="0"/>
              <a:t> </a:t>
            </a:r>
            <a:r>
              <a:rPr lang="pt-BR" sz="2800" i="1" dirty="0" err="1"/>
              <a:t>add</a:t>
            </a:r>
            <a:r>
              <a:rPr lang="pt-BR" sz="2800" dirty="0"/>
              <a:t> e </a:t>
            </a:r>
            <a:r>
              <a:rPr lang="pt-BR" sz="2800" i="1" dirty="0" err="1"/>
              <a:t>git</a:t>
            </a:r>
            <a:r>
              <a:rPr lang="pt-BR" sz="2800" i="1" dirty="0"/>
              <a:t> </a:t>
            </a:r>
            <a:r>
              <a:rPr lang="pt-BR" sz="2800" i="1" dirty="0" err="1"/>
              <a:t>commit</a:t>
            </a:r>
            <a:r>
              <a:rPr lang="pt-BR" sz="2800" dirty="0"/>
              <a:t>, para enfim compartilhar o trabalho com a equipe através 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 </a:t>
            </a:r>
          </a:p>
        </p:txBody>
      </p:sp>
    </p:spTree>
    <p:extLst>
      <p:ext uri="{BB962C8B-B14F-4D97-AF65-F5344CB8AC3E}">
        <p14:creationId xmlns:p14="http://schemas.microsoft.com/office/powerpoint/2010/main" val="7816386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{55B0B986-6DA1-4D40-A88E-BD3341521908}tf10001120</Template>
  <TotalTime>2979</TotalTime>
  <Words>2789</Words>
  <Application>Microsoft Office PowerPoint</Application>
  <PresentationFormat>Apresentação na tela (4:3)</PresentationFormat>
  <Paragraphs>152</Paragraphs>
  <Slides>56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56</vt:i4>
      </vt:variant>
    </vt:vector>
  </HeadingPairs>
  <TitlesOfParts>
    <vt:vector size="59" baseType="lpstr">
      <vt:lpstr>Arial</vt:lpstr>
      <vt:lpstr>Gill Sans MT</vt:lpstr>
      <vt:lpstr>Parcel</vt:lpstr>
      <vt:lpstr>Apresentação do PowerPoint</vt:lpstr>
      <vt:lpstr>CAPÍTULO 10 – MANEIRAS DE TRABALHAR COM GIT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CONTROLANDO VERSÕES COM GIT E GITHUB</dc:title>
  <dc:creator>Microsoft Office User</dc:creator>
  <cp:lastModifiedBy>Lena Fernandes</cp:lastModifiedBy>
  <cp:revision>218</cp:revision>
  <dcterms:created xsi:type="dcterms:W3CDTF">2020-06-12T21:54:22Z</dcterms:created>
  <dcterms:modified xsi:type="dcterms:W3CDTF">2020-09-24T01:59:30Z</dcterms:modified>
</cp:coreProperties>
</file>