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ção Predefinida" id="{5CF9AC0E-5C7F-45DD-B7F2-96F59BC49547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3399FF"/>
    <a:srgbClr val="FF0000"/>
    <a:srgbClr val="FFFFFF"/>
    <a:srgbClr val="CCA4B8"/>
    <a:srgbClr val="BB84A0"/>
    <a:srgbClr val="BC8EA5"/>
    <a:srgbClr val="993366"/>
    <a:srgbClr val="2B2F45"/>
    <a:srgbClr val="014F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Estilo com Tema 2 - Destaque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19/10/2022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0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19/10/2022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525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19/10/2022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100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19/10/2022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235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19/10/2022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32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19/10/2022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286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19/10/2022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68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19/10/2022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29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19/10/2022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144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19/10/2022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997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19/10/2022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543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D7EF-D418-4B2C-BA26-F3FD64AC0992}" type="datetimeFigureOut">
              <a:rPr lang="pt-PT" smtClean="0"/>
              <a:t>19/10/2022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369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692348" y="1722783"/>
            <a:ext cx="44246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err="1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MySQL</a:t>
            </a:r>
            <a:r>
              <a:rPr lang="pt-PT" sz="40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 &amp; SQL Básico</a:t>
            </a:r>
            <a:endParaRPr lang="pt-PT" sz="40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692348" y="3770244"/>
            <a:ext cx="3310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O que é o </a:t>
            </a:r>
            <a:r>
              <a:rPr lang="pt-PT" sz="3600" dirty="0" err="1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MySQL</a:t>
            </a:r>
            <a:endParaRPr lang="pt-PT" sz="36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9696431" y="5781550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Nível de complexidade</a:t>
            </a:r>
            <a:endParaRPr lang="pt-PT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9950503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arredondado 13"/>
          <p:cNvSpPr/>
          <p:nvPr/>
        </p:nvSpPr>
        <p:spPr>
          <a:xfrm>
            <a:off x="10129834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arredondado 14"/>
          <p:cNvSpPr/>
          <p:nvPr/>
        </p:nvSpPr>
        <p:spPr>
          <a:xfrm>
            <a:off x="10309165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arredondado 15"/>
          <p:cNvSpPr/>
          <p:nvPr/>
        </p:nvSpPr>
        <p:spPr>
          <a:xfrm>
            <a:off x="10488496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arredondado 16"/>
          <p:cNvSpPr/>
          <p:nvPr/>
        </p:nvSpPr>
        <p:spPr>
          <a:xfrm>
            <a:off x="10667827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arredondado 17"/>
          <p:cNvSpPr/>
          <p:nvPr/>
        </p:nvSpPr>
        <p:spPr>
          <a:xfrm>
            <a:off x="10847158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arredondado 18"/>
          <p:cNvSpPr/>
          <p:nvPr/>
        </p:nvSpPr>
        <p:spPr>
          <a:xfrm>
            <a:off x="1102648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arredondado 19"/>
          <p:cNvSpPr/>
          <p:nvPr/>
        </p:nvSpPr>
        <p:spPr>
          <a:xfrm>
            <a:off x="11205820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arredondado 20"/>
          <p:cNvSpPr/>
          <p:nvPr/>
        </p:nvSpPr>
        <p:spPr>
          <a:xfrm>
            <a:off x="11385151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arredondado 21"/>
          <p:cNvSpPr/>
          <p:nvPr/>
        </p:nvSpPr>
        <p:spPr>
          <a:xfrm>
            <a:off x="1156447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088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3155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err="1" smtClean="0">
                <a:latin typeface="Rajdhani SemiBold" panose="02000000000000000000" pitchFamily="2" charset="0"/>
                <a:cs typeface="Rajdhani SemiBold" panose="02000000000000000000" pitchFamily="2" charset="0"/>
              </a:rPr>
              <a:t>MySQL</a:t>
            </a:r>
            <a:r>
              <a:rPr lang="pt-PT" sz="2800" dirty="0" smtClean="0">
                <a:latin typeface="Rajdhani SemiBold" panose="02000000000000000000" pitchFamily="2" charset="0"/>
                <a:cs typeface="Rajdhani SemiBold" panose="02000000000000000000" pitchFamily="2" charset="0"/>
              </a:rPr>
              <a:t> &amp; SQL Básico</a:t>
            </a:r>
            <a:endParaRPr lang="pt-PT" sz="2800" dirty="0"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551534" y="66390"/>
            <a:ext cx="2640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O que é o </a:t>
            </a:r>
            <a:r>
              <a:rPr lang="pt-PT" sz="28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MySQL</a:t>
            </a:r>
            <a:endParaRPr lang="pt-PT" sz="28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33872" y="962184"/>
            <a:ext cx="3501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O que é o </a:t>
            </a:r>
            <a:r>
              <a:rPr lang="pt-PT" sz="36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MySQL</a:t>
            </a:r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?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33872" y="2027902"/>
            <a:ext cx="9631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É um Sistema de Gestão de </a:t>
            </a:r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Bases de Dados Relacionais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.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33872" y="3102291"/>
            <a:ext cx="6946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É suportado pela Oracle e é open-</a:t>
            </a:r>
            <a:r>
              <a:rPr lang="pt-PT" sz="32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source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.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33872" y="5251068"/>
            <a:ext cx="108943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É um dos sistemas mais populares para bases de dados na web.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462086" y="4176680"/>
            <a:ext cx="9499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Podemos usar livremente a nível particular ou comercial.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4821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  <p:bldP spid="15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3155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err="1" smtClean="0">
                <a:latin typeface="Rajdhani SemiBold" panose="02000000000000000000" pitchFamily="2" charset="0"/>
                <a:cs typeface="Rajdhani SemiBold" panose="02000000000000000000" pitchFamily="2" charset="0"/>
              </a:rPr>
              <a:t>MySQL</a:t>
            </a:r>
            <a:r>
              <a:rPr lang="pt-PT" sz="2800" dirty="0" smtClean="0">
                <a:latin typeface="Rajdhani SemiBold" panose="02000000000000000000" pitchFamily="2" charset="0"/>
                <a:cs typeface="Rajdhani SemiBold" panose="02000000000000000000" pitchFamily="2" charset="0"/>
              </a:rPr>
              <a:t> &amp; SQL Básico</a:t>
            </a:r>
            <a:endParaRPr lang="pt-PT" sz="2800" dirty="0"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551534" y="66390"/>
            <a:ext cx="2640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O que é o </a:t>
            </a:r>
            <a:r>
              <a:rPr lang="pt-PT" sz="28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MySQL</a:t>
            </a:r>
            <a:endParaRPr lang="pt-PT" sz="28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34" y="1537775"/>
            <a:ext cx="2196712" cy="1136231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287" y="1268240"/>
            <a:ext cx="1903751" cy="1675301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079" y="1601422"/>
            <a:ext cx="2273987" cy="1008937"/>
          </a:xfrm>
          <a:prstGeom prst="rect">
            <a:avLst/>
          </a:prstGeom>
        </p:spPr>
      </p:pic>
      <p:pic>
        <p:nvPicPr>
          <p:cNvPr id="21" name="Picture 4" descr="Criptografia de banco de dados PostgreSQL | Thal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6107" y="1099749"/>
            <a:ext cx="2201622" cy="201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902" y="4214311"/>
            <a:ext cx="2487567" cy="984241"/>
          </a:xfrm>
          <a:prstGeom prst="rect">
            <a:avLst/>
          </a:prstGeom>
        </p:spPr>
      </p:pic>
      <p:pic>
        <p:nvPicPr>
          <p:cNvPr id="23" name="Picture 6" descr="microsoft-sql-server-logo-png ⋆ Altyra - Desenvolvimento de Softwar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860" y="3770671"/>
            <a:ext cx="2315093" cy="187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Ficheiro:MongoDB Logo.svg – Wikipédia, a enciclopédia livr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344" y="4335468"/>
            <a:ext cx="2752654" cy="74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ownload Redis Logo in SVG Vector or PNG File Format - Logo.wine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80" b="26563"/>
          <a:stretch/>
        </p:blipFill>
        <p:spPr bwMode="auto">
          <a:xfrm>
            <a:off x="8983390" y="4227460"/>
            <a:ext cx="3047055" cy="95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5022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3155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err="1" smtClean="0">
                <a:latin typeface="Rajdhani SemiBold" panose="02000000000000000000" pitchFamily="2" charset="0"/>
                <a:cs typeface="Rajdhani SemiBold" panose="02000000000000000000" pitchFamily="2" charset="0"/>
              </a:rPr>
              <a:t>MySQL</a:t>
            </a:r>
            <a:r>
              <a:rPr lang="pt-PT" sz="2800" dirty="0" smtClean="0">
                <a:latin typeface="Rajdhani SemiBold" panose="02000000000000000000" pitchFamily="2" charset="0"/>
                <a:cs typeface="Rajdhani SemiBold" panose="02000000000000000000" pitchFamily="2" charset="0"/>
              </a:rPr>
              <a:t> &amp; SQL Básico</a:t>
            </a:r>
            <a:endParaRPr lang="pt-PT" sz="2800" dirty="0"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551534" y="66390"/>
            <a:ext cx="2640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O que é o </a:t>
            </a:r>
            <a:r>
              <a:rPr lang="pt-PT" sz="28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MySQL</a:t>
            </a:r>
            <a:endParaRPr lang="pt-PT" sz="28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33872" y="962184"/>
            <a:ext cx="7681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O que é uma Base de Dados Relacional?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33872" y="2027902"/>
            <a:ext cx="7374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É uma das arquiteturas de bases de dados.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33872" y="3102291"/>
            <a:ext cx="6819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Os dados são armazenados em </a:t>
            </a:r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tabelas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.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33872" y="5251068"/>
            <a:ext cx="8996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A comunicação com a base de dados é feita com </a:t>
            </a:r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SQL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.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462086" y="4176680"/>
            <a:ext cx="9799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As tabelas podem ter relações entre si através de </a:t>
            </a:r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chaves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.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0526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  <p:bldP spid="15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3155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err="1" smtClean="0">
                <a:latin typeface="Rajdhani SemiBold" panose="02000000000000000000" pitchFamily="2" charset="0"/>
                <a:cs typeface="Rajdhani SemiBold" panose="02000000000000000000" pitchFamily="2" charset="0"/>
              </a:rPr>
              <a:t>MySQL</a:t>
            </a:r>
            <a:r>
              <a:rPr lang="pt-PT" sz="2800" dirty="0" smtClean="0">
                <a:latin typeface="Rajdhani SemiBold" panose="02000000000000000000" pitchFamily="2" charset="0"/>
                <a:cs typeface="Rajdhani SemiBold" panose="02000000000000000000" pitchFamily="2" charset="0"/>
              </a:rPr>
              <a:t> &amp; SQL Básico</a:t>
            </a:r>
            <a:endParaRPr lang="pt-PT" sz="2800" dirty="0"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551534" y="66390"/>
            <a:ext cx="2640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O que é o </a:t>
            </a:r>
            <a:r>
              <a:rPr lang="pt-PT" sz="28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MySQL</a:t>
            </a:r>
            <a:endParaRPr lang="pt-PT" sz="28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33872" y="962184"/>
            <a:ext cx="2611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O que é SQL?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33872" y="2027902"/>
            <a:ext cx="58304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SQL = </a:t>
            </a:r>
            <a:r>
              <a:rPr lang="pt-PT" sz="32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Structured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32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Query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32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Language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33872" y="3102291"/>
            <a:ext cx="6981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Linguagem usada para construir </a:t>
            </a:r>
            <a:r>
              <a:rPr lang="pt-PT" sz="32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queries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.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33872" y="5251068"/>
            <a:ext cx="110786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Com o </a:t>
            </a:r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SQL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 podemos pesquisar, inserir, atualizar</a:t>
            </a:r>
            <a:r>
              <a:rPr lang="pt-PT" sz="3200" dirty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e eliminar dados,</a:t>
            </a:r>
            <a:b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</a:b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bem como alterar a estrutura da nossa base de dados.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462086" y="4176680"/>
            <a:ext cx="10724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As </a:t>
            </a:r>
            <a:r>
              <a:rPr lang="pt-PT" sz="32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queries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 são instruções para comunicar com a base de dados.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5430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  <p:bldP spid="15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arredondado 15"/>
          <p:cNvSpPr/>
          <p:nvPr/>
        </p:nvSpPr>
        <p:spPr>
          <a:xfrm>
            <a:off x="433872" y="2090058"/>
            <a:ext cx="11467842" cy="3701142"/>
          </a:xfrm>
          <a:prstGeom prst="roundRect">
            <a:avLst>
              <a:gd name="adj" fmla="val 6471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3155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err="1" smtClean="0">
                <a:latin typeface="Rajdhani SemiBold" panose="02000000000000000000" pitchFamily="2" charset="0"/>
                <a:cs typeface="Rajdhani SemiBold" panose="02000000000000000000" pitchFamily="2" charset="0"/>
              </a:rPr>
              <a:t>MySQL</a:t>
            </a:r>
            <a:r>
              <a:rPr lang="pt-PT" sz="2800" dirty="0" smtClean="0">
                <a:latin typeface="Rajdhani SemiBold" panose="02000000000000000000" pitchFamily="2" charset="0"/>
                <a:cs typeface="Rajdhani SemiBold" panose="02000000000000000000" pitchFamily="2" charset="0"/>
              </a:rPr>
              <a:t> &amp; SQL Básico</a:t>
            </a:r>
            <a:endParaRPr lang="pt-PT" sz="2800" dirty="0"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551534" y="66390"/>
            <a:ext cx="2640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O que é o </a:t>
            </a:r>
            <a:r>
              <a:rPr lang="pt-PT" sz="28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MySQL</a:t>
            </a:r>
            <a:endParaRPr lang="pt-PT" sz="28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33872" y="962184"/>
            <a:ext cx="8662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Exemplo simples de uma base de dados (conceito)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195015"/>
              </p:ext>
            </p:extLst>
          </p:nvPr>
        </p:nvGraphicFramePr>
        <p:xfrm>
          <a:off x="537934" y="3123604"/>
          <a:ext cx="1511301" cy="20918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1301">
                  <a:extLst>
                    <a:ext uri="{9D8B030D-6E8A-4147-A177-3AD203B41FA5}">
                      <a16:colId xmlns:a16="http://schemas.microsoft.com/office/drawing/2014/main" val="1230963358"/>
                    </a:ext>
                  </a:extLst>
                </a:gridCol>
              </a:tblGrid>
              <a:tr h="418377">
                <a:tc>
                  <a:txBody>
                    <a:bodyPr/>
                    <a:lstStyle/>
                    <a:p>
                      <a:pPr algn="l" fontAlgn="b"/>
                      <a:r>
                        <a:rPr lang="pt-PT" sz="2400" u="none" strike="noStrike" dirty="0">
                          <a:effectLst/>
                        </a:rPr>
                        <a:t>id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5304536"/>
                  </a:ext>
                </a:extLst>
              </a:tr>
              <a:tr h="418377">
                <a:tc>
                  <a:txBody>
                    <a:bodyPr/>
                    <a:lstStyle/>
                    <a:p>
                      <a:pPr algn="l" fontAlgn="b"/>
                      <a:r>
                        <a:rPr lang="pt-PT" sz="2400" u="none" strike="noStrike">
                          <a:effectLst/>
                        </a:rPr>
                        <a:t>nome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9491914"/>
                  </a:ext>
                </a:extLst>
              </a:tr>
              <a:tr h="418377">
                <a:tc>
                  <a:txBody>
                    <a:bodyPr/>
                    <a:lstStyle/>
                    <a:p>
                      <a:pPr algn="l" fontAlgn="b"/>
                      <a:r>
                        <a:rPr lang="pt-PT" sz="2400" u="none" strike="noStrike" dirty="0">
                          <a:effectLst/>
                        </a:rPr>
                        <a:t>email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6116610"/>
                  </a:ext>
                </a:extLst>
              </a:tr>
              <a:tr h="418377">
                <a:tc>
                  <a:txBody>
                    <a:bodyPr/>
                    <a:lstStyle/>
                    <a:p>
                      <a:pPr algn="l" fontAlgn="b"/>
                      <a:r>
                        <a:rPr lang="pt-PT" sz="2400" u="none" strike="noStrike">
                          <a:effectLst/>
                        </a:rPr>
                        <a:t>telefone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17961"/>
                  </a:ext>
                </a:extLst>
              </a:tr>
              <a:tr h="418377">
                <a:tc>
                  <a:txBody>
                    <a:bodyPr/>
                    <a:lstStyle/>
                    <a:p>
                      <a:pPr algn="l" fontAlgn="b"/>
                      <a:r>
                        <a:rPr lang="pt-PT" sz="2400" u="none" strike="noStrike" dirty="0">
                          <a:effectLst/>
                        </a:rPr>
                        <a:t>morada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2466010"/>
                  </a:ext>
                </a:extLst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349020"/>
              </p:ext>
            </p:extLst>
          </p:nvPr>
        </p:nvGraphicFramePr>
        <p:xfrm>
          <a:off x="3046749" y="3123604"/>
          <a:ext cx="1577010" cy="12551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7010">
                  <a:extLst>
                    <a:ext uri="{9D8B030D-6E8A-4147-A177-3AD203B41FA5}">
                      <a16:colId xmlns:a16="http://schemas.microsoft.com/office/drawing/2014/main" val="2641353486"/>
                    </a:ext>
                  </a:extLst>
                </a:gridCol>
              </a:tblGrid>
              <a:tr h="418377">
                <a:tc>
                  <a:txBody>
                    <a:bodyPr/>
                    <a:lstStyle/>
                    <a:p>
                      <a:pPr algn="l" fontAlgn="b"/>
                      <a:r>
                        <a:rPr lang="pt-PT" sz="2400" u="none" strike="noStrike" dirty="0">
                          <a:effectLst/>
                        </a:rPr>
                        <a:t>id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02733373"/>
                  </a:ext>
                </a:extLst>
              </a:tr>
              <a:tr h="418377">
                <a:tc>
                  <a:txBody>
                    <a:bodyPr/>
                    <a:lstStyle/>
                    <a:p>
                      <a:pPr algn="l" fontAlgn="b"/>
                      <a:r>
                        <a:rPr lang="pt-PT" sz="2400" u="none" strike="noStrike">
                          <a:effectLst/>
                        </a:rPr>
                        <a:t>categoria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2133675"/>
                  </a:ext>
                </a:extLst>
              </a:tr>
              <a:tr h="418377">
                <a:tc>
                  <a:txBody>
                    <a:bodyPr/>
                    <a:lstStyle/>
                    <a:p>
                      <a:pPr algn="l" fontAlgn="b"/>
                      <a:r>
                        <a:rPr lang="pt-PT" sz="2400" u="none" strike="noStrike" dirty="0">
                          <a:effectLst/>
                        </a:rPr>
                        <a:t>produto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9805479"/>
                  </a:ext>
                </a:extLst>
              </a:tr>
            </a:tbl>
          </a:graphicData>
        </a:graphic>
      </p:graphicFrame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227565"/>
              </p:ext>
            </p:extLst>
          </p:nvPr>
        </p:nvGraphicFramePr>
        <p:xfrm>
          <a:off x="5621273" y="3123604"/>
          <a:ext cx="2340469" cy="16735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40469">
                  <a:extLst>
                    <a:ext uri="{9D8B030D-6E8A-4147-A177-3AD203B41FA5}">
                      <a16:colId xmlns:a16="http://schemas.microsoft.com/office/drawing/2014/main" val="518070082"/>
                    </a:ext>
                  </a:extLst>
                </a:gridCol>
              </a:tblGrid>
              <a:tr h="418377">
                <a:tc>
                  <a:txBody>
                    <a:bodyPr/>
                    <a:lstStyle/>
                    <a:p>
                      <a:pPr algn="l" fontAlgn="b"/>
                      <a:r>
                        <a:rPr lang="pt-PT" sz="2400" u="none" strike="noStrike" dirty="0">
                          <a:effectLst/>
                        </a:rPr>
                        <a:t>id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4175552"/>
                  </a:ext>
                </a:extLst>
              </a:tr>
              <a:tr h="418377">
                <a:tc>
                  <a:txBody>
                    <a:bodyPr/>
                    <a:lstStyle/>
                    <a:p>
                      <a:pPr algn="l" fontAlgn="b"/>
                      <a:r>
                        <a:rPr lang="pt-PT" sz="2400" u="none" strike="noStrike" dirty="0" err="1">
                          <a:effectLst/>
                        </a:rPr>
                        <a:t>id_cliente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4092723"/>
                  </a:ext>
                </a:extLst>
              </a:tr>
              <a:tr h="418377">
                <a:tc>
                  <a:txBody>
                    <a:bodyPr/>
                    <a:lstStyle/>
                    <a:p>
                      <a:pPr algn="l" fontAlgn="b"/>
                      <a:r>
                        <a:rPr lang="pt-PT" sz="2400" u="none" strike="noStrike">
                          <a:effectLst/>
                        </a:rPr>
                        <a:t>data_encomenda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5660355"/>
                  </a:ext>
                </a:extLst>
              </a:tr>
              <a:tr h="418377">
                <a:tc>
                  <a:txBody>
                    <a:bodyPr/>
                    <a:lstStyle/>
                    <a:p>
                      <a:pPr algn="l" fontAlgn="b"/>
                      <a:r>
                        <a:rPr lang="pt-PT" sz="2400" u="none" strike="noStrike" dirty="0">
                          <a:effectLst/>
                        </a:rPr>
                        <a:t>estado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0056807"/>
                  </a:ext>
                </a:extLst>
              </a:tr>
            </a:tbl>
          </a:graphicData>
        </a:graphic>
      </p:graphicFrame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784105"/>
              </p:ext>
            </p:extLst>
          </p:nvPr>
        </p:nvGraphicFramePr>
        <p:xfrm>
          <a:off x="8727027" y="3178283"/>
          <a:ext cx="2142038" cy="16735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2038">
                  <a:extLst>
                    <a:ext uri="{9D8B030D-6E8A-4147-A177-3AD203B41FA5}">
                      <a16:colId xmlns:a16="http://schemas.microsoft.com/office/drawing/2014/main" val="1459082790"/>
                    </a:ext>
                  </a:extLst>
                </a:gridCol>
              </a:tblGrid>
              <a:tr h="418377">
                <a:tc>
                  <a:txBody>
                    <a:bodyPr/>
                    <a:lstStyle/>
                    <a:p>
                      <a:pPr algn="l" fontAlgn="b"/>
                      <a:r>
                        <a:rPr lang="pt-PT" sz="2400" u="none" strike="noStrike" dirty="0">
                          <a:effectLst/>
                        </a:rPr>
                        <a:t>id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6575267"/>
                  </a:ext>
                </a:extLst>
              </a:tr>
              <a:tr h="418377">
                <a:tc>
                  <a:txBody>
                    <a:bodyPr/>
                    <a:lstStyle/>
                    <a:p>
                      <a:pPr algn="l" fontAlgn="b"/>
                      <a:r>
                        <a:rPr lang="pt-PT" sz="2400" u="none" strike="noStrike">
                          <a:effectLst/>
                        </a:rPr>
                        <a:t>id_encomenda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4422974"/>
                  </a:ext>
                </a:extLst>
              </a:tr>
              <a:tr h="418377">
                <a:tc>
                  <a:txBody>
                    <a:bodyPr/>
                    <a:lstStyle/>
                    <a:p>
                      <a:pPr algn="l" fontAlgn="b"/>
                      <a:r>
                        <a:rPr lang="pt-PT" sz="2400" u="none" strike="noStrike" dirty="0" err="1">
                          <a:effectLst/>
                        </a:rPr>
                        <a:t>id_produto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7507103"/>
                  </a:ext>
                </a:extLst>
              </a:tr>
              <a:tr h="418377">
                <a:tc>
                  <a:txBody>
                    <a:bodyPr/>
                    <a:lstStyle/>
                    <a:p>
                      <a:pPr algn="l" fontAlgn="b"/>
                      <a:r>
                        <a:rPr lang="pt-PT" sz="2400" u="none" strike="noStrike" dirty="0">
                          <a:effectLst/>
                        </a:rPr>
                        <a:t>quantidade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3870940"/>
                  </a:ext>
                </a:extLst>
              </a:tr>
            </a:tbl>
          </a:graphicData>
        </a:graphic>
      </p:graphicFrame>
      <p:sp>
        <p:nvSpPr>
          <p:cNvPr id="17" name="CaixaDeTexto 16"/>
          <p:cNvSpPr txBox="1"/>
          <p:nvPr/>
        </p:nvSpPr>
        <p:spPr>
          <a:xfrm>
            <a:off x="537934" y="2505312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Clientes</a:t>
            </a:r>
            <a:endParaRPr lang="pt-PT" sz="24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3046749" y="2505312"/>
            <a:ext cx="1335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Produtos</a:t>
            </a:r>
            <a:endParaRPr lang="pt-PT" sz="24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5527713" y="2505312"/>
            <a:ext cx="1789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Encomendas</a:t>
            </a:r>
            <a:endParaRPr lang="pt-PT" sz="24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8727027" y="2505312"/>
            <a:ext cx="3052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Encomendas_produtos</a:t>
            </a:r>
            <a:endParaRPr lang="pt-PT" sz="24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885371" y="1779188"/>
            <a:ext cx="3265715" cy="557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bd_loja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292284" y="5993229"/>
            <a:ext cx="5246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O que significa este esquema?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526365" y="3157493"/>
            <a:ext cx="1522869" cy="401540"/>
          </a:xfrm>
          <a:prstGeom prst="rect">
            <a:avLst/>
          </a:prstGeom>
          <a:solidFill>
            <a:srgbClr val="FF0000">
              <a:alpha val="30196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Retângulo 33"/>
          <p:cNvSpPr/>
          <p:nvPr/>
        </p:nvSpPr>
        <p:spPr>
          <a:xfrm>
            <a:off x="5621273" y="3558818"/>
            <a:ext cx="2340469" cy="401540"/>
          </a:xfrm>
          <a:prstGeom prst="rect">
            <a:avLst/>
          </a:prstGeom>
          <a:solidFill>
            <a:srgbClr val="FF0000">
              <a:alpha val="30196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Retângulo 34"/>
          <p:cNvSpPr/>
          <p:nvPr/>
        </p:nvSpPr>
        <p:spPr>
          <a:xfrm>
            <a:off x="3031424" y="3135489"/>
            <a:ext cx="1592336" cy="401540"/>
          </a:xfrm>
          <a:prstGeom prst="rect">
            <a:avLst/>
          </a:prstGeom>
          <a:solidFill>
            <a:srgbClr val="3399FF">
              <a:alpha val="30196"/>
            </a:srgb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Retângulo 35"/>
          <p:cNvSpPr/>
          <p:nvPr/>
        </p:nvSpPr>
        <p:spPr>
          <a:xfrm>
            <a:off x="8711569" y="4015037"/>
            <a:ext cx="2157496" cy="401540"/>
          </a:xfrm>
          <a:prstGeom prst="rect">
            <a:avLst/>
          </a:prstGeom>
          <a:solidFill>
            <a:srgbClr val="3399FF">
              <a:alpha val="30196"/>
            </a:srgb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Retângulo 36"/>
          <p:cNvSpPr/>
          <p:nvPr/>
        </p:nvSpPr>
        <p:spPr>
          <a:xfrm>
            <a:off x="5621272" y="3135489"/>
            <a:ext cx="2340469" cy="401540"/>
          </a:xfrm>
          <a:prstGeom prst="rect">
            <a:avLst/>
          </a:prstGeom>
          <a:solidFill>
            <a:srgbClr val="00CC00">
              <a:alpha val="30196"/>
            </a:srgb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" name="Retângulo 37"/>
          <p:cNvSpPr/>
          <p:nvPr/>
        </p:nvSpPr>
        <p:spPr>
          <a:xfrm>
            <a:off x="8711570" y="3613497"/>
            <a:ext cx="2157496" cy="401540"/>
          </a:xfrm>
          <a:prstGeom prst="rect">
            <a:avLst/>
          </a:prstGeom>
          <a:solidFill>
            <a:srgbClr val="00CC00">
              <a:alpha val="30196"/>
            </a:srgb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0935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/>
      <p:bldP spid="17" grpId="0"/>
      <p:bldP spid="18" grpId="0"/>
      <p:bldP spid="19" grpId="0"/>
      <p:bldP spid="20" grpId="0"/>
      <p:bldP spid="21" grpId="0" animBg="1"/>
      <p:bldP spid="23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3155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err="1" smtClean="0">
                <a:latin typeface="Rajdhani SemiBold" panose="02000000000000000000" pitchFamily="2" charset="0"/>
                <a:cs typeface="Rajdhani SemiBold" panose="02000000000000000000" pitchFamily="2" charset="0"/>
              </a:rPr>
              <a:t>MySQL</a:t>
            </a:r>
            <a:r>
              <a:rPr lang="pt-PT" sz="2800" dirty="0" smtClean="0">
                <a:latin typeface="Rajdhani SemiBold" panose="02000000000000000000" pitchFamily="2" charset="0"/>
                <a:cs typeface="Rajdhani SemiBold" panose="02000000000000000000" pitchFamily="2" charset="0"/>
              </a:rPr>
              <a:t> &amp; SQL Básico</a:t>
            </a:r>
            <a:endParaRPr lang="pt-PT" sz="2800" dirty="0"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551534" y="66390"/>
            <a:ext cx="2640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O que é o </a:t>
            </a:r>
            <a:r>
              <a:rPr lang="pt-PT" sz="28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MySQL</a:t>
            </a:r>
            <a:endParaRPr lang="pt-PT" sz="28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27809" y="1461111"/>
            <a:ext cx="111363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4000" dirty="0" smtClean="0">
                <a:latin typeface="Rajdhani" panose="02000000000000000000" pitchFamily="2" charset="0"/>
                <a:cs typeface="Rajdhani" panose="02000000000000000000" pitchFamily="2" charset="0"/>
              </a:rPr>
              <a:t>Vamos perceber com mais detalhe o que é </a:t>
            </a:r>
            <a:r>
              <a:rPr lang="pt-PT" sz="4000" b="1" u="sng" dirty="0" smtClean="0">
                <a:latin typeface="Rajdhani" panose="02000000000000000000" pitchFamily="2" charset="0"/>
                <a:cs typeface="Rajdhani" panose="02000000000000000000" pitchFamily="2" charset="0"/>
              </a:rPr>
              <a:t>SQL</a:t>
            </a:r>
            <a:r>
              <a:rPr lang="pt-PT" sz="4000" dirty="0">
                <a:latin typeface="Rajdhani" panose="02000000000000000000" pitchFamily="2" charset="0"/>
                <a:cs typeface="Rajdhani" panose="02000000000000000000" pitchFamily="2" charset="0"/>
              </a:rPr>
              <a:t/>
            </a:r>
            <a:br>
              <a:rPr lang="pt-PT" sz="4000" dirty="0">
                <a:latin typeface="Rajdhani" panose="02000000000000000000" pitchFamily="2" charset="0"/>
                <a:cs typeface="Rajdhani" panose="02000000000000000000" pitchFamily="2" charset="0"/>
              </a:rPr>
            </a:br>
            <a:r>
              <a:rPr lang="pt-PT" sz="4000" dirty="0" smtClean="0">
                <a:latin typeface="Rajdhani" panose="02000000000000000000" pitchFamily="2" charset="0"/>
                <a:cs typeface="Rajdhani" panose="02000000000000000000" pitchFamily="2" charset="0"/>
              </a:rPr>
              <a:t>e como podemos comunicar com uma base de dados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765855" y="4372661"/>
            <a:ext cx="1066029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4000" b="1" dirty="0" smtClean="0">
                <a:solidFill>
                  <a:srgbClr val="FF00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NOTA: </a:t>
            </a:r>
            <a:r>
              <a:rPr lang="pt-PT" sz="4000" dirty="0" smtClean="0">
                <a:latin typeface="Rajdhani" panose="02000000000000000000" pitchFamily="2" charset="0"/>
                <a:cs typeface="Rajdhani" panose="02000000000000000000" pitchFamily="2" charset="0"/>
              </a:rPr>
              <a:t>Neste módulo estamos a fazer apenas uma </a:t>
            </a:r>
            <a:br>
              <a:rPr lang="pt-PT" sz="4000" dirty="0" smtClean="0">
                <a:latin typeface="Rajdhani" panose="02000000000000000000" pitchFamily="2" charset="0"/>
                <a:cs typeface="Rajdhani" panose="02000000000000000000" pitchFamily="2" charset="0"/>
              </a:rPr>
            </a:br>
            <a:r>
              <a:rPr lang="pt-PT" sz="4000" dirty="0" smtClean="0">
                <a:latin typeface="Rajdhani" panose="02000000000000000000" pitchFamily="2" charset="0"/>
                <a:cs typeface="Rajdhani" panose="02000000000000000000" pitchFamily="2" charset="0"/>
              </a:rPr>
              <a:t>introdução aos conceitos relacionados</a:t>
            </a:r>
            <a:br>
              <a:rPr lang="pt-PT" sz="4000" dirty="0" smtClean="0">
                <a:latin typeface="Rajdhani" panose="02000000000000000000" pitchFamily="2" charset="0"/>
                <a:cs typeface="Rajdhani" panose="02000000000000000000" pitchFamily="2" charset="0"/>
              </a:rPr>
            </a:br>
            <a:r>
              <a:rPr lang="pt-PT" sz="4000" dirty="0" smtClean="0">
                <a:latin typeface="Rajdhani" panose="02000000000000000000" pitchFamily="2" charset="0"/>
                <a:cs typeface="Rajdhani" panose="02000000000000000000" pitchFamily="2" charset="0"/>
              </a:rPr>
              <a:t>com bases de dados.</a:t>
            </a:r>
          </a:p>
        </p:txBody>
      </p:sp>
    </p:spTree>
    <p:extLst>
      <p:ext uri="{BB962C8B-B14F-4D97-AF65-F5344CB8AC3E}">
        <p14:creationId xmlns:p14="http://schemas.microsoft.com/office/powerpoint/2010/main" val="37058896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257</Words>
  <Application>Microsoft Office PowerPoint</Application>
  <PresentationFormat>Ecrã Panorâmico</PresentationFormat>
  <Paragraphs>55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Rajdhani</vt:lpstr>
      <vt:lpstr>Rajdhani SemiBold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jldribeiro@sapo.pt</dc:creator>
  <cp:lastModifiedBy>JLDR</cp:lastModifiedBy>
  <cp:revision>57</cp:revision>
  <dcterms:created xsi:type="dcterms:W3CDTF">2021-09-23T21:23:36Z</dcterms:created>
  <dcterms:modified xsi:type="dcterms:W3CDTF">2022-10-19T09:42:54Z</dcterms:modified>
</cp:coreProperties>
</file>