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CF9AC0E-5C7F-45DD-B7F2-96F59BC49547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3399FF"/>
    <a:srgbClr val="FF0000"/>
    <a:srgbClr val="FFFFFF"/>
    <a:srgbClr val="CCA4B8"/>
    <a:srgbClr val="BB84A0"/>
    <a:srgbClr val="BC8EA5"/>
    <a:srgbClr val="993366"/>
    <a:srgbClr val="2B2F45"/>
    <a:srgbClr val="014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406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Structured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Query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Language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(SQL)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SQL?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027902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SQL =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3102291"/>
            <a:ext cx="11211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usada para comunicar com bases de dados relacionais.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51068"/>
            <a:ext cx="11073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permitem pesquisar, inserir, atualizar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 eliminar dados,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bem como alterar a estrutura da nossa base de 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086" y="4176680"/>
            <a:ext cx="801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comunicação processa-se através de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3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7124" y="927971"/>
            <a:ext cx="715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entender melhor </a:t>
            </a:r>
            <a:r>
              <a:rPr lang="pt-PT" sz="3200" smtClean="0">
                <a:latin typeface="Rajdhani" panose="02000000000000000000" pitchFamily="2" charset="0"/>
                <a:cs typeface="Rajdhani" panose="02000000000000000000" pitchFamily="2" charset="0"/>
              </a:rPr>
              <a:t>com um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exemplo: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42768" y="1673064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Desafios: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042767" y="2418157"/>
            <a:ext cx="702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consigo obter todos os dados da tabela?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2767" y="3163250"/>
            <a:ext cx="7122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consigo obter os dados apenas do cliente</a:t>
            </a:r>
            <a:b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cujo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é igual a 5?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42766" y="4339230"/>
            <a:ext cx="6322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consigo obter apenas os nomes dos</a:t>
            </a:r>
            <a:b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meus clientes?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042766" y="5515210"/>
            <a:ext cx="6439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obtenho todos os dados dos clientes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ordenados por ordem alfabética do nome?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73196"/>
              </p:ext>
            </p:extLst>
          </p:nvPr>
        </p:nvGraphicFramePr>
        <p:xfrm>
          <a:off x="604860" y="2222224"/>
          <a:ext cx="3569574" cy="383401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9139">
                  <a:extLst>
                    <a:ext uri="{9D8B030D-6E8A-4147-A177-3AD203B41FA5}">
                      <a16:colId xmlns:a16="http://schemas.microsoft.com/office/drawing/2014/main" val="3335889147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274625555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30540857"/>
                    </a:ext>
                  </a:extLst>
                </a:gridCol>
              </a:tblGrid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id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nome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telefone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008860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946372615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183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Carlos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857364524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6062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Ana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253627384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52641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Maria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255937485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102922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Francisco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574638372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84326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Manuela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457839893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45491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Joaquim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957847532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996474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568958345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80262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Marta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153279845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562993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Ricardo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 dirty="0">
                          <a:effectLst/>
                        </a:rPr>
                        <a:t>509584875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28165"/>
                  </a:ext>
                </a:extLst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630333" y="1673064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5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4445975" y="2257839"/>
            <a:ext cx="7142921" cy="11044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7124" y="927971"/>
            <a:ext cx="799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Como consigo obter todos os dados da tabela?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05985"/>
              </p:ext>
            </p:extLst>
          </p:nvPr>
        </p:nvGraphicFramePr>
        <p:xfrm>
          <a:off x="604860" y="2222224"/>
          <a:ext cx="3569574" cy="383401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9139">
                  <a:extLst>
                    <a:ext uri="{9D8B030D-6E8A-4147-A177-3AD203B41FA5}">
                      <a16:colId xmlns:a16="http://schemas.microsoft.com/office/drawing/2014/main" val="3335889147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274625555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30540857"/>
                    </a:ext>
                  </a:extLst>
                </a:gridCol>
              </a:tblGrid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id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nome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telefone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008860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946372615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183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Carlos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857364524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6062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Ana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253627384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52641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Maria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255937485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102922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Francisco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574638372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84326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Manuela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457839893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45491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Joaquim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957847532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996474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568958345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80262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Marta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153279845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562993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Ricardo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 dirty="0">
                          <a:effectLst/>
                        </a:rPr>
                        <a:t>509584875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2816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630333" y="1673064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45975" y="1673064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SQL: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08836" y="2610026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Clientes</a:t>
            </a:r>
            <a:endParaRPr lang="pt-PT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0727"/>
              </p:ext>
            </p:extLst>
          </p:nvPr>
        </p:nvGraphicFramePr>
        <p:xfrm>
          <a:off x="5655365" y="3606320"/>
          <a:ext cx="4717774" cy="245173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19820">
                  <a:extLst>
                    <a:ext uri="{9D8B030D-6E8A-4147-A177-3AD203B41FA5}">
                      <a16:colId xmlns:a16="http://schemas.microsoft.com/office/drawing/2014/main" val="52253553"/>
                    </a:ext>
                  </a:extLst>
                </a:gridCol>
                <a:gridCol w="1519820">
                  <a:extLst>
                    <a:ext uri="{9D8B030D-6E8A-4147-A177-3AD203B41FA5}">
                      <a16:colId xmlns:a16="http://schemas.microsoft.com/office/drawing/2014/main" val="1288071959"/>
                    </a:ext>
                  </a:extLst>
                </a:gridCol>
                <a:gridCol w="1678134">
                  <a:extLst>
                    <a:ext uri="{9D8B030D-6E8A-4147-A177-3AD203B41FA5}">
                      <a16:colId xmlns:a16="http://schemas.microsoft.com/office/drawing/2014/main" val="19396878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id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nome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telefone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567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Joao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946372615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889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Carlos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857364524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1093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Ana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253627384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5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Maria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255937485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671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Francisco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574638372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718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6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Manuela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457839893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915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Joaquim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957847532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161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8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Carla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568958345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440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9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Marta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153279845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730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Ricardo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 dirty="0">
                          <a:effectLst/>
                        </a:rPr>
                        <a:t>509584875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72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94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4445975" y="2257839"/>
            <a:ext cx="7142921" cy="11044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7124" y="927971"/>
            <a:ext cx="1123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Como consigo obter os dados apenas do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 cujo </a:t>
            </a:r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id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é igual a 5?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05985"/>
              </p:ext>
            </p:extLst>
          </p:nvPr>
        </p:nvGraphicFramePr>
        <p:xfrm>
          <a:off x="604860" y="2222224"/>
          <a:ext cx="3569574" cy="383401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9139">
                  <a:extLst>
                    <a:ext uri="{9D8B030D-6E8A-4147-A177-3AD203B41FA5}">
                      <a16:colId xmlns:a16="http://schemas.microsoft.com/office/drawing/2014/main" val="3335889147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274625555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30540857"/>
                    </a:ext>
                  </a:extLst>
                </a:gridCol>
              </a:tblGrid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id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nome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telefone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008860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946372615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183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Carlos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857364524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6062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Ana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253627384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52641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Maria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255937485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102922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Francisco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574638372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84326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Manuela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457839893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45491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Joaquim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957847532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996474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568958345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80262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Marta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153279845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562993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Ricardo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 dirty="0">
                          <a:effectLst/>
                        </a:rPr>
                        <a:t>509584875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2816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630333" y="1673064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45975" y="1673064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SQL: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08836" y="2610026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Clientes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5</a:t>
            </a:r>
            <a:endParaRPr lang="pt-PT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10974"/>
              </p:ext>
            </p:extLst>
          </p:nvPr>
        </p:nvGraphicFramePr>
        <p:xfrm>
          <a:off x="5655365" y="3623546"/>
          <a:ext cx="4717774" cy="44577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19820">
                  <a:extLst>
                    <a:ext uri="{9D8B030D-6E8A-4147-A177-3AD203B41FA5}">
                      <a16:colId xmlns:a16="http://schemas.microsoft.com/office/drawing/2014/main" val="52253553"/>
                    </a:ext>
                  </a:extLst>
                </a:gridCol>
                <a:gridCol w="1519820">
                  <a:extLst>
                    <a:ext uri="{9D8B030D-6E8A-4147-A177-3AD203B41FA5}">
                      <a16:colId xmlns:a16="http://schemas.microsoft.com/office/drawing/2014/main" val="1288071959"/>
                    </a:ext>
                  </a:extLst>
                </a:gridCol>
                <a:gridCol w="1678134">
                  <a:extLst>
                    <a:ext uri="{9D8B030D-6E8A-4147-A177-3AD203B41FA5}">
                      <a16:colId xmlns:a16="http://schemas.microsoft.com/office/drawing/2014/main" val="19396878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id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nome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telefone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567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5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Francisco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 dirty="0">
                          <a:effectLst/>
                        </a:rPr>
                        <a:t>574638372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71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189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4445975" y="2265671"/>
            <a:ext cx="7142921" cy="11044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7124" y="927971"/>
            <a:ext cx="9777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Como consigo obter apenas os nomes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dos meus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clientes?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05985"/>
              </p:ext>
            </p:extLst>
          </p:nvPr>
        </p:nvGraphicFramePr>
        <p:xfrm>
          <a:off x="604860" y="2222224"/>
          <a:ext cx="3569574" cy="383401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9139">
                  <a:extLst>
                    <a:ext uri="{9D8B030D-6E8A-4147-A177-3AD203B41FA5}">
                      <a16:colId xmlns:a16="http://schemas.microsoft.com/office/drawing/2014/main" val="3335889147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274625555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30540857"/>
                    </a:ext>
                  </a:extLst>
                </a:gridCol>
              </a:tblGrid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id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nome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telefone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008860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946372615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183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Carlos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857364524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6062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Ana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253627384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52641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Maria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255937485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102922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Francisco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574638372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84326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Manuela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457839893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45491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Joaquim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957847532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996474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568958345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80262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Marta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153279845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562993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Ricardo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 dirty="0">
                          <a:effectLst/>
                        </a:rPr>
                        <a:t>509584875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2816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630333" y="1673064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45975" y="1673064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SQL: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08836" y="260515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Clientes</a:t>
            </a:r>
            <a:endParaRPr lang="pt-PT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05278"/>
              </p:ext>
            </p:extLst>
          </p:nvPr>
        </p:nvGraphicFramePr>
        <p:xfrm>
          <a:off x="6049064" y="3520958"/>
          <a:ext cx="3933135" cy="245173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3933135">
                  <a:extLst>
                    <a:ext uri="{9D8B030D-6E8A-4147-A177-3AD203B41FA5}">
                      <a16:colId xmlns:a16="http://schemas.microsoft.com/office/drawing/2014/main" val="12880719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nome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567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Joao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889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Carlos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1093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Ana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5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Maria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671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Francisco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718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Manuela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915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Joaquim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161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Carla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440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Marta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730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Ricardo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72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080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4445975" y="2265671"/>
            <a:ext cx="7142921" cy="11044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7124" y="927971"/>
            <a:ext cx="1142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Obter dados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dos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 ordenados por ordem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alfabética do nome?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05985"/>
              </p:ext>
            </p:extLst>
          </p:nvPr>
        </p:nvGraphicFramePr>
        <p:xfrm>
          <a:off x="604860" y="2222224"/>
          <a:ext cx="3569574" cy="383401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9139">
                  <a:extLst>
                    <a:ext uri="{9D8B030D-6E8A-4147-A177-3AD203B41FA5}">
                      <a16:colId xmlns:a16="http://schemas.microsoft.com/office/drawing/2014/main" val="3335889147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274625555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30540857"/>
                    </a:ext>
                  </a:extLst>
                </a:gridCol>
              </a:tblGrid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id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nome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effectLst/>
                        </a:rPr>
                        <a:t>telefone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008860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946372615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183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Carlos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857364524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606235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Ana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253627384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52641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Maria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255937485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102922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Francisco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574638372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84326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Manuela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457839893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45491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Joaquim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957847532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996474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Carla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568958345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802628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9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Marta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>
                          <a:effectLst/>
                        </a:rPr>
                        <a:t>153279845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562993"/>
                  </a:ext>
                </a:extLst>
              </a:tr>
              <a:tr h="34854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effectLst/>
                        </a:rPr>
                        <a:t>Ricardo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u="none" strike="noStrike" dirty="0">
                          <a:effectLst/>
                        </a:rPr>
                        <a:t>509584875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12816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630333" y="1673064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45975" y="1673064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SQL: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08836" y="2605158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Clientes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pt-PT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</a:t>
            </a:r>
            <a:r>
              <a:rPr lang="pt-PT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endParaRPr lang="pt-PT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17239"/>
              </p:ext>
            </p:extLst>
          </p:nvPr>
        </p:nvGraphicFramePr>
        <p:xfrm>
          <a:off x="5605701" y="3604506"/>
          <a:ext cx="4546465" cy="245173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464633">
                  <a:extLst>
                    <a:ext uri="{9D8B030D-6E8A-4147-A177-3AD203B41FA5}">
                      <a16:colId xmlns:a16="http://schemas.microsoft.com/office/drawing/2014/main" val="1212406793"/>
                    </a:ext>
                  </a:extLst>
                </a:gridCol>
                <a:gridCol w="1464633">
                  <a:extLst>
                    <a:ext uri="{9D8B030D-6E8A-4147-A177-3AD203B41FA5}">
                      <a16:colId xmlns:a16="http://schemas.microsoft.com/office/drawing/2014/main" val="2853303456"/>
                    </a:ext>
                  </a:extLst>
                </a:gridCol>
                <a:gridCol w="1617199">
                  <a:extLst>
                    <a:ext uri="{9D8B030D-6E8A-4147-A177-3AD203B41FA5}">
                      <a16:colId xmlns:a16="http://schemas.microsoft.com/office/drawing/2014/main" val="32137568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id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 dirty="0">
                          <a:effectLst/>
                        </a:rPr>
                        <a:t>nome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telefone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242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Ana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253627384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270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8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Carla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568958345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99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Carlos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857364524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446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Francisco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574638372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045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Joao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946372615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182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Joaquim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957847532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1783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6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Manuela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457839893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38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Maria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255937485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6400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9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Marta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>
                          <a:effectLst/>
                        </a:rPr>
                        <a:t>153279845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533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u="none" strike="noStrike">
                          <a:effectLst/>
                        </a:rPr>
                        <a:t>Ricardo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400" u="none" strike="noStrike" dirty="0">
                          <a:effectLst/>
                        </a:rPr>
                        <a:t>509584875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3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99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50234" y="66390"/>
            <a:ext cx="5041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(SQL)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Resumo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027902"/>
            <a:ext cx="9674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Esta foi apenas uma </a:t>
            </a:r>
            <a:r>
              <a:rPr lang="pt-PT" sz="3200" b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visão muito introdutória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sobre SQL.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3102291"/>
            <a:ext cx="1121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SQL é o padrão para comunicar com as bases de dados relacionais.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51068"/>
            <a:ext cx="112069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Iremos aprender com muito detalhe como escrever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SQL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no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módulo exclusivamente dedicado a 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086" y="4176680"/>
            <a:ext cx="1154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poucas diferenças, o SQL é usado em qualquer SGBD relacional.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77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2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543</Words>
  <Application>Microsoft Office PowerPoint</Application>
  <PresentationFormat>Ecrã Panorâmico</PresentationFormat>
  <Paragraphs>298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67</cp:revision>
  <dcterms:created xsi:type="dcterms:W3CDTF">2021-09-23T21:23:36Z</dcterms:created>
  <dcterms:modified xsi:type="dcterms:W3CDTF">2022-10-19T10:16:21Z</dcterms:modified>
</cp:coreProperties>
</file>