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CF9AC0E-5C7F-45DD-B7F2-96F59BC49547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0000"/>
    <a:srgbClr val="BC8EA5"/>
    <a:srgbClr val="BDD7EE"/>
    <a:srgbClr val="00CC00"/>
    <a:srgbClr val="FFFFFF"/>
    <a:srgbClr val="CCA4B8"/>
    <a:srgbClr val="BB84A0"/>
    <a:srgbClr val="993366"/>
    <a:srgbClr val="2B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a@gmil.com" TargetMode="External"/><Relationship Id="rId7" Type="http://schemas.openxmlformats.org/officeDocument/2006/relationships/hyperlink" Target="mailto:carlos@teste.com" TargetMode="External"/><Relationship Id="rId2" Type="http://schemas.openxmlformats.org/officeDocument/2006/relationships/hyperlink" Target="mailto:joao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arlos@hotmail.com" TargetMode="External"/><Relationship Id="rId5" Type="http://schemas.openxmlformats.org/officeDocument/2006/relationships/hyperlink" Target="mailto:carlos@gmail.com" TargetMode="External"/><Relationship Id="rId4" Type="http://schemas.openxmlformats.org/officeDocument/2006/relationships/hyperlink" Target="mailto:joao@hot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Conceitos e termos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principais nas bases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de dados relacionais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993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Quais são os conceitos e termos principais a saber?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1961099"/>
            <a:ext cx="11216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Base de dados relacional: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Base de dados organizada em tabelas e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onde podem existir relações de dados entre essas tabelas.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3390901"/>
            <a:ext cx="1103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Tabela: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Uma estrutura de dados constituída por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colunas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linhas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4328260"/>
            <a:ext cx="1064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: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Expressão de SQL para comunicar com a base de 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5265619"/>
            <a:ext cx="10960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Data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: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Cada coluna tem um tipo de dados próprio. Ainda não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vimos esse aspeto. Podem conter inteiros,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strings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datas, etc.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3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9466" y="906022"/>
            <a:ext cx="984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Relações: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Duas tabelas podem estar interligadas. Exemplo: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08673"/>
              </p:ext>
            </p:extLst>
          </p:nvPr>
        </p:nvGraphicFramePr>
        <p:xfrm>
          <a:off x="1153548" y="2155874"/>
          <a:ext cx="3179300" cy="225171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89650">
                  <a:extLst>
                    <a:ext uri="{9D8B030D-6E8A-4147-A177-3AD203B41FA5}">
                      <a16:colId xmlns:a16="http://schemas.microsoft.com/office/drawing/2014/main" val="802643526"/>
                    </a:ext>
                  </a:extLst>
                </a:gridCol>
                <a:gridCol w="1589650">
                  <a:extLst>
                    <a:ext uri="{9D8B030D-6E8A-4147-A177-3AD203B41FA5}">
                      <a16:colId xmlns:a16="http://schemas.microsoft.com/office/drawing/2014/main" val="7460795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nome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751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Joao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806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Carlos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1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Ana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460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4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Maria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180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5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Francisco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3157675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75236"/>
              </p:ext>
            </p:extLst>
          </p:nvPr>
        </p:nvGraphicFramePr>
        <p:xfrm>
          <a:off x="6511973" y="2155874"/>
          <a:ext cx="3898119" cy="412813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38170">
                  <a:extLst>
                    <a:ext uri="{9D8B030D-6E8A-4147-A177-3AD203B41FA5}">
                      <a16:colId xmlns:a16="http://schemas.microsoft.com/office/drawing/2014/main" val="1216686742"/>
                    </a:ext>
                  </a:extLst>
                </a:gridCol>
                <a:gridCol w="2459949">
                  <a:extLst>
                    <a:ext uri="{9D8B030D-6E8A-4147-A177-3AD203B41FA5}">
                      <a16:colId xmlns:a16="http://schemas.microsoft.com/office/drawing/2014/main" val="35524031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telefone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659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946372615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79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4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857364524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481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2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253627384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926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255937485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205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5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574638372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8769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457839893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282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957847532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47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5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568958345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096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153279845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646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400" u="none" strike="noStrike">
                          <a:effectLst/>
                        </a:rPr>
                        <a:t>5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509584875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8411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181681" y="2532184"/>
            <a:ext cx="1547449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/>
          <p:cNvSpPr/>
          <p:nvPr/>
        </p:nvSpPr>
        <p:spPr>
          <a:xfrm>
            <a:off x="6511973" y="2532183"/>
            <a:ext cx="1422205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/>
          <p:cNvSpPr/>
          <p:nvPr/>
        </p:nvSpPr>
        <p:spPr>
          <a:xfrm>
            <a:off x="6511972" y="4794736"/>
            <a:ext cx="1422205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6511971" y="5539372"/>
            <a:ext cx="1422205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1639453" y="1659004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PK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907121" y="1656804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FK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cxnSp>
        <p:nvCxnSpPr>
          <p:cNvPr id="19" name="Conexão reta unidirecional 18"/>
          <p:cNvCxnSpPr/>
          <p:nvPr/>
        </p:nvCxnSpPr>
        <p:spPr>
          <a:xfrm>
            <a:off x="4445391" y="2708029"/>
            <a:ext cx="194134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>
            <a:off x="4445391" y="2708029"/>
            <a:ext cx="1941341" cy="226255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xão reta unidirecional 22"/>
          <p:cNvCxnSpPr/>
          <p:nvPr/>
        </p:nvCxnSpPr>
        <p:spPr>
          <a:xfrm>
            <a:off x="4451740" y="2716347"/>
            <a:ext cx="1934992" cy="299887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67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9466" y="90602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Primary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Key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(PK)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9465" y="1490797"/>
            <a:ext cx="1162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Chave Primária é um valor único usado para relacionar dados entre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tabelas. Só pode existir uma PK por cada tabela.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49466" y="2864437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Foreign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Key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(FK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9465" y="3449212"/>
            <a:ext cx="11368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Chave Estrangeira é um valor que dá suporte à chave primária na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execução de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que devolvem resultados relacionais.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49465" y="5248846"/>
            <a:ext cx="11557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É complicado? Vamos ver os tipos de relações para entender melhor.</a:t>
            </a:r>
            <a:endParaRPr lang="pt-PT" sz="3200" u="sng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36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9466" y="906022"/>
            <a:ext cx="4794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Relação de um para muitos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9465" y="1490797"/>
            <a:ext cx="11570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a relação mais comum numa base de dados relacional. Uma tabela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pessoas, por exemplo, e outra tabela com os emails das pessoas.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Cada pessoa pode ter mais do que um email.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10874"/>
              </p:ext>
            </p:extLst>
          </p:nvPr>
        </p:nvGraphicFramePr>
        <p:xfrm>
          <a:off x="1913206" y="3521151"/>
          <a:ext cx="3474720" cy="15011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724392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0023180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id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nome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171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Joao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341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2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Carlos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273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Ana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546936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65077"/>
              </p:ext>
            </p:extLst>
          </p:nvPr>
        </p:nvGraphicFramePr>
        <p:xfrm>
          <a:off x="5960294" y="3521151"/>
          <a:ext cx="4220308" cy="26269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28297">
                  <a:extLst>
                    <a:ext uri="{9D8B030D-6E8A-4147-A177-3AD203B41FA5}">
                      <a16:colId xmlns:a16="http://schemas.microsoft.com/office/drawing/2014/main" val="410925191"/>
                    </a:ext>
                  </a:extLst>
                </a:gridCol>
                <a:gridCol w="2992011">
                  <a:extLst>
                    <a:ext uri="{9D8B030D-6E8A-4147-A177-3AD203B41FA5}">
                      <a16:colId xmlns:a16="http://schemas.microsoft.com/office/drawing/2014/main" val="33260496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email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501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sng" strike="noStrike">
                          <a:effectLst/>
                          <a:hlinkClick r:id="rId2"/>
                        </a:rPr>
                        <a:t>joao@gmail.com</a:t>
                      </a:r>
                      <a:endParaRPr lang="pt-PT" sz="2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679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sng" strike="noStrike">
                          <a:effectLst/>
                          <a:hlinkClick r:id="rId3"/>
                        </a:rPr>
                        <a:t>ana@gmil.com</a:t>
                      </a:r>
                      <a:endParaRPr lang="pt-PT" sz="2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140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sng" strike="noStrike">
                          <a:effectLst/>
                          <a:hlinkClick r:id="rId4"/>
                        </a:rPr>
                        <a:t>joao@hotmail.com</a:t>
                      </a:r>
                      <a:endParaRPr lang="pt-PT" sz="2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210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sng" strike="noStrike">
                          <a:effectLst/>
                          <a:hlinkClick r:id="rId5"/>
                        </a:rPr>
                        <a:t>carlos@gmail.com</a:t>
                      </a:r>
                      <a:endParaRPr lang="pt-PT" sz="2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103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sng" strike="noStrike">
                          <a:effectLst/>
                          <a:hlinkClick r:id="rId6"/>
                        </a:rPr>
                        <a:t>carlos@hotmail.com</a:t>
                      </a:r>
                      <a:endParaRPr lang="pt-PT" sz="2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11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sng" strike="noStrike" dirty="0">
                          <a:effectLst/>
                          <a:hlinkClick r:id="rId7"/>
                        </a:rPr>
                        <a:t>carlos@teste.com</a:t>
                      </a:r>
                      <a:endParaRPr lang="pt-PT" sz="2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066407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913206" y="4271721"/>
            <a:ext cx="1730326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/>
          <p:cNvSpPr/>
          <p:nvPr/>
        </p:nvSpPr>
        <p:spPr>
          <a:xfrm>
            <a:off x="5960293" y="5022291"/>
            <a:ext cx="1214229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/>
          <p:cNvSpPr/>
          <p:nvPr/>
        </p:nvSpPr>
        <p:spPr>
          <a:xfrm>
            <a:off x="5960292" y="5402120"/>
            <a:ext cx="1214229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/>
          <p:cNvSpPr/>
          <p:nvPr/>
        </p:nvSpPr>
        <p:spPr>
          <a:xfrm>
            <a:off x="5960291" y="5786224"/>
            <a:ext cx="1214229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669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9466" y="906022"/>
            <a:ext cx="5428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Relação de muitos para muitos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9465" y="1490797"/>
            <a:ext cx="11152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a relação em que uma tabela A tem vários registos relacionados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uma tabela B e vice-versa.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47949"/>
              </p:ext>
            </p:extLst>
          </p:nvPr>
        </p:nvGraphicFramePr>
        <p:xfrm>
          <a:off x="2123927" y="4819200"/>
          <a:ext cx="3365280" cy="15011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6048">
                  <a:extLst>
                    <a:ext uri="{9D8B030D-6E8A-4147-A177-3AD203B41FA5}">
                      <a16:colId xmlns:a16="http://schemas.microsoft.com/office/drawing/2014/main" val="2885143014"/>
                    </a:ext>
                  </a:extLst>
                </a:gridCol>
                <a:gridCol w="2169232">
                  <a:extLst>
                    <a:ext uri="{9D8B030D-6E8A-4147-A177-3AD203B41FA5}">
                      <a16:colId xmlns:a16="http://schemas.microsoft.com/office/drawing/2014/main" val="16998728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 err="1">
                          <a:effectLst/>
                        </a:rPr>
                        <a:t>id_pro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produto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078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Banana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6202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Laranja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273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3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Ananás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623104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47639"/>
              </p:ext>
            </p:extLst>
          </p:nvPr>
        </p:nvGraphicFramePr>
        <p:xfrm>
          <a:off x="2123927" y="2942775"/>
          <a:ext cx="3365280" cy="15011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6048">
                  <a:extLst>
                    <a:ext uri="{9D8B030D-6E8A-4147-A177-3AD203B41FA5}">
                      <a16:colId xmlns:a16="http://schemas.microsoft.com/office/drawing/2014/main" val="573560106"/>
                    </a:ext>
                  </a:extLst>
                </a:gridCol>
                <a:gridCol w="2169232">
                  <a:extLst>
                    <a:ext uri="{9D8B030D-6E8A-4147-A177-3AD203B41FA5}">
                      <a16:colId xmlns:a16="http://schemas.microsoft.com/office/drawing/2014/main" val="8079915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 err="1">
                          <a:effectLst/>
                        </a:rPr>
                        <a:t>id_enc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data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084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12/05/2030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078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14/02/2031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377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3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21/03/2032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613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93676"/>
              </p:ext>
            </p:extLst>
          </p:nvPr>
        </p:nvGraphicFramePr>
        <p:xfrm>
          <a:off x="6489090" y="2942776"/>
          <a:ext cx="2888566" cy="337756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44283">
                  <a:extLst>
                    <a:ext uri="{9D8B030D-6E8A-4147-A177-3AD203B41FA5}">
                      <a16:colId xmlns:a16="http://schemas.microsoft.com/office/drawing/2014/main" val="296930626"/>
                    </a:ext>
                  </a:extLst>
                </a:gridCol>
                <a:gridCol w="1444283">
                  <a:extLst>
                    <a:ext uri="{9D8B030D-6E8A-4147-A177-3AD203B41FA5}">
                      <a16:colId xmlns:a16="http://schemas.microsoft.com/office/drawing/2014/main" val="3534263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 err="1">
                          <a:effectLst/>
                        </a:rPr>
                        <a:t>id_enc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id_prod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048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08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2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152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028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0660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2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495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3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27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3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652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102556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2017295" y="256749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Encomendas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17295" y="444391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Produtos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89089" y="2546525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EncomendasProdutos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138688" y="3721607"/>
            <a:ext cx="1214229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/>
          <p:cNvSpPr/>
          <p:nvPr/>
        </p:nvSpPr>
        <p:spPr>
          <a:xfrm>
            <a:off x="6499264" y="4488419"/>
            <a:ext cx="1392711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/>
          <p:cNvSpPr/>
          <p:nvPr/>
        </p:nvSpPr>
        <p:spPr>
          <a:xfrm>
            <a:off x="6499263" y="4819200"/>
            <a:ext cx="1392711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/>
          <p:cNvSpPr/>
          <p:nvPr/>
        </p:nvSpPr>
        <p:spPr>
          <a:xfrm>
            <a:off x="2123927" y="5204009"/>
            <a:ext cx="1214229" cy="351693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/>
          <p:cNvSpPr/>
          <p:nvPr/>
        </p:nvSpPr>
        <p:spPr>
          <a:xfrm>
            <a:off x="2123926" y="5968647"/>
            <a:ext cx="1214229" cy="351693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/>
          <p:cNvSpPr/>
          <p:nvPr/>
        </p:nvSpPr>
        <p:spPr>
          <a:xfrm>
            <a:off x="7920868" y="4480977"/>
            <a:ext cx="1442720" cy="351693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7920868" y="4831197"/>
            <a:ext cx="1448216" cy="351693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780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9466" y="906022"/>
            <a:ext cx="4161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Relação de um para um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9465" y="1490797"/>
            <a:ext cx="11461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tabela A tem vários registos todos diferentes, e a tabela B só tem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registo relacionado com cada registo da tabela A.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17295" y="329900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Pessoas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89089" y="3299007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Moradas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9827"/>
              </p:ext>
            </p:extLst>
          </p:nvPr>
        </p:nvGraphicFramePr>
        <p:xfrm>
          <a:off x="916003" y="3760670"/>
          <a:ext cx="3402448" cy="18764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01224">
                  <a:extLst>
                    <a:ext uri="{9D8B030D-6E8A-4147-A177-3AD203B41FA5}">
                      <a16:colId xmlns:a16="http://schemas.microsoft.com/office/drawing/2014/main" val="1708032630"/>
                    </a:ext>
                  </a:extLst>
                </a:gridCol>
                <a:gridCol w="1701224">
                  <a:extLst>
                    <a:ext uri="{9D8B030D-6E8A-4147-A177-3AD203B41FA5}">
                      <a16:colId xmlns:a16="http://schemas.microsoft.com/office/drawing/2014/main" val="35014802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id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nome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554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Joao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740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2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Carlos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3523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Ana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750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4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Maria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028452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1370"/>
              </p:ext>
            </p:extLst>
          </p:nvPr>
        </p:nvGraphicFramePr>
        <p:xfrm>
          <a:off x="5041997" y="3760671"/>
          <a:ext cx="6591985" cy="18764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73478">
                  <a:extLst>
                    <a:ext uri="{9D8B030D-6E8A-4147-A177-3AD203B41FA5}">
                      <a16:colId xmlns:a16="http://schemas.microsoft.com/office/drawing/2014/main" val="1932632765"/>
                    </a:ext>
                  </a:extLst>
                </a:gridCol>
                <a:gridCol w="1606169">
                  <a:extLst>
                    <a:ext uri="{9D8B030D-6E8A-4147-A177-3AD203B41FA5}">
                      <a16:colId xmlns:a16="http://schemas.microsoft.com/office/drawing/2014/main" val="102889692"/>
                    </a:ext>
                  </a:extLst>
                </a:gridCol>
                <a:gridCol w="1606169">
                  <a:extLst>
                    <a:ext uri="{9D8B030D-6E8A-4147-A177-3AD203B41FA5}">
                      <a16:colId xmlns:a16="http://schemas.microsoft.com/office/drawing/2014/main" val="1238029133"/>
                    </a:ext>
                  </a:extLst>
                </a:gridCol>
                <a:gridCol w="1606169">
                  <a:extLst>
                    <a:ext uri="{9D8B030D-6E8A-4147-A177-3AD203B41FA5}">
                      <a16:colId xmlns:a16="http://schemas.microsoft.com/office/drawing/2014/main" val="39982773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id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morada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cidade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pais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93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Rua 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Cidade 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Portugal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5081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2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Avenida B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Cidade 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Portugal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030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Lugar C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Cidade 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Portugal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028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</a:rPr>
                        <a:t>4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Praça D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Cidade 3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Portugal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450206"/>
                  </a:ext>
                </a:extLst>
              </a:tr>
            </a:tbl>
          </a:graphicData>
        </a:graphic>
      </p:graphicFrame>
      <p:sp>
        <p:nvSpPr>
          <p:cNvPr id="24" name="Retângulo 23"/>
          <p:cNvSpPr/>
          <p:nvPr/>
        </p:nvSpPr>
        <p:spPr>
          <a:xfrm>
            <a:off x="930071" y="4139971"/>
            <a:ext cx="1658385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/>
          <p:cNvSpPr/>
          <p:nvPr/>
        </p:nvSpPr>
        <p:spPr>
          <a:xfrm>
            <a:off x="5041997" y="4139970"/>
            <a:ext cx="1752698" cy="351693"/>
          </a:xfrm>
          <a:prstGeom prst="rect">
            <a:avLst/>
          </a:prstGeom>
          <a:solidFill>
            <a:srgbClr val="FFC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/>
          <p:cNvSpPr/>
          <p:nvPr/>
        </p:nvSpPr>
        <p:spPr>
          <a:xfrm>
            <a:off x="930071" y="4494634"/>
            <a:ext cx="1658385" cy="351693"/>
          </a:xfrm>
          <a:prstGeom prst="rect">
            <a:avLst/>
          </a:prstGeom>
          <a:solidFill>
            <a:srgbClr val="BC8EA5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/>
          <p:cNvSpPr/>
          <p:nvPr/>
        </p:nvSpPr>
        <p:spPr>
          <a:xfrm>
            <a:off x="5041997" y="4494633"/>
            <a:ext cx="1752698" cy="351693"/>
          </a:xfrm>
          <a:prstGeom prst="rect">
            <a:avLst/>
          </a:prstGeom>
          <a:solidFill>
            <a:srgbClr val="BC8EA5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/>
          <p:cNvSpPr/>
          <p:nvPr/>
        </p:nvSpPr>
        <p:spPr>
          <a:xfrm>
            <a:off x="927723" y="4872116"/>
            <a:ext cx="1658385" cy="351693"/>
          </a:xfrm>
          <a:prstGeom prst="rect">
            <a:avLst/>
          </a:prstGeom>
          <a:solidFill>
            <a:srgbClr val="FF0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/>
          <p:cNvSpPr/>
          <p:nvPr/>
        </p:nvSpPr>
        <p:spPr>
          <a:xfrm>
            <a:off x="5039649" y="4872115"/>
            <a:ext cx="1752698" cy="351693"/>
          </a:xfrm>
          <a:prstGeom prst="rect">
            <a:avLst/>
          </a:prstGeom>
          <a:solidFill>
            <a:srgbClr val="FF0000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/>
          <p:cNvSpPr/>
          <p:nvPr/>
        </p:nvSpPr>
        <p:spPr>
          <a:xfrm>
            <a:off x="925375" y="5251944"/>
            <a:ext cx="1658385" cy="351693"/>
          </a:xfrm>
          <a:prstGeom prst="rect">
            <a:avLst/>
          </a:prstGeom>
          <a:solidFill>
            <a:srgbClr val="3399FF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5037301" y="5251943"/>
            <a:ext cx="1752698" cy="351693"/>
          </a:xfrm>
          <a:prstGeom prst="rect">
            <a:avLst/>
          </a:prstGeom>
          <a:solidFill>
            <a:srgbClr val="3399FF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801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12" grpId="0"/>
      <p:bldP spid="14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44330" y="66390"/>
            <a:ext cx="904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termos principais nas bases de dados relacionais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898003"/>
            <a:ext cx="1018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Estruturar corretamente uma base de dados é fundamental.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1578828"/>
            <a:ext cx="97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Saber usar ferramentas de gestão, também é importante.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699962" y="2583210"/>
            <a:ext cx="858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criar um </a:t>
            </a:r>
            <a:r>
              <a:rPr lang="pt-PT" sz="3200" b="1" i="1" u="sng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schema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uma base de 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699961" y="3264035"/>
            <a:ext cx="9119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Criar essa base de dados em diferentes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aplicações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699961" y="3944860"/>
            <a:ext cx="7173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Perceber que </a:t>
            </a:r>
            <a:r>
              <a:rPr lang="pt-PT" sz="3200" b="1" i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data </a:t>
            </a:r>
            <a:r>
              <a:rPr lang="pt-PT" sz="3200" b="1" i="1" u="sng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r>
              <a:rPr lang="pt-PT" sz="3200" b="1" i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podemos usar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699961" y="4625685"/>
            <a:ext cx="779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criar chaves primárias e estrangeiras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699961" y="5306510"/>
            <a:ext cx="621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criar relações entre tabelas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699961" y="5987335"/>
            <a:ext cx="662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Aprender instruções básicas de SQL.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71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471</Words>
  <Application>Microsoft Office PowerPoint</Application>
  <PresentationFormat>Ecrã Panorâmico</PresentationFormat>
  <Paragraphs>169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Rajdhani</vt:lpstr>
      <vt:lpstr>Rajdhani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81</cp:revision>
  <dcterms:created xsi:type="dcterms:W3CDTF">2021-09-23T21:23:36Z</dcterms:created>
  <dcterms:modified xsi:type="dcterms:W3CDTF">2022-10-19T10:31:24Z</dcterms:modified>
</cp:coreProperties>
</file>