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5CF9AC0E-5C7F-45DD-B7F2-96F59BC49547}">
          <p14:sldIdLst>
            <p14:sldId id="256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FF0000"/>
    <a:srgbClr val="BC8EA5"/>
    <a:srgbClr val="BDD7EE"/>
    <a:srgbClr val="00CC00"/>
    <a:srgbClr val="FFFFFF"/>
    <a:srgbClr val="CCA4B8"/>
    <a:srgbClr val="BB84A0"/>
    <a:srgbClr val="993366"/>
    <a:srgbClr val="2B2F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Estilo com Tema 2 - Destaqu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44246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 &amp; SQL Básico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52148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SQL </a:t>
            </a:r>
            <a:r>
              <a:rPr lang="en-US" sz="36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puro</a:t>
            </a:r>
            <a:r>
              <a:rPr lang="en-US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 vs </a:t>
            </a:r>
            <a:r>
              <a:rPr lang="en-US" sz="36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Queyy</a:t>
            </a:r>
            <a:r>
              <a:rPr lang="en-US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 Builder </a:t>
            </a:r>
            <a:br>
              <a:rPr lang="en-US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</a:br>
            <a:r>
              <a:rPr lang="en-US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vs </a:t>
            </a:r>
            <a:r>
              <a:rPr lang="en-US" sz="36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ORM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155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r>
              <a:rPr lang="pt-PT" sz="2800" dirty="0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 &amp; SQL Básico</a:t>
            </a:r>
            <a:endParaRPr lang="pt-PT" sz="2800" dirty="0"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073291" y="66390"/>
            <a:ext cx="5118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>
                <a:latin typeface="Rajdhani" panose="02000000000000000000" pitchFamily="2" charset="0"/>
                <a:cs typeface="Rajdhani" panose="02000000000000000000" pitchFamily="2" charset="0"/>
              </a:rPr>
              <a:t>SQL puro </a:t>
            </a:r>
            <a:r>
              <a:rPr lang="pt-PT" sz="2800" dirty="0" err="1">
                <a:latin typeface="Rajdhani" panose="02000000000000000000" pitchFamily="2" charset="0"/>
                <a:cs typeface="Rajdhani" panose="02000000000000000000" pitchFamily="2" charset="0"/>
              </a:rPr>
              <a:t>vs</a:t>
            </a:r>
            <a:r>
              <a:rPr lang="pt-PT" sz="2800" dirty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Query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Builder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vs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dirty="0">
                <a:latin typeface="Rajdhani" panose="02000000000000000000" pitchFamily="2" charset="0"/>
                <a:cs typeface="Rajdhani" panose="02000000000000000000" pitchFamily="2" charset="0"/>
              </a:rPr>
              <a:t>ORM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33872" y="983199"/>
            <a:ext cx="1147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As bases de dados são ponto central quando o assunto é guardar informação.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33872" y="1960567"/>
            <a:ext cx="1147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A forma como o nosso código tem acesso a essas bases de dados é fundamental para o desenvolvimento cuidado da nossa aplicação.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33872" y="3368822"/>
            <a:ext cx="1147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A forma mais direta é recorrendo ao SQL (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Structured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Query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Language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) puro.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33872" y="4346190"/>
            <a:ext cx="1147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Existem outras formas: usando um </a:t>
            </a:r>
            <a:r>
              <a:rPr lang="pt-PT" sz="28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query</a:t>
            </a:r>
            <a:r>
              <a:rPr lang="pt-PT" sz="28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builder</a:t>
            </a:r>
            <a:r>
              <a:rPr lang="pt-PT" sz="28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ou um </a:t>
            </a:r>
            <a:r>
              <a:rPr lang="pt-PT" sz="28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ORM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, por exemplo.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33872" y="5323557"/>
            <a:ext cx="1147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Vamos ver o que significa cada uma destas formas, vantagens e desvantagens.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5430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  <p:bldP spid="10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155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r>
              <a:rPr lang="pt-PT" sz="2800" dirty="0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 &amp; SQL Básico</a:t>
            </a:r>
            <a:endParaRPr lang="pt-PT" sz="2800" dirty="0"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073291" y="66390"/>
            <a:ext cx="5118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>
                <a:latin typeface="Rajdhani" panose="02000000000000000000" pitchFamily="2" charset="0"/>
                <a:cs typeface="Rajdhani" panose="02000000000000000000" pitchFamily="2" charset="0"/>
              </a:rPr>
              <a:t>SQL puro </a:t>
            </a:r>
            <a:r>
              <a:rPr lang="pt-PT" sz="2800" dirty="0" err="1">
                <a:latin typeface="Rajdhani" panose="02000000000000000000" pitchFamily="2" charset="0"/>
                <a:cs typeface="Rajdhani" panose="02000000000000000000" pitchFamily="2" charset="0"/>
              </a:rPr>
              <a:t>vs</a:t>
            </a:r>
            <a:r>
              <a:rPr lang="pt-PT" sz="2800" dirty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Query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Builder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vs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dirty="0">
                <a:latin typeface="Rajdhani" panose="02000000000000000000" pitchFamily="2" charset="0"/>
                <a:cs typeface="Rajdhani" panose="02000000000000000000" pitchFamily="2" charset="0"/>
              </a:rPr>
              <a:t>ORM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33872" y="983199"/>
            <a:ext cx="1147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SQL PURO – </a:t>
            </a:r>
            <a:r>
              <a:rPr lang="pt-PT" sz="28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Raw</a:t>
            </a:r>
            <a:r>
              <a:rPr lang="pt-PT" sz="28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 SQL</a:t>
            </a:r>
            <a:endParaRPr lang="pt-PT" sz="28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33872" y="1960567"/>
            <a:ext cx="1147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Por vezes designado por SQL nativo.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33872" y="3056882"/>
            <a:ext cx="1147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A forma de acesso aos dados mais direta e de baixo nível.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33872" y="4153197"/>
            <a:ext cx="1147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O SQL é bastante poderoso. Mais do que a maioria dos programadores pensa.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33872" y="5249513"/>
            <a:ext cx="1147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Devemos seguir a máxima: </a:t>
            </a:r>
            <a:r>
              <a:rPr lang="pt-PT" sz="2800" u="sng" dirty="0" smtClean="0">
                <a:latin typeface="Rajdhani" panose="02000000000000000000" pitchFamily="2" charset="0"/>
                <a:cs typeface="Rajdhani" panose="02000000000000000000" pitchFamily="2" charset="0"/>
              </a:rPr>
              <a:t>tudo o que der para fazer do lado o SGBD, deve ser feito do lado do SGBD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.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9970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  <p:bldP spid="10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155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r>
              <a:rPr lang="pt-PT" sz="2800" dirty="0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 &amp; SQL Básico</a:t>
            </a:r>
            <a:endParaRPr lang="pt-PT" sz="2800" dirty="0"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073291" y="66390"/>
            <a:ext cx="5118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>
                <a:latin typeface="Rajdhani" panose="02000000000000000000" pitchFamily="2" charset="0"/>
                <a:cs typeface="Rajdhani" panose="02000000000000000000" pitchFamily="2" charset="0"/>
              </a:rPr>
              <a:t>SQL puro </a:t>
            </a:r>
            <a:r>
              <a:rPr lang="pt-PT" sz="2800" dirty="0" err="1">
                <a:latin typeface="Rajdhani" panose="02000000000000000000" pitchFamily="2" charset="0"/>
                <a:cs typeface="Rajdhani" panose="02000000000000000000" pitchFamily="2" charset="0"/>
              </a:rPr>
              <a:t>vs</a:t>
            </a:r>
            <a:r>
              <a:rPr lang="pt-PT" sz="2800" dirty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Query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Builder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vs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dirty="0">
                <a:latin typeface="Rajdhani" panose="02000000000000000000" pitchFamily="2" charset="0"/>
                <a:cs typeface="Rajdhani" panose="02000000000000000000" pitchFamily="2" charset="0"/>
              </a:rPr>
              <a:t>ORM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33872" y="983199"/>
            <a:ext cx="1147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SQL PURO – Vantagens</a:t>
            </a:r>
            <a:endParaRPr lang="pt-PT" sz="28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33872" y="1960567"/>
            <a:ext cx="1147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Muito mais rápido.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33872" y="3056882"/>
            <a:ext cx="1147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Linguagem standard que pode ser usada em diferentes contextos.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33872" y="4153197"/>
            <a:ext cx="1147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Pode ser usada no código e nas ferramentas de gestão das bases de dados.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33872" y="5249513"/>
            <a:ext cx="1147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Permite um entendimento mais aprofundado sobre a comunicação com as bases de dados.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4561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  <p:bldP spid="10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155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r>
              <a:rPr lang="pt-PT" sz="2800" dirty="0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 &amp; SQL Básico</a:t>
            </a:r>
            <a:endParaRPr lang="pt-PT" sz="2800" dirty="0"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073291" y="66390"/>
            <a:ext cx="5118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>
                <a:latin typeface="Rajdhani" panose="02000000000000000000" pitchFamily="2" charset="0"/>
                <a:cs typeface="Rajdhani" panose="02000000000000000000" pitchFamily="2" charset="0"/>
              </a:rPr>
              <a:t>SQL puro </a:t>
            </a:r>
            <a:r>
              <a:rPr lang="pt-PT" sz="2800" dirty="0" err="1">
                <a:latin typeface="Rajdhani" panose="02000000000000000000" pitchFamily="2" charset="0"/>
                <a:cs typeface="Rajdhani" panose="02000000000000000000" pitchFamily="2" charset="0"/>
              </a:rPr>
              <a:t>vs</a:t>
            </a:r>
            <a:r>
              <a:rPr lang="pt-PT" sz="2800" dirty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Query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Builder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vs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dirty="0">
                <a:latin typeface="Rajdhani" panose="02000000000000000000" pitchFamily="2" charset="0"/>
                <a:cs typeface="Rajdhani" panose="02000000000000000000" pitchFamily="2" charset="0"/>
              </a:rPr>
              <a:t>ORM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33872" y="983199"/>
            <a:ext cx="1147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SQL PURO – Desvantagens</a:t>
            </a:r>
            <a:endParaRPr lang="pt-PT" sz="28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33872" y="1960567"/>
            <a:ext cx="1147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É uma linguagem dentro de outra linguagem.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33872" y="3056882"/>
            <a:ext cx="1147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Quando mal usada pode comprometer a segurança (SQL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Injection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)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33872" y="4153197"/>
            <a:ext cx="1147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Destinada a bases de dados relacionais.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33872" y="5249512"/>
            <a:ext cx="1147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Mais suscetível a erros de escrita.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0698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  <p:bldP spid="10" grpId="0"/>
      <p:bldP spid="14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155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r>
              <a:rPr lang="pt-PT" sz="2800" dirty="0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 &amp; SQL Básico</a:t>
            </a:r>
            <a:endParaRPr lang="pt-PT" sz="2800" dirty="0"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073291" y="66390"/>
            <a:ext cx="5118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>
                <a:latin typeface="Rajdhani" panose="02000000000000000000" pitchFamily="2" charset="0"/>
                <a:cs typeface="Rajdhani" panose="02000000000000000000" pitchFamily="2" charset="0"/>
              </a:rPr>
              <a:t>SQL puro </a:t>
            </a:r>
            <a:r>
              <a:rPr lang="pt-PT" sz="2800" dirty="0" err="1">
                <a:latin typeface="Rajdhani" panose="02000000000000000000" pitchFamily="2" charset="0"/>
                <a:cs typeface="Rajdhani" panose="02000000000000000000" pitchFamily="2" charset="0"/>
              </a:rPr>
              <a:t>vs</a:t>
            </a:r>
            <a:r>
              <a:rPr lang="pt-PT" sz="2800" dirty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Query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Builder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vs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dirty="0">
                <a:latin typeface="Rajdhani" panose="02000000000000000000" pitchFamily="2" charset="0"/>
                <a:cs typeface="Rajdhani" panose="02000000000000000000" pitchFamily="2" charset="0"/>
              </a:rPr>
              <a:t>ORM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33872" y="983199"/>
            <a:ext cx="1147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Query</a:t>
            </a:r>
            <a:r>
              <a:rPr lang="pt-PT" sz="28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Builder</a:t>
            </a:r>
            <a:endParaRPr lang="pt-PT" sz="28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33872" y="1554168"/>
            <a:ext cx="1147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São bibliotecas que criam um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layer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mais “compreensível” por cima do SQL.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33872" y="4707770"/>
            <a:ext cx="1147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A escrita das </a:t>
            </a:r>
            <a:r>
              <a:rPr lang="pt-PT" sz="2800" i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queries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fica mais intuitiva.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33872" y="5470406"/>
            <a:ext cx="1147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>
                <a:latin typeface="Rajdhani" panose="02000000000000000000" pitchFamily="2" charset="0"/>
                <a:cs typeface="Rajdhani" panose="02000000000000000000" pitchFamily="2" charset="0"/>
              </a:rPr>
              <a:t>Como existem diversas 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soluções, existe o custo de estudar cada uma delas.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33871" y="2162840"/>
            <a:ext cx="11203947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endParaRPr lang="en-US" dirty="0" smtClean="0">
              <a:solidFill>
                <a:srgbClr val="BEC5D4"/>
              </a:solidFill>
              <a:latin typeface="Lucida Sans" panose="020B0602030504020204" pitchFamily="34" charset="0"/>
            </a:endParaRPr>
          </a:p>
          <a:p>
            <a:pPr lvl="1"/>
            <a:r>
              <a:rPr lang="en-US" dirty="0" smtClean="0">
                <a:solidFill>
                  <a:srgbClr val="BEC5D4"/>
                </a:solidFill>
                <a:latin typeface="Lucida Sans" panose="020B0602030504020204" pitchFamily="34" charset="0"/>
              </a:rPr>
              <a:t>$</a:t>
            </a:r>
            <a:r>
              <a:rPr lang="en-US" dirty="0">
                <a:solidFill>
                  <a:srgbClr val="BEC5D4"/>
                </a:solidFill>
                <a:latin typeface="Lucida Sans" panose="020B0602030504020204" pitchFamily="34" charset="0"/>
              </a:rPr>
              <a:t>users</a:t>
            </a:r>
            <a:r>
              <a:rPr lang="en-US" dirty="0">
                <a:solidFill>
                  <a:srgbClr val="BFC7D5"/>
                </a:solidFill>
                <a:latin typeface="Lucida Sans" panose="020B0602030504020204" pitchFamily="34" charset="0"/>
              </a:rPr>
              <a:t> </a:t>
            </a:r>
            <a:r>
              <a:rPr lang="en-US" dirty="0">
                <a:solidFill>
                  <a:srgbClr val="C792EA"/>
                </a:solidFill>
                <a:latin typeface="Lucida Sans" panose="020B0602030504020204" pitchFamily="34" charset="0"/>
              </a:rPr>
              <a:t>=</a:t>
            </a:r>
            <a:r>
              <a:rPr lang="en-US" dirty="0">
                <a:solidFill>
                  <a:srgbClr val="BFC7D5"/>
                </a:solidFill>
                <a:latin typeface="Lucida Sans" panose="020B0602030504020204" pitchFamily="34" charset="0"/>
              </a:rPr>
              <a:t> </a:t>
            </a:r>
            <a:r>
              <a:rPr lang="en-US" dirty="0">
                <a:solidFill>
                  <a:srgbClr val="FFCB8B"/>
                </a:solidFill>
                <a:latin typeface="Lucida Sans" panose="020B0602030504020204" pitchFamily="34" charset="0"/>
              </a:rPr>
              <a:t>DB</a:t>
            </a:r>
            <a:r>
              <a:rPr lang="en-US" dirty="0">
                <a:solidFill>
                  <a:srgbClr val="89DDFF"/>
                </a:solidFill>
                <a:latin typeface="Lucida Sans" panose="020B0602030504020204" pitchFamily="34" charset="0"/>
              </a:rPr>
              <a:t>::</a:t>
            </a:r>
            <a:r>
              <a:rPr lang="en-US" dirty="0">
                <a:solidFill>
                  <a:srgbClr val="82AAFF"/>
                </a:solidFill>
                <a:latin typeface="Lucida Sans" panose="020B0602030504020204" pitchFamily="34" charset="0"/>
              </a:rPr>
              <a:t>table</a:t>
            </a:r>
            <a:r>
              <a:rPr lang="en-US" dirty="0">
                <a:solidFill>
                  <a:srgbClr val="BFC7D5"/>
                </a:solidFill>
                <a:latin typeface="Lucida Sans" panose="020B0602030504020204" pitchFamily="34" charset="0"/>
              </a:rPr>
              <a:t>(</a:t>
            </a:r>
            <a:r>
              <a:rPr lang="en-US" dirty="0">
                <a:solidFill>
                  <a:srgbClr val="D9F5DD"/>
                </a:solidFill>
                <a:latin typeface="Lucida Sans" panose="020B0602030504020204" pitchFamily="34" charset="0"/>
              </a:rPr>
              <a:t>'</a:t>
            </a:r>
            <a:r>
              <a:rPr lang="en-US" dirty="0">
                <a:solidFill>
                  <a:srgbClr val="C3E88D"/>
                </a:solidFill>
                <a:latin typeface="Lucida Sans" panose="020B0602030504020204" pitchFamily="34" charset="0"/>
              </a:rPr>
              <a:t>users</a:t>
            </a:r>
            <a:r>
              <a:rPr lang="en-US" dirty="0">
                <a:solidFill>
                  <a:srgbClr val="D9F5DD"/>
                </a:solidFill>
                <a:latin typeface="Lucida Sans" panose="020B0602030504020204" pitchFamily="34" charset="0"/>
              </a:rPr>
              <a:t>'</a:t>
            </a:r>
            <a:r>
              <a:rPr lang="en-US" dirty="0">
                <a:solidFill>
                  <a:srgbClr val="BFC7D5"/>
                </a:solidFill>
                <a:latin typeface="Lucida Sans" panose="020B0602030504020204" pitchFamily="34" charset="0"/>
              </a:rPr>
              <a:t>)</a:t>
            </a:r>
            <a:endParaRPr lang="en-US" dirty="0">
              <a:solidFill>
                <a:srgbClr val="232323"/>
              </a:solidFill>
              <a:latin typeface="Lucida Sans" panose="020B0602030504020204" pitchFamily="34" charset="0"/>
            </a:endParaRPr>
          </a:p>
          <a:p>
            <a:pPr lvl="1"/>
            <a:r>
              <a:rPr lang="en-US" dirty="0">
                <a:solidFill>
                  <a:srgbClr val="89DDFF"/>
                </a:solidFill>
                <a:latin typeface="Lucida Sans" panose="020B0602030504020204" pitchFamily="34" charset="0"/>
              </a:rPr>
              <a:t>-&gt;</a:t>
            </a:r>
            <a:r>
              <a:rPr lang="en-US" dirty="0">
                <a:solidFill>
                  <a:srgbClr val="82AAFF"/>
                </a:solidFill>
                <a:latin typeface="Lucida Sans" panose="020B0602030504020204" pitchFamily="34" charset="0"/>
              </a:rPr>
              <a:t>where</a:t>
            </a:r>
            <a:r>
              <a:rPr lang="en-US" dirty="0">
                <a:solidFill>
                  <a:srgbClr val="BFC7D5"/>
                </a:solidFill>
                <a:latin typeface="Lucida Sans" panose="020B0602030504020204" pitchFamily="34" charset="0"/>
              </a:rPr>
              <a:t>(</a:t>
            </a:r>
            <a:r>
              <a:rPr lang="en-US" dirty="0">
                <a:solidFill>
                  <a:srgbClr val="D9F5DD"/>
                </a:solidFill>
                <a:latin typeface="Lucida Sans" panose="020B0602030504020204" pitchFamily="34" charset="0"/>
              </a:rPr>
              <a:t>'</a:t>
            </a:r>
            <a:r>
              <a:rPr lang="en-US" dirty="0">
                <a:solidFill>
                  <a:srgbClr val="C3E88D"/>
                </a:solidFill>
                <a:latin typeface="Lucida Sans" panose="020B0602030504020204" pitchFamily="34" charset="0"/>
              </a:rPr>
              <a:t>votes</a:t>
            </a:r>
            <a:r>
              <a:rPr lang="en-US" dirty="0">
                <a:solidFill>
                  <a:srgbClr val="D9F5DD"/>
                </a:solidFill>
                <a:latin typeface="Lucida Sans" panose="020B0602030504020204" pitchFamily="34" charset="0"/>
              </a:rPr>
              <a:t>'</a:t>
            </a:r>
            <a:r>
              <a:rPr lang="en-US" dirty="0">
                <a:solidFill>
                  <a:srgbClr val="BFC7D5"/>
                </a:solidFill>
                <a:latin typeface="Lucida Sans" panose="020B0602030504020204" pitchFamily="34" charset="0"/>
              </a:rPr>
              <a:t>, </a:t>
            </a:r>
            <a:r>
              <a:rPr lang="en-US" dirty="0">
                <a:solidFill>
                  <a:srgbClr val="D9F5DD"/>
                </a:solidFill>
                <a:latin typeface="Lucida Sans" panose="020B0602030504020204" pitchFamily="34" charset="0"/>
              </a:rPr>
              <a:t>'</a:t>
            </a:r>
            <a:r>
              <a:rPr lang="en-US" dirty="0">
                <a:solidFill>
                  <a:srgbClr val="C3E88D"/>
                </a:solidFill>
                <a:latin typeface="Lucida Sans" panose="020B0602030504020204" pitchFamily="34" charset="0"/>
              </a:rPr>
              <a:t>=</a:t>
            </a:r>
            <a:r>
              <a:rPr lang="en-US" dirty="0">
                <a:solidFill>
                  <a:srgbClr val="D9F5DD"/>
                </a:solidFill>
                <a:latin typeface="Lucida Sans" panose="020B0602030504020204" pitchFamily="34" charset="0"/>
              </a:rPr>
              <a:t>'</a:t>
            </a:r>
            <a:r>
              <a:rPr lang="en-US" dirty="0">
                <a:solidFill>
                  <a:srgbClr val="BFC7D5"/>
                </a:solidFill>
                <a:latin typeface="Lucida Sans" panose="020B0602030504020204" pitchFamily="34" charset="0"/>
              </a:rPr>
              <a:t>, </a:t>
            </a:r>
            <a:r>
              <a:rPr lang="en-US" dirty="0">
                <a:solidFill>
                  <a:srgbClr val="F78C6C"/>
                </a:solidFill>
                <a:latin typeface="Lucida Sans" panose="020B0602030504020204" pitchFamily="34" charset="0"/>
              </a:rPr>
              <a:t>100</a:t>
            </a:r>
            <a:r>
              <a:rPr lang="en-US" dirty="0">
                <a:solidFill>
                  <a:srgbClr val="BFC7D5"/>
                </a:solidFill>
                <a:latin typeface="Lucida Sans" panose="020B0602030504020204" pitchFamily="34" charset="0"/>
              </a:rPr>
              <a:t>)</a:t>
            </a:r>
            <a:endParaRPr lang="en-US" dirty="0">
              <a:solidFill>
                <a:srgbClr val="232323"/>
              </a:solidFill>
              <a:latin typeface="Lucida Sans" panose="020B0602030504020204" pitchFamily="34" charset="0"/>
            </a:endParaRPr>
          </a:p>
          <a:p>
            <a:pPr lvl="1"/>
            <a:r>
              <a:rPr lang="en-US" dirty="0">
                <a:solidFill>
                  <a:srgbClr val="89DDFF"/>
                </a:solidFill>
                <a:latin typeface="Lucida Sans" panose="020B0602030504020204" pitchFamily="34" charset="0"/>
              </a:rPr>
              <a:t>-&gt;</a:t>
            </a:r>
            <a:r>
              <a:rPr lang="en-US" dirty="0">
                <a:solidFill>
                  <a:srgbClr val="82AAFF"/>
                </a:solidFill>
                <a:latin typeface="Lucida Sans" panose="020B0602030504020204" pitchFamily="34" charset="0"/>
              </a:rPr>
              <a:t>where</a:t>
            </a:r>
            <a:r>
              <a:rPr lang="en-US" dirty="0">
                <a:solidFill>
                  <a:srgbClr val="BFC7D5"/>
                </a:solidFill>
                <a:latin typeface="Lucida Sans" panose="020B0602030504020204" pitchFamily="34" charset="0"/>
              </a:rPr>
              <a:t>(</a:t>
            </a:r>
            <a:r>
              <a:rPr lang="en-US" dirty="0">
                <a:solidFill>
                  <a:srgbClr val="D9F5DD"/>
                </a:solidFill>
                <a:latin typeface="Lucida Sans" panose="020B0602030504020204" pitchFamily="34" charset="0"/>
              </a:rPr>
              <a:t>'</a:t>
            </a:r>
            <a:r>
              <a:rPr lang="en-US" dirty="0">
                <a:solidFill>
                  <a:srgbClr val="C3E88D"/>
                </a:solidFill>
                <a:latin typeface="Lucida Sans" panose="020B0602030504020204" pitchFamily="34" charset="0"/>
              </a:rPr>
              <a:t>age</a:t>
            </a:r>
            <a:r>
              <a:rPr lang="en-US" dirty="0">
                <a:solidFill>
                  <a:srgbClr val="D9F5DD"/>
                </a:solidFill>
                <a:latin typeface="Lucida Sans" panose="020B0602030504020204" pitchFamily="34" charset="0"/>
              </a:rPr>
              <a:t>'</a:t>
            </a:r>
            <a:r>
              <a:rPr lang="en-US" dirty="0">
                <a:solidFill>
                  <a:srgbClr val="BFC7D5"/>
                </a:solidFill>
                <a:latin typeface="Lucida Sans" panose="020B0602030504020204" pitchFamily="34" charset="0"/>
              </a:rPr>
              <a:t>, </a:t>
            </a:r>
            <a:r>
              <a:rPr lang="en-US" dirty="0">
                <a:solidFill>
                  <a:srgbClr val="D9F5DD"/>
                </a:solidFill>
                <a:latin typeface="Lucida Sans" panose="020B0602030504020204" pitchFamily="34" charset="0"/>
              </a:rPr>
              <a:t>'</a:t>
            </a:r>
            <a:r>
              <a:rPr lang="en-US" dirty="0">
                <a:solidFill>
                  <a:srgbClr val="C3E88D"/>
                </a:solidFill>
                <a:latin typeface="Lucida Sans" panose="020B0602030504020204" pitchFamily="34" charset="0"/>
              </a:rPr>
              <a:t>&gt;</a:t>
            </a:r>
            <a:r>
              <a:rPr lang="en-US" dirty="0">
                <a:solidFill>
                  <a:srgbClr val="D9F5DD"/>
                </a:solidFill>
                <a:latin typeface="Lucida Sans" panose="020B0602030504020204" pitchFamily="34" charset="0"/>
              </a:rPr>
              <a:t>'</a:t>
            </a:r>
            <a:r>
              <a:rPr lang="en-US" dirty="0">
                <a:solidFill>
                  <a:srgbClr val="BFC7D5"/>
                </a:solidFill>
                <a:latin typeface="Lucida Sans" panose="020B0602030504020204" pitchFamily="34" charset="0"/>
              </a:rPr>
              <a:t>, </a:t>
            </a:r>
            <a:r>
              <a:rPr lang="en-US" dirty="0">
                <a:solidFill>
                  <a:srgbClr val="F78C6C"/>
                </a:solidFill>
                <a:latin typeface="Lucida Sans" panose="020B0602030504020204" pitchFamily="34" charset="0"/>
              </a:rPr>
              <a:t>35</a:t>
            </a:r>
            <a:r>
              <a:rPr lang="en-US" dirty="0">
                <a:solidFill>
                  <a:srgbClr val="BFC7D5"/>
                </a:solidFill>
                <a:latin typeface="Lucida Sans" panose="020B0602030504020204" pitchFamily="34" charset="0"/>
              </a:rPr>
              <a:t>)</a:t>
            </a:r>
            <a:endParaRPr lang="en-US" dirty="0">
              <a:solidFill>
                <a:srgbClr val="232323"/>
              </a:solidFill>
              <a:latin typeface="Lucida Sans" panose="020B0602030504020204" pitchFamily="34" charset="0"/>
            </a:endParaRPr>
          </a:p>
          <a:p>
            <a:pPr lvl="1"/>
            <a:r>
              <a:rPr lang="en-US" dirty="0">
                <a:solidFill>
                  <a:srgbClr val="89DDFF"/>
                </a:solidFill>
                <a:latin typeface="Lucida Sans" panose="020B0602030504020204" pitchFamily="34" charset="0"/>
              </a:rPr>
              <a:t>-&gt;</a:t>
            </a:r>
            <a:r>
              <a:rPr lang="en-US" dirty="0">
                <a:solidFill>
                  <a:srgbClr val="82AAFF"/>
                </a:solidFill>
                <a:latin typeface="Lucida Sans" panose="020B0602030504020204" pitchFamily="34" charset="0"/>
              </a:rPr>
              <a:t>get</a:t>
            </a:r>
            <a:r>
              <a:rPr lang="en-US" dirty="0" smtClean="0">
                <a:solidFill>
                  <a:srgbClr val="BFC7D5"/>
                </a:solidFill>
                <a:latin typeface="Lucida Sans" panose="020B0602030504020204" pitchFamily="34" charset="0"/>
              </a:rPr>
              <a:t>();</a:t>
            </a:r>
          </a:p>
          <a:p>
            <a:pPr lvl="1"/>
            <a:endParaRPr lang="en-US" b="0" i="0" dirty="0">
              <a:solidFill>
                <a:srgbClr val="232323"/>
              </a:solidFill>
              <a:effectLst/>
              <a:latin typeface="Lucida Sans" panose="020B0602030504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33871" y="4002618"/>
            <a:ext cx="11203947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sz="2000" dirty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000" dirty="0" smtClean="0">
                <a:latin typeface="Rajdhani" panose="02000000000000000000" pitchFamily="2" charset="0"/>
                <a:cs typeface="Rajdhani" panose="02000000000000000000" pitchFamily="2" charset="0"/>
              </a:rPr>
              <a:t>      </a:t>
            </a:r>
            <a:r>
              <a:rPr lang="pt-PT" sz="2000" dirty="0" smtClean="0">
                <a:solidFill>
                  <a:srgbClr val="3399FF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SELECT</a:t>
            </a:r>
            <a:r>
              <a:rPr lang="pt-PT" sz="2000" dirty="0" smtClean="0">
                <a:latin typeface="Rajdhani" panose="02000000000000000000" pitchFamily="2" charset="0"/>
                <a:cs typeface="Rajdhani" panose="02000000000000000000" pitchFamily="2" charset="0"/>
              </a:rPr>
              <a:t> * </a:t>
            </a:r>
            <a:r>
              <a:rPr lang="pt-PT" sz="2000" dirty="0" smtClean="0">
                <a:solidFill>
                  <a:srgbClr val="3399FF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FROM</a:t>
            </a:r>
            <a:r>
              <a:rPr lang="pt-PT" sz="2000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0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users</a:t>
            </a:r>
            <a:r>
              <a:rPr lang="pt-PT" sz="2000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000" dirty="0" smtClean="0">
                <a:solidFill>
                  <a:srgbClr val="3399FF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WHERE</a:t>
            </a:r>
            <a:r>
              <a:rPr lang="pt-PT" sz="2000" dirty="0" smtClean="0">
                <a:latin typeface="Rajdhani" panose="02000000000000000000" pitchFamily="2" charset="0"/>
                <a:cs typeface="Rajdhani" panose="02000000000000000000" pitchFamily="2" charset="0"/>
              </a:rPr>
              <a:t> votes = 100 </a:t>
            </a:r>
            <a:r>
              <a:rPr lang="pt-PT" sz="2000" dirty="0" smtClean="0">
                <a:solidFill>
                  <a:srgbClr val="3399FF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AND</a:t>
            </a:r>
            <a:r>
              <a:rPr lang="pt-PT" sz="2000" dirty="0" smtClean="0">
                <a:latin typeface="Rajdhani" panose="02000000000000000000" pitchFamily="2" charset="0"/>
                <a:cs typeface="Rajdhani" panose="02000000000000000000" pitchFamily="2" charset="0"/>
              </a:rPr>
              <a:t> age &gt; 35</a:t>
            </a:r>
            <a:endParaRPr lang="pt-PT" sz="20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0858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  <p:bldP spid="10" grpId="0"/>
      <p:bldP spid="14" grpId="0"/>
      <p:bldP spid="2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155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r>
              <a:rPr lang="pt-PT" sz="2800" dirty="0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 &amp; SQL Básico</a:t>
            </a:r>
            <a:endParaRPr lang="pt-PT" sz="2800" dirty="0"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073291" y="66390"/>
            <a:ext cx="5118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>
                <a:latin typeface="Rajdhani" panose="02000000000000000000" pitchFamily="2" charset="0"/>
                <a:cs typeface="Rajdhani" panose="02000000000000000000" pitchFamily="2" charset="0"/>
              </a:rPr>
              <a:t>SQL puro </a:t>
            </a:r>
            <a:r>
              <a:rPr lang="pt-PT" sz="2800" dirty="0" err="1">
                <a:latin typeface="Rajdhani" panose="02000000000000000000" pitchFamily="2" charset="0"/>
                <a:cs typeface="Rajdhani" panose="02000000000000000000" pitchFamily="2" charset="0"/>
              </a:rPr>
              <a:t>vs</a:t>
            </a:r>
            <a:r>
              <a:rPr lang="pt-PT" sz="2800" dirty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Query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Builder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vs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dirty="0">
                <a:latin typeface="Rajdhani" panose="02000000000000000000" pitchFamily="2" charset="0"/>
                <a:cs typeface="Rajdhani" panose="02000000000000000000" pitchFamily="2" charset="0"/>
              </a:rPr>
              <a:t>ORM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33872" y="983199"/>
            <a:ext cx="1147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ORM – </a:t>
            </a:r>
            <a:r>
              <a:rPr lang="pt-PT" sz="28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Object-Relational</a:t>
            </a:r>
            <a:r>
              <a:rPr lang="pt-PT" sz="28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Mapping</a:t>
            </a:r>
            <a:endParaRPr lang="pt-PT" sz="28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33872" y="1554168"/>
            <a:ext cx="11478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Sistema que cria um cenário dentro da aplicação em que cada tabela da base de dados passa a ser considerada como um objeto com propriedades e métodos intrínsecos a essa estrutura.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26472" y="3042330"/>
            <a:ext cx="11139055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endParaRPr lang="en-US" dirty="0" smtClean="0">
              <a:solidFill>
                <a:srgbClr val="C792EA"/>
              </a:solidFill>
              <a:latin typeface="source-code-pro"/>
            </a:endParaRPr>
          </a:p>
          <a:p>
            <a:pPr lvl="1"/>
            <a:r>
              <a:rPr lang="en-US" dirty="0" smtClean="0">
                <a:solidFill>
                  <a:srgbClr val="C792EA"/>
                </a:solidFill>
                <a:latin typeface="source-code-pro"/>
              </a:rPr>
              <a:t>use</a:t>
            </a:r>
            <a:r>
              <a:rPr lang="en-US" dirty="0" smtClean="0">
                <a:solidFill>
                  <a:srgbClr val="BFC7D5"/>
                </a:solidFill>
                <a:latin typeface="source-code-pro"/>
              </a:rPr>
              <a:t> </a:t>
            </a:r>
            <a:r>
              <a:rPr lang="en-US" dirty="0">
                <a:solidFill>
                  <a:srgbClr val="BFC7D5"/>
                </a:solidFill>
                <a:latin typeface="source-code-pro"/>
              </a:rPr>
              <a:t>App\Models\</a:t>
            </a:r>
            <a:r>
              <a:rPr lang="en-US" dirty="0">
                <a:solidFill>
                  <a:srgbClr val="FFCB8B"/>
                </a:solidFill>
                <a:latin typeface="source-code-pro"/>
              </a:rPr>
              <a:t>Flight</a:t>
            </a:r>
            <a:r>
              <a:rPr lang="en-US" dirty="0">
                <a:solidFill>
                  <a:srgbClr val="BFC7D5"/>
                </a:solidFill>
                <a:latin typeface="source-code-pro"/>
              </a:rPr>
              <a:t>;</a:t>
            </a:r>
            <a:endParaRPr lang="en-US" dirty="0">
              <a:solidFill>
                <a:srgbClr val="232323"/>
              </a:solidFill>
              <a:latin typeface="source-code-pro"/>
            </a:endParaRPr>
          </a:p>
          <a:p>
            <a:pPr lvl="1"/>
            <a:r>
              <a:rPr lang="en-US" dirty="0">
                <a:solidFill>
                  <a:srgbClr val="232323"/>
                </a:solidFill>
                <a:latin typeface="source-code-pro"/>
              </a:rPr>
              <a:t> </a:t>
            </a:r>
          </a:p>
          <a:p>
            <a:pPr lvl="1"/>
            <a:r>
              <a:rPr lang="en-US" dirty="0" err="1">
                <a:solidFill>
                  <a:srgbClr val="C792EA"/>
                </a:solidFill>
                <a:latin typeface="source-code-pro"/>
              </a:rPr>
              <a:t>foreach</a:t>
            </a:r>
            <a:r>
              <a:rPr lang="en-US" dirty="0">
                <a:solidFill>
                  <a:srgbClr val="BFC7D5"/>
                </a:solidFill>
                <a:latin typeface="source-code-pro"/>
              </a:rPr>
              <a:t> (</a:t>
            </a:r>
            <a:r>
              <a:rPr lang="en-US" dirty="0">
                <a:solidFill>
                  <a:srgbClr val="FFCB8B"/>
                </a:solidFill>
                <a:latin typeface="source-code-pro"/>
              </a:rPr>
              <a:t>Flight</a:t>
            </a:r>
            <a:r>
              <a:rPr lang="en-US" dirty="0">
                <a:solidFill>
                  <a:srgbClr val="89DDFF"/>
                </a:solidFill>
                <a:latin typeface="source-code-pro"/>
              </a:rPr>
              <a:t>::</a:t>
            </a:r>
            <a:r>
              <a:rPr lang="en-US" dirty="0">
                <a:solidFill>
                  <a:srgbClr val="82AAFF"/>
                </a:solidFill>
                <a:latin typeface="source-code-pro"/>
              </a:rPr>
              <a:t>all</a:t>
            </a:r>
            <a:r>
              <a:rPr lang="en-US" dirty="0">
                <a:solidFill>
                  <a:srgbClr val="BFC7D5"/>
                </a:solidFill>
                <a:latin typeface="source-code-pro"/>
              </a:rPr>
              <a:t>() </a:t>
            </a:r>
            <a:r>
              <a:rPr lang="en-US" dirty="0">
                <a:solidFill>
                  <a:srgbClr val="C792EA"/>
                </a:solidFill>
                <a:latin typeface="source-code-pro"/>
              </a:rPr>
              <a:t>as</a:t>
            </a:r>
            <a:r>
              <a:rPr lang="en-US" dirty="0">
                <a:solidFill>
                  <a:srgbClr val="BFC7D5"/>
                </a:solidFill>
                <a:latin typeface="source-code-pro"/>
              </a:rPr>
              <a:t> </a:t>
            </a:r>
            <a:r>
              <a:rPr lang="en-US" dirty="0">
                <a:solidFill>
                  <a:srgbClr val="BEC5D4"/>
                </a:solidFill>
                <a:latin typeface="source-code-pro"/>
              </a:rPr>
              <a:t>$flight</a:t>
            </a:r>
            <a:r>
              <a:rPr lang="en-US" dirty="0">
                <a:solidFill>
                  <a:srgbClr val="BFC7D5"/>
                </a:solidFill>
                <a:latin typeface="source-code-pro"/>
              </a:rPr>
              <a:t>) {</a:t>
            </a:r>
            <a:endParaRPr lang="en-US" dirty="0">
              <a:solidFill>
                <a:srgbClr val="232323"/>
              </a:solidFill>
              <a:latin typeface="source-code-pro"/>
            </a:endParaRPr>
          </a:p>
          <a:p>
            <a:pPr lvl="1"/>
            <a:r>
              <a:rPr lang="en-US" dirty="0">
                <a:solidFill>
                  <a:srgbClr val="89DDFF"/>
                </a:solidFill>
                <a:latin typeface="source-code-pro"/>
              </a:rPr>
              <a:t>echo</a:t>
            </a:r>
            <a:r>
              <a:rPr lang="en-US" dirty="0">
                <a:solidFill>
                  <a:srgbClr val="BFC7D5"/>
                </a:solidFill>
                <a:latin typeface="source-code-pro"/>
              </a:rPr>
              <a:t> </a:t>
            </a:r>
            <a:r>
              <a:rPr lang="en-US" dirty="0">
                <a:solidFill>
                  <a:srgbClr val="BEC5D4"/>
                </a:solidFill>
                <a:latin typeface="source-code-pro"/>
              </a:rPr>
              <a:t>$flight</a:t>
            </a:r>
            <a:r>
              <a:rPr lang="en-US" dirty="0">
                <a:solidFill>
                  <a:srgbClr val="89DDFF"/>
                </a:solidFill>
                <a:latin typeface="source-code-pro"/>
              </a:rPr>
              <a:t>-&gt;name</a:t>
            </a:r>
            <a:r>
              <a:rPr lang="en-US" dirty="0">
                <a:solidFill>
                  <a:srgbClr val="BFC7D5"/>
                </a:solidFill>
                <a:latin typeface="source-code-pro"/>
              </a:rPr>
              <a:t>;</a:t>
            </a:r>
            <a:endParaRPr lang="en-US" dirty="0">
              <a:solidFill>
                <a:srgbClr val="232323"/>
              </a:solidFill>
              <a:latin typeface="source-code-pro"/>
            </a:endParaRPr>
          </a:p>
          <a:p>
            <a:pPr lvl="1"/>
            <a:r>
              <a:rPr lang="en-US" dirty="0" smtClean="0">
                <a:solidFill>
                  <a:srgbClr val="BFC7D5"/>
                </a:solidFill>
                <a:latin typeface="source-code-pro"/>
              </a:rPr>
              <a:t>}</a:t>
            </a:r>
          </a:p>
          <a:p>
            <a:pPr lvl="1"/>
            <a:endParaRPr lang="en-US" b="0" i="0" dirty="0">
              <a:solidFill>
                <a:srgbClr val="232323"/>
              </a:solidFill>
              <a:effectLst/>
              <a:latin typeface="source-code-pro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33872" y="5241477"/>
            <a:ext cx="1147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Permite integrações mais estruturadas.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433872" y="5987937"/>
            <a:ext cx="1147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Existem várias soluções, cada uma delas com uma curva de aprendizagem.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0107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  <p:bldP spid="3" grpId="0" animBg="1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155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r>
              <a:rPr lang="pt-PT" sz="2800" dirty="0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 &amp; SQL Básico</a:t>
            </a:r>
            <a:endParaRPr lang="pt-PT" sz="2800" dirty="0"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073291" y="66390"/>
            <a:ext cx="5118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>
                <a:latin typeface="Rajdhani" panose="02000000000000000000" pitchFamily="2" charset="0"/>
                <a:cs typeface="Rajdhani" panose="02000000000000000000" pitchFamily="2" charset="0"/>
              </a:rPr>
              <a:t>SQL puro </a:t>
            </a:r>
            <a:r>
              <a:rPr lang="pt-PT" sz="2800" dirty="0" err="1">
                <a:latin typeface="Rajdhani" panose="02000000000000000000" pitchFamily="2" charset="0"/>
                <a:cs typeface="Rajdhani" panose="02000000000000000000" pitchFamily="2" charset="0"/>
              </a:rPr>
              <a:t>vs</a:t>
            </a:r>
            <a:r>
              <a:rPr lang="pt-PT" sz="2800" dirty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Query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Builder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vs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dirty="0">
                <a:latin typeface="Rajdhani" panose="02000000000000000000" pitchFamily="2" charset="0"/>
                <a:cs typeface="Rajdhani" panose="02000000000000000000" pitchFamily="2" charset="0"/>
              </a:rPr>
              <a:t>ORM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33872" y="983199"/>
            <a:ext cx="1147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PHP </a:t>
            </a:r>
            <a:r>
              <a:rPr lang="pt-PT" sz="28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ORMs</a:t>
            </a:r>
            <a:endParaRPr lang="pt-PT" sz="28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902452" y="4278061"/>
            <a:ext cx="3218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err="1">
                <a:latin typeface="Rajdhani" panose="02000000000000000000" pitchFamily="2" charset="0"/>
                <a:cs typeface="Rajdhani" panose="02000000000000000000" pitchFamily="2" charset="0"/>
              </a:rPr>
              <a:t>RedBeanPHP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902452" y="2086759"/>
            <a:ext cx="3436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err="1">
                <a:latin typeface="Rajdhani" panose="02000000000000000000" pitchFamily="2" charset="0"/>
                <a:cs typeface="Rajdhani" panose="02000000000000000000" pitchFamily="2" charset="0"/>
              </a:rPr>
              <a:t>Eloquent</a:t>
            </a:r>
            <a:r>
              <a:rPr lang="pt-PT" sz="3200" dirty="0">
                <a:latin typeface="Rajdhani" panose="02000000000000000000" pitchFamily="2" charset="0"/>
                <a:cs typeface="Rajdhani" panose="02000000000000000000" pitchFamily="2" charset="0"/>
              </a:rPr>
              <a:t> ORM</a:t>
            </a:r>
          </a:p>
        </p:txBody>
      </p:sp>
      <p:sp>
        <p:nvSpPr>
          <p:cNvPr id="8" name="Retângulo 7"/>
          <p:cNvSpPr/>
          <p:nvPr/>
        </p:nvSpPr>
        <p:spPr>
          <a:xfrm>
            <a:off x="1902452" y="3182410"/>
            <a:ext cx="3322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err="1">
                <a:latin typeface="Rajdhani" panose="02000000000000000000" pitchFamily="2" charset="0"/>
                <a:cs typeface="Rajdhani" panose="02000000000000000000" pitchFamily="2" charset="0"/>
              </a:rPr>
              <a:t>Doctrine</a:t>
            </a:r>
            <a:r>
              <a:rPr lang="pt-PT" sz="3200" dirty="0">
                <a:latin typeface="Rajdhani" panose="02000000000000000000" pitchFamily="2" charset="0"/>
                <a:cs typeface="Rajdhani" panose="02000000000000000000" pitchFamily="2" charset="0"/>
              </a:rPr>
              <a:t> ORM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902452" y="5373711"/>
            <a:ext cx="1755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err="1">
                <a:latin typeface="Rajdhani" panose="02000000000000000000" pitchFamily="2" charset="0"/>
                <a:cs typeface="Rajdhani" panose="02000000000000000000" pitchFamily="2" charset="0"/>
              </a:rPr>
              <a:t>Propel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200663" y="2086759"/>
            <a:ext cx="1699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err="1">
                <a:latin typeface="Rajdhani" panose="02000000000000000000" pitchFamily="2" charset="0"/>
                <a:cs typeface="Rajdhani" panose="02000000000000000000" pitchFamily="2" charset="0"/>
              </a:rPr>
              <a:t>Medoo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7200663" y="3182410"/>
            <a:ext cx="1699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Solr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200663" y="4278061"/>
            <a:ext cx="2839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Cycle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 ORM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7200664" y="5373711"/>
            <a:ext cx="3448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Sheep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 ORM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0834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  <p:bldP spid="6" grpId="0"/>
      <p:bldP spid="8" grpId="0"/>
      <p:bldP spid="10" grpId="0"/>
      <p:bldP spid="12" grpId="0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469</Words>
  <Application>Microsoft Office PowerPoint</Application>
  <PresentationFormat>Ecrã Panorâmico</PresentationFormat>
  <Paragraphs>66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Lucida Sans</vt:lpstr>
      <vt:lpstr>Rajdhani</vt:lpstr>
      <vt:lpstr>Rajdhani SemiBold</vt:lpstr>
      <vt:lpstr>source-code-pro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</cp:lastModifiedBy>
  <cp:revision>88</cp:revision>
  <dcterms:created xsi:type="dcterms:W3CDTF">2021-09-23T21:23:36Z</dcterms:created>
  <dcterms:modified xsi:type="dcterms:W3CDTF">2022-10-19T18:07:09Z</dcterms:modified>
</cp:coreProperties>
</file>