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1" r:id="rId3"/>
    <p:sldId id="257" r:id="rId4"/>
    <p:sldId id="262" r:id="rId5"/>
    <p:sldId id="258" r:id="rId6"/>
    <p:sldId id="273" r:id="rId7"/>
    <p:sldId id="259" r:id="rId8"/>
    <p:sldId id="269" r:id="rId9"/>
    <p:sldId id="272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70" r:id="rId19"/>
    <p:sldId id="271" r:id="rId20"/>
    <p:sldId id="266" r:id="rId21"/>
    <p:sldId id="267" r:id="rId22"/>
    <p:sldId id="268" r:id="rId23"/>
    <p:sldId id="283" r:id="rId24"/>
    <p:sldId id="284" r:id="rId25"/>
    <p:sldId id="286" r:id="rId26"/>
    <p:sldId id="285" r:id="rId27"/>
    <p:sldId id="288" r:id="rId28"/>
    <p:sldId id="289" r:id="rId29"/>
    <p:sldId id="287" r:id="rId30"/>
    <p:sldId id="290" r:id="rId31"/>
    <p:sldId id="260" r:id="rId32"/>
    <p:sldId id="264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189D0-4C68-4FAC-BF50-9473713D33AB}" v="615" dt="2022-06-13T03:29:20.954"/>
    <p1510:client id="{6708A559-35C7-4A1F-B1C3-4E5BDB910767}" v="1085" dt="2022-06-14T07:39:11.769"/>
    <p1510:client id="{77C933F8-2A9E-4D68-994D-C058B2499032}" v="8" dt="2022-06-14T07:43:25.382"/>
    <p1510:client id="{B8082800-61A9-41F3-BACD-A1302E5F5234}" v="73" dt="2022-06-12T15:06:38.432"/>
    <p1510:client id="{F447E4C0-F084-4663-9625-61B6D3AC52F3}" v="1452" dt="2022-06-12T21:36:3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9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292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995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6762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058815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6766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8486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9401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151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067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331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846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737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442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118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871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24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544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94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San3uKKHgg" TargetMode="External"/><Relationship Id="rId7" Type="http://schemas.openxmlformats.org/officeDocument/2006/relationships/hyperlink" Target="https://www.youtube.com/watch?v=kKgWNDAYJOw&amp;list=PLxI8Can9yAHdNN5fpKWRF8bbLG-2P-0LW" TargetMode="External"/><Relationship Id="rId2" Type="http://schemas.openxmlformats.org/officeDocument/2006/relationships/hyperlink" Target="https://www.sortvisualizer.com/quicks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gcyberini.com/2018/08/quicksort-analise-e-implementacoes.html" TargetMode="External"/><Relationship Id="rId5" Type="http://schemas.openxmlformats.org/officeDocument/2006/relationships/hyperlink" Target="https://www.youtube.com/watch?v=9IEiJ0sDtTE" TargetMode="External"/><Relationship Id="rId4" Type="http://schemas.openxmlformats.org/officeDocument/2006/relationships/hyperlink" Target="https://www.geeksforgeeks.org/c-program-for-iterative-quick-sor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0706"/>
            <a:ext cx="8825658" cy="3329581"/>
          </a:xfrm>
        </p:spPr>
        <p:txBody>
          <a:bodyPr lIns="91440" tIns="45720" rIns="91440" bIns="45720" anchor="b" anchorCtr="0"/>
          <a:lstStyle/>
          <a:p>
            <a:r>
              <a:rPr lang="pt-BR" altLang="en-US" err="1">
                <a:latin typeface="Times New Roman"/>
                <a:cs typeface="Times New Roman"/>
              </a:rPr>
              <a:t>Quicksort</a:t>
            </a:r>
            <a:r>
              <a:rPr lang="pt-BR" altLang="en-US">
                <a:latin typeface="Times New Roman"/>
                <a:cs typeface="Times New Roman"/>
              </a:rPr>
              <a:t> - Análise de complexidade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4029757"/>
            <a:ext cx="8825658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2"/>
            <a:r>
              <a:rPr lang="pt-BR" altLang="en-US" sz="3200">
                <a:latin typeface="Times New Roman"/>
                <a:cs typeface="Times New Roman"/>
              </a:rPr>
              <a:t>Seminário de Análise de algoritmos </a:t>
            </a:r>
            <a:br>
              <a:rPr lang="pt-BR" altLang="en-US" sz="3200">
                <a:latin typeface="Times New Roman"/>
                <a:cs typeface="Times New Roman"/>
              </a:rPr>
            </a:br>
            <a:r>
              <a:rPr lang="pt-BR" altLang="en-US" sz="3200">
                <a:latin typeface="Times New Roman"/>
                <a:cs typeface="Times New Roman"/>
              </a:rPr>
              <a:t>por Paulo César Pereira </a:t>
            </a:r>
            <a:r>
              <a:rPr lang="pt-BR" altLang="en-US" sz="3200" err="1">
                <a:latin typeface="Times New Roman"/>
                <a:cs typeface="Times New Roman"/>
              </a:rPr>
              <a:t>Belmont</a:t>
            </a:r>
            <a:endParaRPr lang="pt-BR" altLang="en-US" sz="3200">
              <a:latin typeface="Times New Roman"/>
              <a:cs typeface="Times New Roman"/>
            </a:endParaRPr>
          </a:p>
          <a:p>
            <a:endParaRPr lang="pt-BR" altLang="en-US">
              <a:latin typeface="Times New Roman"/>
              <a:cs typeface="Times New Roman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5371465" y="25914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64731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08490-41BA-2D7E-3AD2-20EF6BFAEDEB}"/>
              </a:ext>
            </a:extLst>
          </p:cNvPr>
          <p:cNvSpPr txBox="1"/>
          <p:nvPr/>
        </p:nvSpPr>
        <p:spPr>
          <a:xfrm>
            <a:off x="5472023" y="2912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O(n)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61481969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  <a:endParaRPr lang="pt-BR" dirty="0">
              <a:latin typeface="Times New Roman"/>
              <a:ea typeface="+mj-lt"/>
              <a:cs typeface="Times New Roman"/>
            </a:endParaRP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08490-41BA-2D7E-3AD2-20EF6BFAEDEB}"/>
              </a:ext>
            </a:extLst>
          </p:cNvPr>
          <p:cNvSpPr txBox="1"/>
          <p:nvPr/>
        </p:nvSpPr>
        <p:spPr>
          <a:xfrm>
            <a:off x="5472023" y="2912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O(n)</a:t>
            </a:r>
            <a:endParaRPr lang="pt-BR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B7152-44F1-1E07-B82B-3C7F3A619E46}"/>
              </a:ext>
            </a:extLst>
          </p:cNvPr>
          <p:cNvSpPr txBox="1"/>
          <p:nvPr/>
        </p:nvSpPr>
        <p:spPr>
          <a:xfrm>
            <a:off x="5472022" y="32722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AE871B-BCBA-5ED4-640C-7E0313C50B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242723550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08490-41BA-2D7E-3AD2-20EF6BFAEDEB}"/>
              </a:ext>
            </a:extLst>
          </p:cNvPr>
          <p:cNvSpPr txBox="1"/>
          <p:nvPr/>
        </p:nvSpPr>
        <p:spPr>
          <a:xfrm>
            <a:off x="5472023" y="2912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O(n)</a:t>
            </a:r>
            <a:endParaRPr lang="pt-BR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B7152-44F1-1E07-B82B-3C7F3A619E46}"/>
              </a:ext>
            </a:extLst>
          </p:cNvPr>
          <p:cNvSpPr txBox="1"/>
          <p:nvPr/>
        </p:nvSpPr>
        <p:spPr>
          <a:xfrm>
            <a:off x="5472022" y="32722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AE871B-BCBA-5ED4-640C-7E0313C50B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 texto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938888-81EB-FE43-A61B-769659FD0961}"/>
              </a:ext>
            </a:extLst>
          </p:cNvPr>
          <p:cNvSpPr txBox="1"/>
          <p:nvPr/>
        </p:nvSpPr>
        <p:spPr>
          <a:xfrm>
            <a:off x="5472021" y="36317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49609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08490-41BA-2D7E-3AD2-20EF6BFAEDEB}"/>
              </a:ext>
            </a:extLst>
          </p:cNvPr>
          <p:cNvSpPr txBox="1"/>
          <p:nvPr/>
        </p:nvSpPr>
        <p:spPr>
          <a:xfrm>
            <a:off x="5472023" y="2912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O(n)</a:t>
            </a:r>
            <a:endParaRPr lang="pt-BR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B7152-44F1-1E07-B82B-3C7F3A619E46}"/>
              </a:ext>
            </a:extLst>
          </p:cNvPr>
          <p:cNvSpPr txBox="1"/>
          <p:nvPr/>
        </p:nvSpPr>
        <p:spPr>
          <a:xfrm>
            <a:off x="5472022" y="32722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AE871B-BCBA-5ED4-640C-7E0313C50B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 texto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938888-81EB-FE43-A61B-769659FD0961}"/>
              </a:ext>
            </a:extLst>
          </p:cNvPr>
          <p:cNvSpPr txBox="1"/>
          <p:nvPr/>
        </p:nvSpPr>
        <p:spPr>
          <a:xfrm>
            <a:off x="5472021" y="36317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ACB72B-609D-8D96-544D-9D35007AE15A}"/>
              </a:ext>
            </a:extLst>
          </p:cNvPr>
          <p:cNvSpPr txBox="1"/>
          <p:nvPr/>
        </p:nvSpPr>
        <p:spPr>
          <a:xfrm>
            <a:off x="5472020" y="401990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38841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08490-41BA-2D7E-3AD2-20EF6BFAEDEB}"/>
              </a:ext>
            </a:extLst>
          </p:cNvPr>
          <p:cNvSpPr txBox="1"/>
          <p:nvPr/>
        </p:nvSpPr>
        <p:spPr>
          <a:xfrm>
            <a:off x="5472023" y="2912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O(n)</a:t>
            </a:r>
            <a:endParaRPr lang="pt-BR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B7152-44F1-1E07-B82B-3C7F3A619E46}"/>
              </a:ext>
            </a:extLst>
          </p:cNvPr>
          <p:cNvSpPr txBox="1"/>
          <p:nvPr/>
        </p:nvSpPr>
        <p:spPr>
          <a:xfrm>
            <a:off x="5472022" y="32722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938888-81EB-FE43-A61B-769659FD0961}"/>
              </a:ext>
            </a:extLst>
          </p:cNvPr>
          <p:cNvSpPr txBox="1"/>
          <p:nvPr/>
        </p:nvSpPr>
        <p:spPr>
          <a:xfrm>
            <a:off x="5472021" y="36317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ACB72B-609D-8D96-544D-9D35007AE15A}"/>
              </a:ext>
            </a:extLst>
          </p:cNvPr>
          <p:cNvSpPr txBox="1"/>
          <p:nvPr/>
        </p:nvSpPr>
        <p:spPr>
          <a:xfrm>
            <a:off x="5472020" y="401990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628067-342D-E99D-C037-616445D3B361}"/>
              </a:ext>
            </a:extLst>
          </p:cNvPr>
          <p:cNvSpPr txBox="1"/>
          <p:nvPr/>
        </p:nvSpPr>
        <p:spPr>
          <a:xfrm>
            <a:off x="5472022" y="514134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4214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08490-41BA-2D7E-3AD2-20EF6BFAEDEB}"/>
              </a:ext>
            </a:extLst>
          </p:cNvPr>
          <p:cNvSpPr txBox="1"/>
          <p:nvPr/>
        </p:nvSpPr>
        <p:spPr>
          <a:xfrm>
            <a:off x="5472023" y="2912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O(n)</a:t>
            </a:r>
            <a:endParaRPr lang="pt-BR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B7152-44F1-1E07-B82B-3C7F3A619E46}"/>
              </a:ext>
            </a:extLst>
          </p:cNvPr>
          <p:cNvSpPr txBox="1"/>
          <p:nvPr/>
        </p:nvSpPr>
        <p:spPr>
          <a:xfrm>
            <a:off x="5472022" y="32722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938888-81EB-FE43-A61B-769659FD0961}"/>
              </a:ext>
            </a:extLst>
          </p:cNvPr>
          <p:cNvSpPr txBox="1"/>
          <p:nvPr/>
        </p:nvSpPr>
        <p:spPr>
          <a:xfrm>
            <a:off x="5472021" y="36317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ACB72B-609D-8D96-544D-9D35007AE15A}"/>
              </a:ext>
            </a:extLst>
          </p:cNvPr>
          <p:cNvSpPr txBox="1"/>
          <p:nvPr/>
        </p:nvSpPr>
        <p:spPr>
          <a:xfrm>
            <a:off x="5472020" y="401990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628067-342D-E99D-C037-616445D3B361}"/>
              </a:ext>
            </a:extLst>
          </p:cNvPr>
          <p:cNvSpPr txBox="1"/>
          <p:nvPr/>
        </p:nvSpPr>
        <p:spPr>
          <a:xfrm>
            <a:off x="5472022" y="514134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695EB2-06FD-688E-77C3-79B0E567E90D}"/>
              </a:ext>
            </a:extLst>
          </p:cNvPr>
          <p:cNvSpPr txBox="1"/>
          <p:nvPr/>
        </p:nvSpPr>
        <p:spPr>
          <a:xfrm>
            <a:off x="5472021" y="548639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42411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A3C4B-D227-31E6-DDE0-D65F600F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FCDFFDB7-91BA-6CD8-6143-D425FE9D5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59" y="457031"/>
            <a:ext cx="10535006" cy="5949517"/>
          </a:xfrm>
        </p:spPr>
      </p:pic>
    </p:spTree>
    <p:extLst>
      <p:ext uri="{BB962C8B-B14F-4D97-AF65-F5344CB8AC3E}">
        <p14:creationId xmlns:p14="http://schemas.microsoft.com/office/powerpoint/2010/main" val="222932921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C4CB-13B3-FE17-89F4-30950F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010ADE-B3B0-88B6-EAF1-F4501D8F62E4}"/>
              </a:ext>
            </a:extLst>
          </p:cNvPr>
          <p:cNvSpPr txBox="1"/>
          <p:nvPr/>
        </p:nvSpPr>
        <p:spPr>
          <a:xfrm>
            <a:off x="7326702" y="1992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3600"/>
          </a:p>
        </p:txBody>
      </p:sp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30785531-0802-8589-F12B-1077D9D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589443"/>
            <a:ext cx="6696972" cy="32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813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C4CB-13B3-FE17-89F4-30950F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010ADE-B3B0-88B6-EAF1-F4501D8F62E4}"/>
              </a:ext>
            </a:extLst>
          </p:cNvPr>
          <p:cNvSpPr txBox="1"/>
          <p:nvPr/>
        </p:nvSpPr>
        <p:spPr>
          <a:xfrm>
            <a:off x="7326702" y="1992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3600"/>
          </a:p>
        </p:txBody>
      </p:sp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30785531-0802-8589-F12B-1077D9D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589443"/>
            <a:ext cx="6696972" cy="32765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52D832-6C43-C4B2-6C53-FC82AD423ED8}"/>
              </a:ext>
            </a:extLst>
          </p:cNvPr>
          <p:cNvSpPr txBox="1"/>
          <p:nvPr/>
        </p:nvSpPr>
        <p:spPr>
          <a:xfrm>
            <a:off x="7326701" y="25102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1135775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latin typeface="Times New Roman"/>
                <a:cs typeface="Times New Roman"/>
              </a:rPr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en-US" sz="2800" dirty="0">
                <a:latin typeface="Times New Roman"/>
                <a:cs typeface="Times New Roman"/>
              </a:rPr>
              <a:t>Apresentar de forma analítica o algoritmo proposto.</a:t>
            </a:r>
          </a:p>
          <a:p>
            <a:r>
              <a:rPr lang="pt-BR" altLang="en-US" sz="2800" dirty="0">
                <a:latin typeface="Times New Roman"/>
                <a:cs typeface="Times New Roman"/>
              </a:rPr>
              <a:t>Propor um algoritmo mais eficiente em termos de custo computacional</a:t>
            </a: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C4CB-13B3-FE17-89F4-30950F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010ADE-B3B0-88B6-EAF1-F4501D8F62E4}"/>
              </a:ext>
            </a:extLst>
          </p:cNvPr>
          <p:cNvSpPr txBox="1"/>
          <p:nvPr/>
        </p:nvSpPr>
        <p:spPr>
          <a:xfrm>
            <a:off x="7326702" y="1992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O(1)</a:t>
            </a:r>
          </a:p>
        </p:txBody>
      </p:sp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30785531-0802-8589-F12B-1077D9D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589443"/>
            <a:ext cx="6696972" cy="32765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52D832-6C43-C4B2-6C53-FC82AD423ED8}"/>
              </a:ext>
            </a:extLst>
          </p:cNvPr>
          <p:cNvSpPr txBox="1"/>
          <p:nvPr/>
        </p:nvSpPr>
        <p:spPr>
          <a:xfrm>
            <a:off x="7326701" y="25102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5725187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C4CB-13B3-FE17-89F4-30950F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 (melhor caso) 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010ADE-B3B0-88B6-EAF1-F4501D8F62E4}"/>
              </a:ext>
            </a:extLst>
          </p:cNvPr>
          <p:cNvSpPr txBox="1"/>
          <p:nvPr/>
        </p:nvSpPr>
        <p:spPr>
          <a:xfrm>
            <a:off x="7326702" y="1992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O(1)</a:t>
            </a:r>
          </a:p>
        </p:txBody>
      </p:sp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30785531-0802-8589-F12B-1077D9D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589443"/>
            <a:ext cx="6696972" cy="32765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52D832-6C43-C4B2-6C53-FC82AD423ED8}"/>
              </a:ext>
            </a:extLst>
          </p:cNvPr>
          <p:cNvSpPr txBox="1"/>
          <p:nvPr/>
        </p:nvSpPr>
        <p:spPr>
          <a:xfrm>
            <a:off x="7326701" y="25102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O(n)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F5F8DC-F3EE-C6F4-364D-9B6B7011A921}"/>
              </a:ext>
            </a:extLst>
          </p:cNvPr>
          <p:cNvSpPr txBox="1"/>
          <p:nvPr/>
        </p:nvSpPr>
        <p:spPr>
          <a:xfrm>
            <a:off x="7306574" y="31515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O(n/2)</a:t>
            </a:r>
          </a:p>
        </p:txBody>
      </p:sp>
    </p:spTree>
    <p:extLst>
      <p:ext uri="{BB962C8B-B14F-4D97-AF65-F5344CB8AC3E}">
        <p14:creationId xmlns:p14="http://schemas.microsoft.com/office/powerpoint/2010/main" val="391753841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C4CB-13B3-FE17-89F4-30950F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010ADE-B3B0-88B6-EAF1-F4501D8F62E4}"/>
              </a:ext>
            </a:extLst>
          </p:cNvPr>
          <p:cNvSpPr txBox="1"/>
          <p:nvPr/>
        </p:nvSpPr>
        <p:spPr>
          <a:xfrm>
            <a:off x="7326702" y="1992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O(1)</a:t>
            </a:r>
          </a:p>
        </p:txBody>
      </p:sp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30785531-0802-8589-F12B-1077D9D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589443"/>
            <a:ext cx="6696972" cy="32765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52D832-6C43-C4B2-6C53-FC82AD423ED8}"/>
              </a:ext>
            </a:extLst>
          </p:cNvPr>
          <p:cNvSpPr txBox="1"/>
          <p:nvPr/>
        </p:nvSpPr>
        <p:spPr>
          <a:xfrm>
            <a:off x="7326701" y="25102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/>
              <a:t>O(n)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F5F8DC-F3EE-C6F4-364D-9B6B7011A921}"/>
              </a:ext>
            </a:extLst>
          </p:cNvPr>
          <p:cNvSpPr txBox="1"/>
          <p:nvPr/>
        </p:nvSpPr>
        <p:spPr>
          <a:xfrm>
            <a:off x="7306574" y="31515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O(n/2)</a:t>
            </a: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CCFD125F-8655-4018-0487-8DBF3AC24FA5}"/>
              </a:ext>
            </a:extLst>
          </p:cNvPr>
          <p:cNvSpPr txBox="1"/>
          <p:nvPr/>
        </p:nvSpPr>
        <p:spPr>
          <a:xfrm>
            <a:off x="7306574" y="3654725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/>
              <a:t>O(n/2)</a:t>
            </a:r>
          </a:p>
        </p:txBody>
      </p:sp>
    </p:spTree>
    <p:extLst>
      <p:ext uri="{BB962C8B-B14F-4D97-AF65-F5344CB8AC3E}">
        <p14:creationId xmlns:p14="http://schemas.microsoft.com/office/powerpoint/2010/main" val="326786528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F37A-D558-E533-03DA-B8092C9C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Recorrência por iteração - Melhor caso</a:t>
            </a:r>
          </a:p>
        </p:txBody>
      </p:sp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CC49EAEA-ACC8-D4EE-B12C-3D134969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02" y="2052918"/>
            <a:ext cx="8153161" cy="4195481"/>
          </a:xfrm>
        </p:spPr>
      </p:pic>
    </p:spTree>
    <p:extLst>
      <p:ext uri="{BB962C8B-B14F-4D97-AF65-F5344CB8AC3E}">
        <p14:creationId xmlns:p14="http://schemas.microsoft.com/office/powerpoint/2010/main" val="175182116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A2AF6-F83B-5C23-E316-ECC3CBE6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Recorrência por iteração - Melhor caso</a:t>
            </a:r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EB1B4E38-2264-EFCE-9529-49B95C61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70" y="2150408"/>
            <a:ext cx="8277225" cy="4000500"/>
          </a:xfrm>
        </p:spPr>
      </p:pic>
    </p:spTree>
    <p:extLst>
      <p:ext uri="{BB962C8B-B14F-4D97-AF65-F5344CB8AC3E}">
        <p14:creationId xmlns:p14="http://schemas.microsoft.com/office/powerpoint/2010/main" val="207298326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A2AF6-F83B-5C23-E316-ECC3CBE6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Recorrência por iteração - Melhor caso</a:t>
            </a:r>
            <a:endParaRPr lang="en-US" dirty="0">
              <a:ea typeface="+mj-lt"/>
              <a:cs typeface="+mj-lt"/>
            </a:endParaRPr>
          </a:p>
          <a:p>
            <a:endParaRPr lang="pt-BR" dirty="0"/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EB1B4E38-2264-EFCE-9529-49B95C61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70" y="2150408"/>
            <a:ext cx="8277225" cy="400050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336A4519-8BC1-F6C6-7C5F-92EA27F23E14}"/>
              </a:ext>
            </a:extLst>
          </p:cNvPr>
          <p:cNvSpPr/>
          <p:nvPr/>
        </p:nvSpPr>
        <p:spPr>
          <a:xfrm>
            <a:off x="6764590" y="4574439"/>
            <a:ext cx="135060" cy="192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69846F3-778D-FF6A-721F-1A488190F4F4}"/>
              </a:ext>
            </a:extLst>
          </p:cNvPr>
          <p:cNvSpPr/>
          <p:nvPr/>
        </p:nvSpPr>
        <p:spPr>
          <a:xfrm>
            <a:off x="7388044" y="4724529"/>
            <a:ext cx="135060" cy="192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40D034C-B8E5-31CC-2261-5E08AB3B1374}"/>
              </a:ext>
            </a:extLst>
          </p:cNvPr>
          <p:cNvSpPr/>
          <p:nvPr/>
        </p:nvSpPr>
        <p:spPr>
          <a:xfrm>
            <a:off x="7745952" y="4574438"/>
            <a:ext cx="135061" cy="389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19558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3753E-FFE4-E79B-AF2A-E14F70ED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Recorrência por iteração - Melhor caso</a:t>
            </a:r>
            <a:endParaRPr lang="en-US">
              <a:ea typeface="+mj-lt"/>
              <a:cs typeface="+mj-lt"/>
            </a:endParaRPr>
          </a:p>
          <a:p>
            <a:endParaRPr lang="pt-BR" dirty="0"/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6B2A6A5E-AF3D-F7FB-9ACB-BE025B247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60" y="2052918"/>
            <a:ext cx="6769444" cy="4195481"/>
          </a:xfrm>
        </p:spPr>
      </p:pic>
    </p:spTree>
    <p:extLst>
      <p:ext uri="{BB962C8B-B14F-4D97-AF65-F5344CB8AC3E}">
        <p14:creationId xmlns:p14="http://schemas.microsoft.com/office/powerpoint/2010/main" val="167329763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(pior caso)</a:t>
            </a: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7F19A-D9AD-76BA-BB7E-F767A4969FC7}"/>
              </a:ext>
            </a:extLst>
          </p:cNvPr>
          <p:cNvSpPr txBox="1"/>
          <p:nvPr/>
        </p:nvSpPr>
        <p:spPr>
          <a:xfrm>
            <a:off x="5529532" y="24096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08490-41BA-2D7E-3AD2-20EF6BFAEDEB}"/>
              </a:ext>
            </a:extLst>
          </p:cNvPr>
          <p:cNvSpPr txBox="1"/>
          <p:nvPr/>
        </p:nvSpPr>
        <p:spPr>
          <a:xfrm>
            <a:off x="5472023" y="2912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O(n)</a:t>
            </a:r>
            <a:endParaRPr lang="pt-BR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B7152-44F1-1E07-B82B-3C7F3A619E46}"/>
              </a:ext>
            </a:extLst>
          </p:cNvPr>
          <p:cNvSpPr txBox="1"/>
          <p:nvPr/>
        </p:nvSpPr>
        <p:spPr>
          <a:xfrm>
            <a:off x="5472022" y="32722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938888-81EB-FE43-A61B-769659FD0961}"/>
              </a:ext>
            </a:extLst>
          </p:cNvPr>
          <p:cNvSpPr txBox="1"/>
          <p:nvPr/>
        </p:nvSpPr>
        <p:spPr>
          <a:xfrm>
            <a:off x="5472021" y="36317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ACB72B-609D-8D96-544D-9D35007AE15A}"/>
              </a:ext>
            </a:extLst>
          </p:cNvPr>
          <p:cNvSpPr txBox="1"/>
          <p:nvPr/>
        </p:nvSpPr>
        <p:spPr>
          <a:xfrm>
            <a:off x="5472020" y="401990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628067-342D-E99D-C037-616445D3B361}"/>
              </a:ext>
            </a:extLst>
          </p:cNvPr>
          <p:cNvSpPr txBox="1"/>
          <p:nvPr/>
        </p:nvSpPr>
        <p:spPr>
          <a:xfrm>
            <a:off x="5472022" y="514134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695EB2-06FD-688E-77C3-79B0E567E90D}"/>
              </a:ext>
            </a:extLst>
          </p:cNvPr>
          <p:cNvSpPr txBox="1"/>
          <p:nvPr/>
        </p:nvSpPr>
        <p:spPr>
          <a:xfrm>
            <a:off x="5472021" y="548639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AAF518-2217-663F-10D6-C64221389ED5}"/>
              </a:ext>
            </a:extLst>
          </p:cNvPr>
          <p:cNvSpPr txBox="1"/>
          <p:nvPr/>
        </p:nvSpPr>
        <p:spPr>
          <a:xfrm>
            <a:off x="7714891" y="1158815"/>
            <a:ext cx="275757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Times New Roman"/>
                <a:cs typeface="Times New Roman"/>
              </a:rPr>
              <a:t>O custo de </a:t>
            </a:r>
            <a:r>
              <a:rPr lang="pt-BR" sz="2800" dirty="0" err="1">
                <a:latin typeface="Times New Roman"/>
                <a:cs typeface="Times New Roman"/>
              </a:rPr>
              <a:t>partition</a:t>
            </a:r>
            <a:r>
              <a:rPr lang="pt-BR" sz="2800" dirty="0">
                <a:latin typeface="Times New Roman"/>
                <a:cs typeface="Times New Roman"/>
              </a:rPr>
              <a:t> permanece o mesmo</a:t>
            </a:r>
          </a:p>
          <a:p>
            <a:endParaRPr lang="pt-BR" sz="2800" dirty="0">
              <a:latin typeface="Times New Roman"/>
              <a:cs typeface="Times New Roman"/>
            </a:endParaRPr>
          </a:p>
          <a:p>
            <a:r>
              <a:rPr lang="pt-BR" sz="2800" dirty="0">
                <a:latin typeface="Times New Roman"/>
                <a:cs typeface="Times New Roman"/>
              </a:rPr>
              <a:t>Porém, a péssima seleção do </a:t>
            </a:r>
            <a:r>
              <a:rPr lang="pt-BR" sz="2800" dirty="0" err="1">
                <a:latin typeface="Times New Roman"/>
                <a:cs typeface="Times New Roman"/>
              </a:rPr>
              <a:t>pivot</a:t>
            </a:r>
            <a:r>
              <a:rPr lang="pt-BR" sz="2800" dirty="0">
                <a:latin typeface="Times New Roman"/>
                <a:cs typeface="Times New Roman"/>
              </a:rPr>
              <a:t> influencia na divisão do </a:t>
            </a:r>
            <a:r>
              <a:rPr lang="pt-BR" sz="2800" dirty="0" err="1">
                <a:latin typeface="Times New Roman"/>
                <a:cs typeface="Times New Roman"/>
              </a:rPr>
              <a:t>array</a:t>
            </a:r>
            <a:r>
              <a:rPr lang="pt-BR" sz="2800" dirty="0">
                <a:latin typeface="Times New Roman"/>
                <a:cs typeface="Times New Roman"/>
              </a:rPr>
              <a:t> em 2 partições</a:t>
            </a:r>
          </a:p>
        </p:txBody>
      </p:sp>
    </p:spTree>
    <p:extLst>
      <p:ext uri="{BB962C8B-B14F-4D97-AF65-F5344CB8AC3E}">
        <p14:creationId xmlns:p14="http://schemas.microsoft.com/office/powerpoint/2010/main" val="2848514527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DC4CB-13B3-FE17-89F4-30950FF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(pior caso)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010ADE-B3B0-88B6-EAF1-F4501D8F62E4}"/>
              </a:ext>
            </a:extLst>
          </p:cNvPr>
          <p:cNvSpPr txBox="1"/>
          <p:nvPr/>
        </p:nvSpPr>
        <p:spPr>
          <a:xfrm>
            <a:off x="7326702" y="1992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/>
              <a:t>O(1)</a:t>
            </a:r>
          </a:p>
        </p:txBody>
      </p:sp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30785531-0802-8589-F12B-1077D9D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589443"/>
            <a:ext cx="6696972" cy="32765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52D832-6C43-C4B2-6C53-FC82AD423ED8}"/>
              </a:ext>
            </a:extLst>
          </p:cNvPr>
          <p:cNvSpPr txBox="1"/>
          <p:nvPr/>
        </p:nvSpPr>
        <p:spPr>
          <a:xfrm>
            <a:off x="7326701" y="25102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/>
              <a:t>O(n)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F5F8DC-F3EE-C6F4-364D-9B6B7011A921}"/>
              </a:ext>
            </a:extLst>
          </p:cNvPr>
          <p:cNvSpPr txBox="1"/>
          <p:nvPr/>
        </p:nvSpPr>
        <p:spPr>
          <a:xfrm>
            <a:off x="7306574" y="31515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/>
              <a:t>O(k)</a:t>
            </a: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CCFD125F-8655-4018-0487-8DBF3AC24FA5}"/>
              </a:ext>
            </a:extLst>
          </p:cNvPr>
          <p:cNvSpPr txBox="1"/>
          <p:nvPr/>
        </p:nvSpPr>
        <p:spPr>
          <a:xfrm>
            <a:off x="7306574" y="3654725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/>
              <a:t>O(n-1-k)</a:t>
            </a:r>
          </a:p>
        </p:txBody>
      </p:sp>
    </p:spTree>
    <p:extLst>
      <p:ext uri="{BB962C8B-B14F-4D97-AF65-F5344CB8AC3E}">
        <p14:creationId xmlns:p14="http://schemas.microsoft.com/office/powerpoint/2010/main" val="3883474540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6854A-17F1-E428-77F1-A69444D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Recorrência (pior caso)</a:t>
            </a:r>
            <a:endParaRPr lang="pt-BR" dirty="0"/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D971C6F2-FE91-D91C-580A-196EECD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871" y="1866012"/>
            <a:ext cx="5189347" cy="4195481"/>
          </a:xfrm>
        </p:spPr>
      </p:pic>
    </p:spTree>
    <p:extLst>
      <p:ext uri="{BB962C8B-B14F-4D97-AF65-F5344CB8AC3E}">
        <p14:creationId xmlns:p14="http://schemas.microsoft.com/office/powerpoint/2010/main" val="210663611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latin typeface="Times New Roman"/>
                <a:cs typeface="Times New Roman"/>
              </a:rPr>
              <a:t>Vamos revisar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BR" altLang="en-US" sz="2800">
                <a:latin typeface="Times New Roman"/>
                <a:cs typeface="Times New Roman"/>
              </a:rPr>
              <a:t>O algoritmo </a:t>
            </a:r>
            <a:r>
              <a:rPr lang="pt-BR" altLang="en-US" sz="2800" err="1">
                <a:latin typeface="Times New Roman"/>
                <a:cs typeface="Times New Roman"/>
              </a:rPr>
              <a:t>quicksort</a:t>
            </a:r>
            <a:r>
              <a:rPr lang="pt-BR" altLang="en-US" sz="2800">
                <a:latin typeface="Times New Roman"/>
                <a:cs typeface="Times New Roman"/>
              </a:rPr>
              <a:t> se baseia na técnica de divisão e conquista.</a:t>
            </a:r>
          </a:p>
          <a:p>
            <a:r>
              <a:rPr lang="pt-BR" altLang="en-US" sz="2800">
                <a:latin typeface="Times New Roman"/>
                <a:cs typeface="Arial"/>
              </a:rPr>
              <a:t>O algoritmo não requer vetor auxiliar.</a:t>
            </a:r>
          </a:p>
          <a:p>
            <a:pPr>
              <a:buClr>
                <a:srgbClr val="8AD0D6"/>
              </a:buClr>
            </a:pPr>
            <a:r>
              <a:rPr lang="pt-BR" altLang="en-US" sz="2800">
                <a:latin typeface="Times New Roman"/>
                <a:cs typeface="Arial"/>
              </a:rPr>
              <a:t>É um algoritmo de ordenação estável</a:t>
            </a:r>
          </a:p>
          <a:p>
            <a:pPr>
              <a:buClr>
                <a:srgbClr val="8AD0D6"/>
              </a:buClr>
            </a:pPr>
            <a:r>
              <a:rPr lang="pt-BR" altLang="en-US" sz="2800">
                <a:latin typeface="Times New Roman"/>
                <a:cs typeface="Arial"/>
              </a:rPr>
              <a:t>Geralmente é implementado de maneira recursiva, mas possui uma variante iterativa</a:t>
            </a:r>
          </a:p>
        </p:txBody>
      </p: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841D1-6D8C-18BC-4A9C-7A29951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Recorrência (pior caso)</a:t>
            </a:r>
            <a:endParaRPr lang="pt-BR" dirty="0"/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CF718D29-39AF-793C-B95D-4885EF0AB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154139"/>
            <a:ext cx="8946541" cy="3993039"/>
          </a:xfrm>
        </p:spPr>
      </p:pic>
    </p:spTree>
    <p:extLst>
      <p:ext uri="{BB962C8B-B14F-4D97-AF65-F5344CB8AC3E}">
        <p14:creationId xmlns:p14="http://schemas.microsoft.com/office/powerpoint/2010/main" val="2989802458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latin typeface="Times New Roman"/>
                <a:cs typeface="Times New Roman"/>
              </a:rPr>
              <a:t>Melhoria no </a:t>
            </a:r>
            <a:r>
              <a:rPr lang="pt-BR" altLang="en-US" dirty="0" err="1">
                <a:latin typeface="Times New Roman"/>
                <a:cs typeface="Times New Roman"/>
              </a:rPr>
              <a:t>quicksort</a:t>
            </a:r>
            <a:r>
              <a:rPr lang="pt-BR" altLang="en-US" dirty="0">
                <a:latin typeface="Times New Roman"/>
                <a:cs typeface="Times New Roman"/>
              </a:rPr>
              <a:t> - Diminuição do </a:t>
            </a:r>
            <a:r>
              <a:rPr lang="pt-BR" altLang="en-US" dirty="0" err="1">
                <a:latin typeface="Times New Roman"/>
                <a:cs typeface="Times New Roman"/>
              </a:rPr>
              <a:t>overheading</a:t>
            </a:r>
            <a:endParaRPr lang="pt-BR" altLang="en-US" dirty="0">
              <a:latin typeface="Times New Roman"/>
              <a:cs typeface="Times New Roman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altLang="en-US" sz="2800" dirty="0">
                <a:latin typeface="Times New Roman"/>
                <a:cs typeface="Times New Roman"/>
              </a:rPr>
              <a:t>A complexidade </a:t>
            </a:r>
            <a:r>
              <a:rPr lang="pt-BR" altLang="en-US" sz="2800" dirty="0" err="1">
                <a:latin typeface="Times New Roman"/>
                <a:cs typeface="Times New Roman"/>
              </a:rPr>
              <a:t>computcional</a:t>
            </a:r>
            <a:r>
              <a:rPr lang="pt-BR" altLang="en-US" sz="2800" dirty="0">
                <a:latin typeface="Times New Roman"/>
                <a:cs typeface="Times New Roman"/>
              </a:rPr>
              <a:t> do </a:t>
            </a:r>
            <a:r>
              <a:rPr lang="pt-BR" altLang="en-US" sz="2800" dirty="0" err="1">
                <a:latin typeface="Times New Roman"/>
                <a:cs typeface="Times New Roman"/>
              </a:rPr>
              <a:t>quicksort</a:t>
            </a:r>
            <a:r>
              <a:rPr lang="pt-BR" altLang="en-US" sz="2800" dirty="0">
                <a:latin typeface="Times New Roman"/>
                <a:cs typeface="Times New Roman"/>
              </a:rPr>
              <a:t> é relativamente </a:t>
            </a:r>
            <a:r>
              <a:rPr lang="pt-BR" altLang="en-US" sz="2800" dirty="0" err="1">
                <a:latin typeface="Times New Roman"/>
                <a:cs typeface="Times New Roman"/>
              </a:rPr>
              <a:t>boa</a:t>
            </a:r>
            <a:r>
              <a:rPr lang="pt-BR" altLang="en-US" sz="2800" dirty="0">
                <a:latin typeface="Times New Roman"/>
                <a:cs typeface="Times New Roman"/>
              </a:rPr>
              <a:t>. Contanto, seu pior caso possui uma complexidade muito alta, deixando-o com o mesmo custo que o pior caso de </a:t>
            </a:r>
            <a:r>
              <a:rPr lang="pt-BR" altLang="en-US" sz="2800" dirty="0" err="1">
                <a:latin typeface="Times New Roman"/>
                <a:cs typeface="Times New Roman"/>
              </a:rPr>
              <a:t>Insertion</a:t>
            </a:r>
            <a:r>
              <a:rPr lang="pt-BR" altLang="en-US" sz="2800" dirty="0">
                <a:latin typeface="Times New Roman"/>
                <a:cs typeface="Times New Roman"/>
              </a:rPr>
              <a:t> </a:t>
            </a:r>
            <a:r>
              <a:rPr lang="pt-BR" altLang="en-US" sz="2800" dirty="0" err="1">
                <a:latin typeface="Times New Roman"/>
                <a:cs typeface="Times New Roman"/>
              </a:rPr>
              <a:t>Sort</a:t>
            </a:r>
            <a:r>
              <a:rPr lang="pt-BR" altLang="en-US" sz="2800" dirty="0">
                <a:latin typeface="Times New Roman"/>
                <a:cs typeface="Times New Roman"/>
              </a:rPr>
              <a:t> e </a:t>
            </a:r>
            <a:r>
              <a:rPr lang="pt-BR" altLang="en-US" sz="2800" dirty="0" err="1">
                <a:latin typeface="Times New Roman"/>
                <a:cs typeface="Times New Roman"/>
              </a:rPr>
              <a:t>Bubble</a:t>
            </a:r>
            <a:r>
              <a:rPr lang="pt-BR" altLang="en-US" sz="2800" dirty="0">
                <a:latin typeface="Times New Roman"/>
                <a:cs typeface="Times New Roman"/>
              </a:rPr>
              <a:t> </a:t>
            </a:r>
            <a:r>
              <a:rPr lang="pt-BR" altLang="en-US" sz="2800" dirty="0" err="1">
                <a:latin typeface="Times New Roman"/>
                <a:cs typeface="Times New Roman"/>
              </a:rPr>
              <a:t>Sort</a:t>
            </a:r>
            <a:r>
              <a:rPr lang="pt-BR" altLang="en-US" sz="2800" dirty="0">
                <a:latin typeface="Times New Roman"/>
                <a:cs typeface="Times New Roman"/>
              </a:rPr>
              <a:t> O(n²).</a:t>
            </a:r>
          </a:p>
          <a:p>
            <a:pPr>
              <a:buClr>
                <a:srgbClr val="8AD0D6"/>
              </a:buClr>
            </a:pPr>
            <a:r>
              <a:rPr lang="pt-BR" altLang="en-US" sz="2800" dirty="0">
                <a:latin typeface="Times New Roman"/>
                <a:cs typeface="Times New Roman"/>
              </a:rPr>
              <a:t>Uma leve melhoria em termos de overhead seria a aplicação do algoritmo </a:t>
            </a:r>
            <a:r>
              <a:rPr lang="pt-BR" altLang="en-US" sz="2800" dirty="0" err="1">
                <a:latin typeface="Times New Roman"/>
                <a:cs typeface="Times New Roman"/>
              </a:rPr>
              <a:t>InsertionSort</a:t>
            </a:r>
            <a:r>
              <a:rPr lang="pt-BR" altLang="en-US" sz="2800" dirty="0">
                <a:latin typeface="Times New Roman"/>
                <a:cs typeface="Times New Roman"/>
              </a:rPr>
              <a:t> em vetores menores que certo tamanho.</a:t>
            </a:r>
          </a:p>
          <a:p>
            <a:pPr>
              <a:buClr>
                <a:srgbClr val="8AD0D6"/>
              </a:buClr>
            </a:pPr>
            <a:r>
              <a:rPr lang="pt-BR" altLang="en-US" sz="2800" dirty="0">
                <a:latin typeface="Times New Roman"/>
                <a:cs typeface="Times New Roman"/>
              </a:rPr>
              <a:t>O algoritmo </a:t>
            </a:r>
            <a:r>
              <a:rPr lang="pt-BR" altLang="en-US" sz="2800" dirty="0" err="1">
                <a:latin typeface="Times New Roman"/>
                <a:cs typeface="Times New Roman"/>
              </a:rPr>
              <a:t>InsertionSort</a:t>
            </a:r>
            <a:r>
              <a:rPr lang="pt-BR" altLang="en-US" sz="2800" dirty="0">
                <a:latin typeface="Times New Roman"/>
                <a:cs typeface="Times New Roman"/>
              </a:rPr>
              <a:t> não possui o custo extra de chamada recursiva em cada uma de suas repetições.</a:t>
            </a:r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E829-A50E-5C23-56B3-9DD30E24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D90F2-AAB4-DFA8-F5F9-C1C8B282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j-lt"/>
                <a:cs typeface="+mj-lt"/>
                <a:hlinkClick r:id="rId2"/>
              </a:rPr>
              <a:t>Aplicação web para visualização do quicksort</a:t>
            </a:r>
            <a:endParaRPr lang="pt-BR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  <a:hlinkClick r:id="rId3"/>
              </a:rPr>
              <a:t>Representação de quicksort com dança popular húngara :)</a:t>
            </a:r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  <a:hlinkClick r:id="rId4"/>
              </a:rPr>
              <a:t>Algoritmo iterativo de quickSort em C</a:t>
            </a:r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  <a:hlinkClick r:id="rId5"/>
              </a:rPr>
              <a:t>Método da árvore de recursividade</a:t>
            </a:r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  <a:hlinkClick r:id="rId6"/>
              </a:rPr>
              <a:t>Análise e implementações - Quicksort</a:t>
            </a:r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  <a:hlinkClick r:id="rId7"/>
              </a:rPr>
              <a:t>Projeto e Análise de Algoritmos - UNIVESP</a:t>
            </a:r>
            <a:endParaRPr lang="pt-BR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38620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425C5-2F0B-9E55-026A-1E0AA152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Times New Roman"/>
                <a:cs typeface="Times New Roman"/>
              </a:rPr>
              <a:t>Vamos revisar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B81AF-4D67-97CE-290F-580A5CA3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4693"/>
            <a:ext cx="8946541" cy="4813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O algoritmo recebe uma </a:t>
            </a:r>
            <a:r>
              <a:rPr lang="pt-BR" sz="2800" err="1">
                <a:latin typeface="Times New Roman"/>
                <a:cs typeface="Times New Roman"/>
              </a:rPr>
              <a:t>array</a:t>
            </a:r>
            <a:r>
              <a:rPr lang="pt-BR" sz="2800">
                <a:latin typeface="Times New Roman"/>
                <a:cs typeface="Times New Roman"/>
              </a:rPr>
              <a:t> e seleciona dentro dele um elemento chamado de </a:t>
            </a:r>
            <a:r>
              <a:rPr lang="pt-BR" sz="2800" err="1">
                <a:latin typeface="Times New Roman"/>
                <a:cs typeface="Times New Roman"/>
              </a:rPr>
              <a:t>pivot</a:t>
            </a:r>
            <a:r>
              <a:rPr lang="pt-BR" sz="2800">
                <a:latin typeface="Times New Roman"/>
                <a:cs typeface="Times New Roman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pt-BR" sz="2800">
                <a:latin typeface="Times New Roman"/>
                <a:cs typeface="Times New Roman"/>
              </a:rPr>
              <a:t>A ideia é que a para cada </a:t>
            </a:r>
            <a:r>
              <a:rPr lang="pt-BR" sz="2800" err="1">
                <a:latin typeface="Times New Roman"/>
                <a:cs typeface="Times New Roman"/>
              </a:rPr>
              <a:t>array</a:t>
            </a:r>
            <a:r>
              <a:rPr lang="pt-BR" sz="2800">
                <a:latin typeface="Times New Roman"/>
                <a:cs typeface="Times New Roman"/>
              </a:rPr>
              <a:t>, inicial ou resultado de uma partição, todos os valores menores que o </a:t>
            </a:r>
            <a:r>
              <a:rPr lang="pt-BR" sz="2800" err="1">
                <a:latin typeface="Times New Roman"/>
                <a:cs typeface="Times New Roman"/>
              </a:rPr>
              <a:t>pivot</a:t>
            </a:r>
            <a:r>
              <a:rPr lang="pt-BR" sz="2800">
                <a:latin typeface="Times New Roman"/>
                <a:cs typeface="Times New Roman"/>
              </a:rPr>
              <a:t> selecionado fiquem à sua esquerda e todos os elementos maiores que ele fiquem à sua direita.</a:t>
            </a:r>
          </a:p>
          <a:p>
            <a:pPr>
              <a:buClr>
                <a:srgbClr val="8AD0D6"/>
              </a:buClr>
            </a:pPr>
            <a:r>
              <a:rPr lang="pt-BR" sz="2800">
                <a:latin typeface="Times New Roman"/>
                <a:cs typeface="Times New Roman"/>
              </a:rPr>
              <a:t>Após cada repetição do </a:t>
            </a:r>
            <a:r>
              <a:rPr lang="pt-BR" sz="2800" err="1">
                <a:latin typeface="Times New Roman"/>
                <a:cs typeface="Times New Roman"/>
              </a:rPr>
              <a:t>quicksort</a:t>
            </a:r>
            <a:r>
              <a:rPr lang="pt-BR" sz="2800">
                <a:latin typeface="Times New Roman"/>
                <a:cs typeface="Times New Roman"/>
              </a:rPr>
              <a:t>, o algoritmo particiona a </a:t>
            </a:r>
            <a:r>
              <a:rPr lang="pt-BR" sz="2800" err="1">
                <a:latin typeface="Times New Roman"/>
                <a:cs typeface="Times New Roman"/>
              </a:rPr>
              <a:t>array</a:t>
            </a:r>
            <a:r>
              <a:rPr lang="pt-BR" sz="2800">
                <a:latin typeface="Times New Roman"/>
                <a:cs typeface="Times New Roman"/>
              </a:rPr>
              <a:t> em 2 </a:t>
            </a:r>
            <a:r>
              <a:rPr lang="pt-BR" sz="2800" err="1">
                <a:latin typeface="Times New Roman"/>
                <a:cs typeface="Times New Roman"/>
              </a:rPr>
              <a:t>arrays</a:t>
            </a:r>
            <a:r>
              <a:rPr lang="pt-BR" sz="2800">
                <a:latin typeface="Times New Roman"/>
                <a:cs typeface="Times New Roman"/>
              </a:rPr>
              <a:t> menores e chama a si mesmo 2 vezes, passando para cada  chamada uma das 2 </a:t>
            </a:r>
            <a:r>
              <a:rPr lang="pt-BR" sz="2800" err="1">
                <a:latin typeface="Times New Roman"/>
                <a:cs typeface="Times New Roman"/>
              </a:rPr>
              <a:t>arrays</a:t>
            </a:r>
            <a:r>
              <a:rPr lang="pt-BR" sz="2800">
                <a:latin typeface="Times New Roman"/>
                <a:cs typeface="Times New Roman"/>
              </a:rPr>
              <a:t> geradas.</a:t>
            </a:r>
          </a:p>
        </p:txBody>
      </p:sp>
    </p:spTree>
    <p:extLst>
      <p:ext uri="{BB962C8B-B14F-4D97-AF65-F5344CB8AC3E}">
        <p14:creationId xmlns:p14="http://schemas.microsoft.com/office/powerpoint/2010/main" val="320353524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latin typeface="Times New Roman"/>
                <a:cs typeface="Times New Roman"/>
              </a:rPr>
              <a:t>Análise de custo/complexidade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794126"/>
            <a:ext cx="8946541" cy="4454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 altLang="en-US" sz="2800">
                <a:latin typeface="Times New Roman"/>
                <a:cs typeface="Times New Roman"/>
              </a:rPr>
              <a:t>A complexidade do melhor e pior </a:t>
            </a:r>
            <a:r>
              <a:rPr lang="pt-BR" altLang="en-US" sz="2800" u="sng">
                <a:latin typeface="Times New Roman"/>
                <a:cs typeface="Times New Roman"/>
              </a:rPr>
              <a:t>caso</a:t>
            </a:r>
            <a:r>
              <a:rPr lang="pt-BR" altLang="en-US" sz="2800">
                <a:latin typeface="Times New Roman"/>
                <a:cs typeface="Times New Roman"/>
              </a:rPr>
              <a:t> do </a:t>
            </a:r>
            <a:r>
              <a:rPr lang="pt-BR" altLang="en-US" sz="2800" err="1">
                <a:latin typeface="Times New Roman"/>
                <a:cs typeface="Times New Roman"/>
              </a:rPr>
              <a:t>quicksort</a:t>
            </a:r>
            <a:r>
              <a:rPr lang="pt-BR" altLang="en-US" sz="2800">
                <a:latin typeface="Times New Roman"/>
                <a:cs typeface="Times New Roman"/>
              </a:rPr>
              <a:t> são diferentes entre si</a:t>
            </a:r>
            <a:endParaRPr lang="pt-BR"/>
          </a:p>
          <a:p>
            <a:pPr>
              <a:buClr>
                <a:srgbClr val="8AD0D6"/>
              </a:buClr>
            </a:pPr>
            <a:r>
              <a:rPr lang="pt-BR" altLang="en-US" sz="2800">
                <a:latin typeface="Times New Roman"/>
                <a:cs typeface="Times New Roman"/>
              </a:rPr>
              <a:t>O pior caso apresenta complexidade de tempo O(n²)</a:t>
            </a:r>
          </a:p>
          <a:p>
            <a:pPr>
              <a:buClr>
                <a:srgbClr val="8AD0D6"/>
              </a:buClr>
            </a:pPr>
            <a:r>
              <a:rPr lang="pt-BR" altLang="en-US" sz="2800">
                <a:latin typeface="Times New Roman"/>
                <a:cs typeface="Times New Roman"/>
              </a:rPr>
              <a:t>O melhor caso tem complexidade O(n </a:t>
            </a:r>
            <a:r>
              <a:rPr lang="pt-BR" altLang="en-US" sz="2800" err="1">
                <a:latin typeface="Times New Roman"/>
                <a:cs typeface="Times New Roman"/>
              </a:rPr>
              <a:t>logn</a:t>
            </a:r>
            <a:r>
              <a:rPr lang="pt-BR" altLang="en-US" sz="2800">
                <a:latin typeface="Times New Roman"/>
                <a:cs typeface="Times New Roman"/>
              </a:rPr>
              <a:t>)</a:t>
            </a:r>
          </a:p>
          <a:p>
            <a:pPr>
              <a:buClr>
                <a:srgbClr val="8AD0D6"/>
              </a:buClr>
            </a:pPr>
            <a:r>
              <a:rPr lang="pt-BR" altLang="en-US" sz="2800">
                <a:latin typeface="Times New Roman"/>
                <a:cs typeface="Times New Roman"/>
              </a:rPr>
              <a:t>A causalidade direta da complexidade do </a:t>
            </a:r>
            <a:r>
              <a:rPr lang="pt-BR" altLang="en-US" sz="2800" err="1">
                <a:latin typeface="Times New Roman"/>
                <a:cs typeface="Times New Roman"/>
              </a:rPr>
              <a:t>quicksort</a:t>
            </a:r>
            <a:r>
              <a:rPr lang="pt-BR" altLang="en-US" sz="2800">
                <a:latin typeface="Times New Roman"/>
                <a:cs typeface="Times New Roman"/>
              </a:rPr>
              <a:t> é a seleção do </a:t>
            </a:r>
            <a:r>
              <a:rPr lang="pt-BR" altLang="en-US" sz="2800" err="1">
                <a:latin typeface="Times New Roman"/>
                <a:cs typeface="Times New Roman"/>
              </a:rPr>
              <a:t>pivot</a:t>
            </a:r>
            <a:r>
              <a:rPr lang="pt-BR" altLang="en-US" sz="2800">
                <a:latin typeface="Times New Roman"/>
                <a:cs typeface="Times New Roman"/>
              </a:rPr>
              <a:t>, que pode gerar partições iguais(melhor caso) ou partições de tamanhos extremamente diferentes(pior caso)</a:t>
            </a: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1983FC64-64A1-0E04-C6A1-5534AB1E3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82" y="2269382"/>
            <a:ext cx="5059572" cy="3446252"/>
          </a:xfr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F672101D-67E3-626B-BD65-0198C84E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30" y="2270904"/>
            <a:ext cx="4583502" cy="34520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45BD90-3D50-2E1F-5D66-FC23EC84E446}"/>
              </a:ext>
            </a:extLst>
          </p:cNvPr>
          <p:cNvSpPr txBox="1"/>
          <p:nvPr/>
        </p:nvSpPr>
        <p:spPr>
          <a:xfrm>
            <a:off x="5716440" y="3430437"/>
            <a:ext cx="9604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dirty="0">
                <a:latin typeface="Times New Roman"/>
                <a:cs typeface="Times New Roman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6387208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latin typeface="Times New Roman"/>
                <a:cs typeface="Times New Roman"/>
              </a:rPr>
              <a:t>Pseudocódigo</a:t>
            </a:r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CFFFAA3D-4B2F-64AB-023F-9469912BD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33" y="1761142"/>
            <a:ext cx="4432899" cy="2464278"/>
          </a:xfrm>
        </p:spPr>
      </p:pic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12E1AACF-ACD7-DDEF-AE86-D40516DA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5" y="1708307"/>
            <a:ext cx="4439728" cy="43184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468897-0083-C1CF-7041-061322F28AAD}"/>
              </a:ext>
            </a:extLst>
          </p:cNvPr>
          <p:cNvSpPr txBox="1"/>
          <p:nvPr/>
        </p:nvSpPr>
        <p:spPr>
          <a:xfrm>
            <a:off x="3171645" y="4767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3565C-A4EA-42AD-DAC1-BDA26ED7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2532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12A3-BFF6-199D-BBFE-55888275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Análise de custo (melhor caso)</a:t>
            </a:r>
            <a:endParaRPr lang="en-US" dirty="0">
              <a:latin typeface="Century Gothic" panose="020B0502020202020204"/>
              <a:cs typeface="Times New Roman"/>
            </a:endParaRPr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2AA9A8C9-4245-F5D2-2F63-5110E48E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866458"/>
            <a:ext cx="4439728" cy="43184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4A32-4735-032A-0D7D-47C0C94C04F4}"/>
              </a:ext>
            </a:extLst>
          </p:cNvPr>
          <p:cNvSpPr txBox="1"/>
          <p:nvPr/>
        </p:nvSpPr>
        <p:spPr>
          <a:xfrm>
            <a:off x="5529533" y="200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>
                <a:latin typeface="Times New Roman"/>
                <a:cs typeface="Times New Roman"/>
              </a:rPr>
              <a:t>O(1)</a:t>
            </a:r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9639164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Ion</vt:lpstr>
      <vt:lpstr>Quicksort - Análise de complexidade</vt:lpstr>
      <vt:lpstr>Objetivos</vt:lpstr>
      <vt:lpstr>Vamos revisar</vt:lpstr>
      <vt:lpstr>Vamos revisar</vt:lpstr>
      <vt:lpstr>Análise de custo/complexidade</vt:lpstr>
      <vt:lpstr>Apresentação do PowerPoint</vt:lpstr>
      <vt:lpstr>Pseudocódigo</vt:lpstr>
      <vt:lpstr>Análise de custo (melhor caso)</vt:lpstr>
      <vt:lpstr>Análise de custo (melhor caso)</vt:lpstr>
      <vt:lpstr>Análise de custo (melhor caso)</vt:lpstr>
      <vt:lpstr>Análise de custo (melhor caso)</vt:lpstr>
      <vt:lpstr>Análise de custo (melhor caso)</vt:lpstr>
      <vt:lpstr>Análise de custo (melhor caso)</vt:lpstr>
      <vt:lpstr>Análise de custo (melhor caso)</vt:lpstr>
      <vt:lpstr>Análise de custo (melhor caso)</vt:lpstr>
      <vt:lpstr>Análise de custo (melhor caso)</vt:lpstr>
      <vt:lpstr>Apresentação do PowerPoint</vt:lpstr>
      <vt:lpstr>Análise de custo (melhor caso)</vt:lpstr>
      <vt:lpstr>Análise de custo (melhor caso)</vt:lpstr>
      <vt:lpstr>Análise de custo (melhor caso)</vt:lpstr>
      <vt:lpstr>Análise de custo (melhor caso) </vt:lpstr>
      <vt:lpstr>Análise de custo (melhor caso)</vt:lpstr>
      <vt:lpstr>Recorrência por iteração - Melhor caso</vt:lpstr>
      <vt:lpstr>Recorrência por iteração - Melhor caso</vt:lpstr>
      <vt:lpstr>Recorrência por iteração - Melhor caso </vt:lpstr>
      <vt:lpstr>Recorrência por iteração - Melhor caso </vt:lpstr>
      <vt:lpstr>Análise de custo (pior caso)</vt:lpstr>
      <vt:lpstr>Análise de custo (pior caso)</vt:lpstr>
      <vt:lpstr>Recorrência (pior caso)</vt:lpstr>
      <vt:lpstr>Recorrência (pior caso)</vt:lpstr>
      <vt:lpstr>Melhoria no quicksort - Diminuição do overheading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170</cp:revision>
  <dcterms:created xsi:type="dcterms:W3CDTF">2022-06-10T06:47:00Z</dcterms:created>
  <dcterms:modified xsi:type="dcterms:W3CDTF">2022-06-14T07:49:10Z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1046-11.2.0.11156</vt:lpwstr>
  </property>
  <property fmtid="{D5CDD505-2E9C-101B-9397-08002B2CF9AE}" pid="3" name="ICV">
    <vt:lpwstr>87560399628C47FF86526EB08237498A</vt:lpwstr>
  </property>
</Properties>
</file>