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uli Bold" charset="1" panose="00000800000000000000"/>
      <p:regular r:id="rId10"/>
    </p:embeddedFont>
    <p:embeddedFont>
      <p:font typeface="Muli Bold Bold" charset="1" panose="00000900000000000000"/>
      <p:regular r:id="rId11"/>
    </p:embeddedFont>
    <p:embeddedFont>
      <p:font typeface="Muli Bold Italics" charset="1" panose="00000800000000000000"/>
      <p:regular r:id="rId12"/>
    </p:embeddedFont>
    <p:embeddedFont>
      <p:font typeface="Muli Bold Bold Italics" charset="1" panose="00000900000000000000"/>
      <p:regular r:id="rId13"/>
    </p:embeddedFont>
    <p:embeddedFont>
      <p:font typeface="Muli Black" charset="1" panose="00000A00000000000000"/>
      <p:regular r:id="rId14"/>
    </p:embeddedFont>
    <p:embeddedFont>
      <p:font typeface="Muli Black Italics" charset="1" panose="00000A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svg" Type="http://schemas.openxmlformats.org/officeDocument/2006/relationships/image"/><Relationship Id="rId3" Target="../media/image5.svg" Type="http://schemas.openxmlformats.org/officeDocument/2006/relationships/image"/><Relationship Id="rId4" Target="../media/image6.svg" Type="http://schemas.openxmlformats.org/officeDocument/2006/relationships/image"/><Relationship Id="rId5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B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5091" y="3666398"/>
            <a:ext cx="15304768" cy="2437540"/>
            <a:chOff x="0" y="0"/>
            <a:chExt cx="20406357" cy="3250054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20406357" cy="3250054"/>
            </a:xfrm>
            <a:prstGeom prst="rect">
              <a:avLst/>
            </a:prstGeom>
            <a:solidFill>
              <a:srgbClr val="CCED00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860477" y="796352"/>
              <a:ext cx="18685404" cy="174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en-US" sz="9000">
                  <a:solidFill>
                    <a:srgbClr val="1B1A1A"/>
                  </a:solidFill>
                  <a:latin typeface="Muli Black Bold"/>
                </a:rPr>
                <a:t>DEUDA CORPORATIVA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8991875"/>
            <a:ext cx="686391" cy="266425"/>
            <a:chOff x="0" y="0"/>
            <a:chExt cx="1105903" cy="429260"/>
          </a:xfrm>
        </p:grpSpPr>
        <p:sp>
          <p:nvSpPr>
            <p:cNvPr name="Freeform 6" id="6"/>
            <p:cNvSpPr/>
            <p:nvPr/>
          </p:nvSpPr>
          <p:spPr>
            <a:xfrm>
              <a:off x="0" y="-5080"/>
              <a:ext cx="1105903" cy="434340"/>
            </a:xfrm>
            <a:custGeom>
              <a:avLst/>
              <a:gdLst/>
              <a:ahLst/>
              <a:cxnLst/>
              <a:rect r="r" b="b" t="t" l="l"/>
              <a:pathLst>
                <a:path h="434340" w="1105903">
                  <a:moveTo>
                    <a:pt x="1088123" y="187960"/>
                  </a:moveTo>
                  <a:lnTo>
                    <a:pt x="826503" y="11430"/>
                  </a:lnTo>
                  <a:cubicBezTo>
                    <a:pt x="808723" y="0"/>
                    <a:pt x="785863" y="3810"/>
                    <a:pt x="773163" y="21590"/>
                  </a:cubicBezTo>
                  <a:cubicBezTo>
                    <a:pt x="761733" y="39370"/>
                    <a:pt x="765543" y="62230"/>
                    <a:pt x="783323" y="74930"/>
                  </a:cubicBezTo>
                  <a:lnTo>
                    <a:pt x="942073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942073" y="257810"/>
                  </a:lnTo>
                  <a:lnTo>
                    <a:pt x="783323" y="364490"/>
                  </a:lnTo>
                  <a:cubicBezTo>
                    <a:pt x="765543" y="375920"/>
                    <a:pt x="761733" y="400050"/>
                    <a:pt x="773163" y="417830"/>
                  </a:cubicBezTo>
                  <a:cubicBezTo>
                    <a:pt x="780783" y="429260"/>
                    <a:pt x="792213" y="434340"/>
                    <a:pt x="804913" y="434340"/>
                  </a:cubicBezTo>
                  <a:cubicBezTo>
                    <a:pt x="812533" y="434340"/>
                    <a:pt x="820153" y="431800"/>
                    <a:pt x="826503" y="427990"/>
                  </a:cubicBezTo>
                  <a:lnTo>
                    <a:pt x="1089393" y="251460"/>
                  </a:lnTo>
                  <a:cubicBezTo>
                    <a:pt x="1099553" y="243840"/>
                    <a:pt x="1105903" y="232410"/>
                    <a:pt x="1105903" y="219710"/>
                  </a:cubicBezTo>
                  <a:cubicBezTo>
                    <a:pt x="1105903" y="207010"/>
                    <a:pt x="1099553" y="195580"/>
                    <a:pt x="1088123" y="187960"/>
                  </a:cubicBezTo>
                  <a:close/>
                </a:path>
              </a:pathLst>
            </a:custGeom>
            <a:solidFill>
              <a:srgbClr val="1B1A1A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4180218" y="7712519"/>
            <a:ext cx="10374514" cy="154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sz="4900">
                <a:solidFill>
                  <a:srgbClr val="FFFFFF"/>
                </a:solidFill>
                <a:latin typeface="Muli Bold"/>
              </a:rPr>
              <a:t>Paulina Raquel Monroy Salcido</a:t>
            </a:r>
          </a:p>
          <a:p>
            <a:pPr algn="ctr">
              <a:lnSpc>
                <a:spcPts val="4557"/>
              </a:lnSpc>
            </a:pPr>
            <a:r>
              <a:rPr lang="en-US" sz="4899">
                <a:solidFill>
                  <a:srgbClr val="FFFFFF"/>
                </a:solidFill>
                <a:latin typeface="Muli Bold"/>
              </a:rPr>
              <a:t>Alejandro Macias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190688" y="0"/>
            <a:ext cx="19478688" cy="10287000"/>
          </a:xfrm>
          <a:prstGeom prst="rect">
            <a:avLst/>
          </a:prstGeom>
          <a:solidFill>
            <a:srgbClr val="CCED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5644193" y="3405277"/>
            <a:ext cx="11615107" cy="5497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000000"/>
                </a:solidFill>
                <a:latin typeface="Muli Bold"/>
              </a:rPr>
              <a:t>La </a:t>
            </a:r>
            <a:r>
              <a:rPr lang="en-US" sz="5200">
                <a:solidFill>
                  <a:srgbClr val="000000"/>
                </a:solidFill>
                <a:latin typeface="Muli Bold"/>
              </a:rPr>
              <a:t>deuda corporativa es el dinero que las empresas piden prestado. Dinero que pueden conseguir a través de bancos, de la</a:t>
            </a:r>
            <a:r>
              <a:rPr lang="en-US" sz="5200">
                <a:solidFill>
                  <a:srgbClr val="008037"/>
                </a:solidFill>
                <a:latin typeface="Muli Bold"/>
              </a:rPr>
              <a:t> </a:t>
            </a:r>
            <a:r>
              <a:rPr lang="en-US" sz="5200">
                <a:solidFill>
                  <a:srgbClr val="008037"/>
                </a:solidFill>
                <a:latin typeface="Muli Bold Bold"/>
              </a:rPr>
              <a:t>bolsa de valores</a:t>
            </a:r>
            <a:r>
              <a:rPr lang="en-US" sz="5200">
                <a:solidFill>
                  <a:srgbClr val="000000"/>
                </a:solidFill>
                <a:latin typeface="Muli Bold"/>
              </a:rPr>
              <a:t> o inversores de banca privada.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3119538" y="-2828925"/>
            <a:ext cx="22520675" cy="5657850"/>
            <a:chOff x="0" y="0"/>
            <a:chExt cx="7618105" cy="1913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7618105" cy="1913890"/>
            </a:xfrm>
            <a:custGeom>
              <a:avLst/>
              <a:gdLst/>
              <a:ahLst/>
              <a:cxnLst/>
              <a:rect r="r" b="b" t="t" l="l"/>
              <a:pathLst>
                <a:path h="1913890" w="7618105">
                  <a:moveTo>
                    <a:pt x="0" y="0"/>
                  </a:moveTo>
                  <a:lnTo>
                    <a:pt x="7618105" y="0"/>
                  </a:lnTo>
                  <a:lnTo>
                    <a:pt x="761810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B1A1A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3739183"/>
            <a:ext cx="4200184" cy="491510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104900"/>
            <a:ext cx="16230600" cy="1015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7199">
                <a:solidFill>
                  <a:srgbClr val="FFFFFF"/>
                </a:solidFill>
                <a:latin typeface="Muli Black Bold"/>
              </a:rPr>
              <a:t>¿Qué es?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53660" y="1028700"/>
            <a:ext cx="805640" cy="531871"/>
            <a:chOff x="0" y="0"/>
            <a:chExt cx="1074187" cy="70916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l="0" t="3208" r="0" b="3208"/>
            <a:stretch>
              <a:fillRect/>
            </a:stretch>
          </p:blipFill>
          <p:spPr>
            <a:xfrm flipH="false" flipV="false" rot="0">
              <a:off x="0" y="0"/>
              <a:ext cx="1074187" cy="709161"/>
            </a:xfrm>
            <a:prstGeom prst="rect">
              <a:avLst/>
            </a:prstGeom>
          </p:spPr>
        </p:pic>
        <p:sp>
          <p:nvSpPr>
            <p:cNvPr name="TextBox 4" id="4"/>
            <p:cNvSpPr txBox="true"/>
            <p:nvPr/>
          </p:nvSpPr>
          <p:spPr>
            <a:xfrm rot="0">
              <a:off x="237627" y="162150"/>
              <a:ext cx="598933" cy="3943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000">
                  <a:solidFill>
                    <a:srgbClr val="1B1A1A"/>
                  </a:solidFill>
                  <a:latin typeface="Muli Bold"/>
                </a:rPr>
                <a:t>W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16248" r="0" b="16248"/>
          <a:stretch>
            <a:fillRect/>
          </a:stretch>
        </p:blipFill>
        <p:spPr>
          <a:xfrm flipH="false" flipV="false" rot="0">
            <a:off x="-720192" y="-572138"/>
            <a:ext cx="19008192" cy="3733547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708477" y="1973702"/>
            <a:ext cx="11610293" cy="2015688"/>
            <a:chOff x="0" y="0"/>
            <a:chExt cx="15480391" cy="2687584"/>
          </a:xfrm>
        </p:grpSpPr>
        <p:sp>
          <p:nvSpPr>
            <p:cNvPr name="AutoShape 7" id="7"/>
            <p:cNvSpPr/>
            <p:nvPr/>
          </p:nvSpPr>
          <p:spPr>
            <a:xfrm rot="0">
              <a:off x="0" y="0"/>
              <a:ext cx="15480391" cy="2687584"/>
            </a:xfrm>
            <a:prstGeom prst="rect">
              <a:avLst/>
            </a:prstGeom>
            <a:solidFill>
              <a:srgbClr val="CCED00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661357" y="703500"/>
              <a:ext cx="14157677" cy="13472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700"/>
                </a:lnSpc>
              </a:pPr>
              <a:r>
                <a:rPr lang="en-US" sz="7000">
                  <a:solidFill>
                    <a:srgbClr val="1B1A1A"/>
                  </a:solidFill>
                  <a:latin typeface="Muli Black Bold"/>
                </a:rPr>
                <a:t>Certificados bursátiles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66773" y="4769955"/>
            <a:ext cx="16232657" cy="3934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FFFFFF"/>
                </a:solidFill>
                <a:latin typeface="Muli Bold"/>
              </a:rPr>
              <a:t>Los c</a:t>
            </a:r>
            <a:r>
              <a:rPr lang="en-US" sz="5599">
                <a:solidFill>
                  <a:srgbClr val="FFFFFF"/>
                </a:solidFill>
                <a:latin typeface="Muli Bold"/>
              </a:rPr>
              <a:t>ertificados bursátiles son títulos de crédito que las empresas privadas ponen en circulación en el merca</a:t>
            </a:r>
            <a:r>
              <a:rPr lang="en-US" sz="5599">
                <a:solidFill>
                  <a:srgbClr val="FFFFFF"/>
                </a:solidFill>
                <a:latin typeface="Muli Bold"/>
              </a:rPr>
              <a:t>do</a:t>
            </a:r>
            <a:r>
              <a:rPr lang="en-US" sz="5599">
                <a:solidFill>
                  <a:srgbClr val="FFFFFF"/>
                </a:solidFill>
                <a:latin typeface="Muli Bold"/>
              </a:rPr>
              <a:t> de valores</a:t>
            </a:r>
            <a:r>
              <a:rPr lang="en-US" sz="5599">
                <a:solidFill>
                  <a:srgbClr val="FFFFFF"/>
                </a:solidFill>
                <a:latin typeface="Muli Bold"/>
              </a:rPr>
              <a:t> para</a:t>
            </a:r>
            <a:r>
              <a:rPr lang="en-US" sz="5599">
                <a:solidFill>
                  <a:srgbClr val="FFFFFF"/>
                </a:solidFill>
                <a:latin typeface="Muli Bold"/>
              </a:rPr>
              <a:t> obtener más recursos económicos.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72909" y="8991875"/>
            <a:ext cx="686391" cy="266425"/>
            <a:chOff x="0" y="0"/>
            <a:chExt cx="1105903" cy="429260"/>
          </a:xfrm>
        </p:grpSpPr>
        <p:sp>
          <p:nvSpPr>
            <p:cNvPr name="Freeform 3" id="3"/>
            <p:cNvSpPr/>
            <p:nvPr/>
          </p:nvSpPr>
          <p:spPr>
            <a:xfrm>
              <a:off x="0" y="-5080"/>
              <a:ext cx="1105903" cy="434340"/>
            </a:xfrm>
            <a:custGeom>
              <a:avLst/>
              <a:gdLst/>
              <a:ahLst/>
              <a:cxnLst/>
              <a:rect r="r" b="b" t="t" l="l"/>
              <a:pathLst>
                <a:path h="434340" w="1105903">
                  <a:moveTo>
                    <a:pt x="1088123" y="187960"/>
                  </a:moveTo>
                  <a:lnTo>
                    <a:pt x="826503" y="11430"/>
                  </a:lnTo>
                  <a:cubicBezTo>
                    <a:pt x="808723" y="0"/>
                    <a:pt x="785863" y="3810"/>
                    <a:pt x="773163" y="21590"/>
                  </a:cubicBezTo>
                  <a:cubicBezTo>
                    <a:pt x="761733" y="39370"/>
                    <a:pt x="765543" y="62230"/>
                    <a:pt x="783323" y="74930"/>
                  </a:cubicBezTo>
                  <a:lnTo>
                    <a:pt x="942073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942073" y="257810"/>
                  </a:lnTo>
                  <a:lnTo>
                    <a:pt x="783323" y="364490"/>
                  </a:lnTo>
                  <a:cubicBezTo>
                    <a:pt x="765543" y="375920"/>
                    <a:pt x="761733" y="400050"/>
                    <a:pt x="773163" y="417830"/>
                  </a:cubicBezTo>
                  <a:cubicBezTo>
                    <a:pt x="780783" y="429260"/>
                    <a:pt x="792213" y="434340"/>
                    <a:pt x="804913" y="434340"/>
                  </a:cubicBezTo>
                  <a:cubicBezTo>
                    <a:pt x="812533" y="434340"/>
                    <a:pt x="820153" y="431800"/>
                    <a:pt x="826503" y="427990"/>
                  </a:cubicBezTo>
                  <a:lnTo>
                    <a:pt x="1089393" y="251460"/>
                  </a:lnTo>
                  <a:cubicBezTo>
                    <a:pt x="1099553" y="243840"/>
                    <a:pt x="1105903" y="232410"/>
                    <a:pt x="1105903" y="219710"/>
                  </a:cubicBezTo>
                  <a:cubicBezTo>
                    <a:pt x="1105903" y="207010"/>
                    <a:pt x="1099553" y="195580"/>
                    <a:pt x="1088123" y="187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1825702" y="5502206"/>
            <a:ext cx="1512847" cy="1448553"/>
          </a:xfrm>
          <a:prstGeom prst="rect">
            <a:avLst/>
          </a:prstGeom>
          <a:solidFill>
            <a:srgbClr val="CCED00"/>
          </a:solidFill>
        </p:spPr>
      </p:sp>
      <p:sp>
        <p:nvSpPr>
          <p:cNvPr name="AutoShape 5" id="5"/>
          <p:cNvSpPr/>
          <p:nvPr/>
        </p:nvSpPr>
        <p:spPr>
          <a:xfrm rot="0">
            <a:off x="1825702" y="7581512"/>
            <a:ext cx="1512847" cy="1448553"/>
          </a:xfrm>
          <a:prstGeom prst="rect">
            <a:avLst/>
          </a:prstGeom>
          <a:solidFill>
            <a:srgbClr val="CCED00"/>
          </a:solidFill>
        </p:spPr>
      </p:sp>
      <p:sp>
        <p:nvSpPr>
          <p:cNvPr name="AutoShape 6" id="6"/>
          <p:cNvSpPr/>
          <p:nvPr/>
        </p:nvSpPr>
        <p:spPr>
          <a:xfrm rot="0">
            <a:off x="1825702" y="3422901"/>
            <a:ext cx="1512847" cy="1448553"/>
          </a:xfrm>
          <a:prstGeom prst="rect">
            <a:avLst/>
          </a:prstGeom>
          <a:solidFill>
            <a:srgbClr val="CCED00"/>
          </a:solid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113181" y="4147177"/>
            <a:ext cx="5802923" cy="41148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825702" y="1592200"/>
            <a:ext cx="14404880" cy="9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508"/>
              </a:lnSpc>
            </a:pPr>
            <a:r>
              <a:rPr lang="en-US" sz="6825">
                <a:solidFill>
                  <a:srgbClr val="FFFFFF"/>
                </a:solidFill>
                <a:latin typeface="Muli Black Bold"/>
              </a:rPr>
              <a:t>Certificados cuentan con....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2035652" y="3665529"/>
            <a:ext cx="16671032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Muli Bold"/>
              </a:rPr>
              <a:t>Valor nominal 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55913" y="3520965"/>
            <a:ext cx="1252424" cy="1252424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999134" y="5578715"/>
            <a:ext cx="1165982" cy="1295535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123562">
            <a:off x="1917903" y="8069084"/>
            <a:ext cx="1328445" cy="47341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-3247952" y="5744835"/>
            <a:ext cx="16671032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Muli Bold"/>
              </a:rPr>
              <a:t>Plazo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2035652" y="7824141"/>
            <a:ext cx="16671032" cy="87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Muli Bold"/>
              </a:rPr>
              <a:t>Rendimiento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B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1616" y="4153232"/>
            <a:ext cx="15304768" cy="2437540"/>
            <a:chOff x="0" y="0"/>
            <a:chExt cx="20406357" cy="3250054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20406357" cy="3250054"/>
            </a:xfrm>
            <a:prstGeom prst="rect">
              <a:avLst/>
            </a:prstGeom>
            <a:solidFill>
              <a:srgbClr val="CCED00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860477" y="796352"/>
              <a:ext cx="18685404" cy="174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>
                  <a:solidFill>
                    <a:srgbClr val="1B1A1A"/>
                  </a:solidFill>
                  <a:latin typeface="Muli Black Bold"/>
                </a:rPr>
                <a:t>EUROBONO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8991875"/>
            <a:ext cx="686391" cy="266425"/>
            <a:chOff x="0" y="0"/>
            <a:chExt cx="1105903" cy="429260"/>
          </a:xfrm>
        </p:grpSpPr>
        <p:sp>
          <p:nvSpPr>
            <p:cNvPr name="Freeform 6" id="6"/>
            <p:cNvSpPr/>
            <p:nvPr/>
          </p:nvSpPr>
          <p:spPr>
            <a:xfrm>
              <a:off x="0" y="-5080"/>
              <a:ext cx="1105903" cy="434340"/>
            </a:xfrm>
            <a:custGeom>
              <a:avLst/>
              <a:gdLst/>
              <a:ahLst/>
              <a:cxnLst/>
              <a:rect r="r" b="b" t="t" l="l"/>
              <a:pathLst>
                <a:path h="434340" w="1105903">
                  <a:moveTo>
                    <a:pt x="1088123" y="187960"/>
                  </a:moveTo>
                  <a:lnTo>
                    <a:pt x="826503" y="11430"/>
                  </a:lnTo>
                  <a:cubicBezTo>
                    <a:pt x="808723" y="0"/>
                    <a:pt x="785863" y="3810"/>
                    <a:pt x="773163" y="21590"/>
                  </a:cubicBezTo>
                  <a:cubicBezTo>
                    <a:pt x="761733" y="39370"/>
                    <a:pt x="765543" y="62230"/>
                    <a:pt x="783323" y="74930"/>
                  </a:cubicBezTo>
                  <a:lnTo>
                    <a:pt x="942073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942073" y="257810"/>
                  </a:lnTo>
                  <a:lnTo>
                    <a:pt x="783323" y="364490"/>
                  </a:lnTo>
                  <a:cubicBezTo>
                    <a:pt x="765543" y="375920"/>
                    <a:pt x="761733" y="400050"/>
                    <a:pt x="773163" y="417830"/>
                  </a:cubicBezTo>
                  <a:cubicBezTo>
                    <a:pt x="780783" y="429260"/>
                    <a:pt x="792213" y="434340"/>
                    <a:pt x="804913" y="434340"/>
                  </a:cubicBezTo>
                  <a:cubicBezTo>
                    <a:pt x="812533" y="434340"/>
                    <a:pt x="820153" y="431800"/>
                    <a:pt x="826503" y="427990"/>
                  </a:cubicBezTo>
                  <a:lnTo>
                    <a:pt x="1089393" y="251460"/>
                  </a:lnTo>
                  <a:cubicBezTo>
                    <a:pt x="1099553" y="243840"/>
                    <a:pt x="1105903" y="232410"/>
                    <a:pt x="1105903" y="219710"/>
                  </a:cubicBezTo>
                  <a:cubicBezTo>
                    <a:pt x="1105903" y="207010"/>
                    <a:pt x="1099553" y="195580"/>
                    <a:pt x="1088123" y="187960"/>
                  </a:cubicBezTo>
                  <a:close/>
                </a:path>
              </a:pathLst>
            </a:custGeom>
            <a:solidFill>
              <a:srgbClr val="1B1A1A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190688" y="0"/>
            <a:ext cx="19478688" cy="10287000"/>
          </a:xfrm>
          <a:prstGeom prst="rect">
            <a:avLst/>
          </a:prstGeom>
          <a:solidFill>
            <a:srgbClr val="CCED00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6148249" y="1426210"/>
            <a:ext cx="11615107" cy="733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200">
                <a:solidFill>
                  <a:srgbClr val="000000"/>
                </a:solidFill>
                <a:latin typeface="Muli Bold"/>
              </a:rPr>
              <a:t>Títulos de deuda obtenidos en un país ajeno al del emisor de deuda.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Muli Bold"/>
              </a:rPr>
              <a:t>Generalmente, el bono es emitido en la moneda perteneciente del emisor.</a:t>
            </a:r>
          </a:p>
          <a:p>
            <a:pPr algn="ctr">
              <a:lnSpc>
                <a:spcPts val="7280"/>
              </a:lnSpc>
            </a:pPr>
            <a:r>
              <a:rPr lang="en-US" sz="5199">
                <a:solidFill>
                  <a:srgbClr val="000000"/>
                </a:solidFill>
                <a:latin typeface="Muli Bold"/>
              </a:rPr>
              <a:t>Se pagan al portador, por lo que no es requerido tener un registro. Usualmente sus intereses están exentos de impuestos.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3627538" y="-169333"/>
            <a:ext cx="9229370" cy="10846120"/>
            <a:chOff x="0" y="0"/>
            <a:chExt cx="7815090" cy="918409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7815090" cy="9184094"/>
            </a:xfrm>
            <a:custGeom>
              <a:avLst/>
              <a:gdLst/>
              <a:ahLst/>
              <a:cxnLst/>
              <a:rect r="r" b="b" t="t" l="l"/>
              <a:pathLst>
                <a:path h="9184094" w="7815090">
                  <a:moveTo>
                    <a:pt x="0" y="0"/>
                  </a:moveTo>
                  <a:lnTo>
                    <a:pt x="7815090" y="0"/>
                  </a:lnTo>
                  <a:lnTo>
                    <a:pt x="7815090" y="9184094"/>
                  </a:lnTo>
                  <a:lnTo>
                    <a:pt x="0" y="9184094"/>
                  </a:lnTo>
                  <a:close/>
                </a:path>
              </a:pathLst>
            </a:custGeom>
            <a:solidFill>
              <a:srgbClr val="1B1A1A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3491002"/>
            <a:ext cx="5601832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B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25702" y="1085850"/>
            <a:ext cx="14404880" cy="73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5200">
                <a:solidFill>
                  <a:srgbClr val="FFFFFF"/>
                </a:solidFill>
                <a:latin typeface="Muli Black Bold"/>
              </a:rPr>
              <a:t>Se clasifican 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06985" y="3627599"/>
            <a:ext cx="16671032" cy="875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80"/>
              </a:lnSpc>
            </a:pPr>
            <a:r>
              <a:rPr lang="en-US" sz="5199">
                <a:solidFill>
                  <a:srgbClr val="FFFFFF"/>
                </a:solidFill>
                <a:latin typeface="Muli Bold"/>
              </a:rPr>
              <a:t>Con tasa variable.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6985" y="2212848"/>
            <a:ext cx="15642314" cy="875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80"/>
              </a:lnSpc>
            </a:pPr>
            <a:r>
              <a:rPr lang="en-US" sz="5200">
                <a:solidFill>
                  <a:srgbClr val="FFFFFF"/>
                </a:solidFill>
                <a:latin typeface="Muli Bold"/>
              </a:rPr>
              <a:t>Con tasa fija.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506021"/>
            <a:ext cx="14404880" cy="1456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20"/>
              </a:lnSpc>
            </a:pPr>
            <a:r>
              <a:rPr lang="en-US" sz="5200">
                <a:solidFill>
                  <a:srgbClr val="FFFFFF"/>
                </a:solidFill>
                <a:latin typeface="Muli Black Bold"/>
              </a:rPr>
              <a:t>Pueden ser pagadas con acciones, otras deudas o moneda del emisor.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3208" r="0" b="3208"/>
          <a:stretch>
            <a:fillRect/>
          </a:stretch>
        </p:blipFill>
        <p:spPr>
          <a:xfrm flipH="false" flipV="false" rot="0">
            <a:off x="16453660" y="1046936"/>
            <a:ext cx="805640" cy="53187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6572909" y="8991875"/>
            <a:ext cx="686391" cy="266425"/>
            <a:chOff x="0" y="0"/>
            <a:chExt cx="1105903" cy="429260"/>
          </a:xfrm>
        </p:grpSpPr>
        <p:sp>
          <p:nvSpPr>
            <p:cNvPr name="Freeform 4" id="4"/>
            <p:cNvSpPr/>
            <p:nvPr/>
          </p:nvSpPr>
          <p:spPr>
            <a:xfrm>
              <a:off x="0" y="-5080"/>
              <a:ext cx="1105903" cy="434340"/>
            </a:xfrm>
            <a:custGeom>
              <a:avLst/>
              <a:gdLst/>
              <a:ahLst/>
              <a:cxnLst/>
              <a:rect r="r" b="b" t="t" l="l"/>
              <a:pathLst>
                <a:path h="434340" w="1105903">
                  <a:moveTo>
                    <a:pt x="1088123" y="187960"/>
                  </a:moveTo>
                  <a:lnTo>
                    <a:pt x="826503" y="11430"/>
                  </a:lnTo>
                  <a:cubicBezTo>
                    <a:pt x="808723" y="0"/>
                    <a:pt x="785863" y="3810"/>
                    <a:pt x="773163" y="21590"/>
                  </a:cubicBezTo>
                  <a:cubicBezTo>
                    <a:pt x="761733" y="39370"/>
                    <a:pt x="765543" y="62230"/>
                    <a:pt x="783323" y="74930"/>
                  </a:cubicBezTo>
                  <a:lnTo>
                    <a:pt x="942073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942073" y="257810"/>
                  </a:lnTo>
                  <a:lnTo>
                    <a:pt x="783323" y="364490"/>
                  </a:lnTo>
                  <a:cubicBezTo>
                    <a:pt x="765543" y="375920"/>
                    <a:pt x="761733" y="400050"/>
                    <a:pt x="773163" y="417830"/>
                  </a:cubicBezTo>
                  <a:cubicBezTo>
                    <a:pt x="780783" y="429260"/>
                    <a:pt x="792213" y="434340"/>
                    <a:pt x="804913" y="434340"/>
                  </a:cubicBezTo>
                  <a:cubicBezTo>
                    <a:pt x="812533" y="434340"/>
                    <a:pt x="820153" y="431800"/>
                    <a:pt x="826503" y="427990"/>
                  </a:cubicBezTo>
                  <a:lnTo>
                    <a:pt x="1089393" y="251460"/>
                  </a:lnTo>
                  <a:cubicBezTo>
                    <a:pt x="1099553" y="243840"/>
                    <a:pt x="1105903" y="232410"/>
                    <a:pt x="1105903" y="219710"/>
                  </a:cubicBezTo>
                  <a:cubicBezTo>
                    <a:pt x="1105903" y="207010"/>
                    <a:pt x="1099553" y="195580"/>
                    <a:pt x="1088123" y="187960"/>
                  </a:cubicBezTo>
                  <a:close/>
                </a:path>
              </a:pathLst>
            </a:custGeom>
            <a:solidFill>
              <a:srgbClr val="1B1A1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170059" y="1113611"/>
            <a:ext cx="16089241" cy="99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000">
                <a:solidFill>
                  <a:srgbClr val="1B1A1A"/>
                </a:solidFill>
                <a:latin typeface="Muli Black Bold"/>
              </a:rPr>
              <a:t>Referencias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350" y="2304252"/>
            <a:ext cx="17259300" cy="519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uli Bold"/>
              </a:rPr>
              <a:t>https://</a:t>
            </a:r>
            <a:r>
              <a:rPr lang="en-US" sz="4200">
                <a:solidFill>
                  <a:srgbClr val="000000"/>
                </a:solidFill>
                <a:latin typeface="Muli Bold"/>
              </a:rPr>
              <a:t>economipedia.com/definiciones/deuda-corporativa.html#:~:text=Es%20decir%2C%20la%20deuda%20corporativa,de%20banca%20privada%2C%20entre%20otros.</a:t>
            </a:r>
          </a:p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uli Bold"/>
              </a:rPr>
              <a:t>https://www.guruinvierte.com/los-certificados-bursatiles-que-son-y-para-que-nos-sirven</a:t>
            </a:r>
          </a:p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uli Bold"/>
              </a:rPr>
              <a:t>http://www.descuadrando.com/Mercado_de_eurobonos</a:t>
            </a:r>
          </a:p>
          <a:p>
            <a:pPr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Muli Bold"/>
              </a:rPr>
              <a:t>Finanzas corporativas, Ross.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DAEUXSMiWJU</dc:identifier>
  <dcterms:modified xsi:type="dcterms:W3CDTF">2011-08-01T06:04:30Z</dcterms:modified>
  <cp:revision>1</cp:revision>
  <dc:title>Deuda corporativa</dc:title>
</cp:coreProperties>
</file>