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7" r:id="rId3"/>
    <p:sldId id="269" r:id="rId4"/>
    <p:sldId id="268" r:id="rId5"/>
    <p:sldId id="258" r:id="rId6"/>
    <p:sldId id="257" r:id="rId7"/>
    <p:sldId id="259" r:id="rId8"/>
    <p:sldId id="270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ynara Rodrigues" initials="TR" lastIdx="1" clrIdx="0">
    <p:extLst>
      <p:ext uri="{19B8F6BF-5375-455C-9EA6-DF929625EA0E}">
        <p15:presenceInfo xmlns:p15="http://schemas.microsoft.com/office/powerpoint/2012/main" userId="d168f6737b9b3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1" autoAdjust="0"/>
    <p:restoredTop sz="91160" autoAdjust="0"/>
  </p:normalViewPr>
  <p:slideViewPr>
    <p:cSldViewPr snapToGrid="0">
      <p:cViewPr varScale="1">
        <p:scale>
          <a:sx n="87" d="100"/>
          <a:sy n="87" d="100"/>
        </p:scale>
        <p:origin x="16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6T09:30:40.687" idx="1">
    <p:pos x="3949" y="1430"/>
    <p:text>]. As UTIs se mostram ambientes que contém numerosas fontes geradoras de ruído. Equipamentos, tais como aspiradores, monitores e ventiladores mecânicos estão permanentemente ligados [12], além disso, o ambiente médico é agitado, com grande circulação de pessoas [13]. O ruído e os artefatos presentes no EEG, também podem ser originários das funções fisiológicas normais do próprio paciente, como pela ativação do músculo, pelo movimento do corpo, pelo coração e pelos olhos [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41f0f46487c30c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41f0f46487c30c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8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41f0f46487c30c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41f0f46487c30c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41f0f46487c30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41f0f46487c30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41f0f46487c30c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41f0f46487c30c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1f0f46487c30c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41f0f46487c30c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41f0f46487c30c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f41f0f46487c30c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4d1b42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4d1b42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c6906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c6906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8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c6906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c6906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93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c6906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c6906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29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4c69061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4c69061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c6906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4c6906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4c69061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4c69061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4c69061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4c69061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1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41f0f46487c30c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41f0f46487c30c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3000" b="1"/>
              <a:t>Proposta de Projeto Final</a:t>
            </a: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i="1">
                <a:solidFill>
                  <a:schemeClr val="dk1"/>
                </a:solidFill>
              </a:rPr>
              <a:t>Noise Classifier</a:t>
            </a:r>
            <a:endParaRPr sz="280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cargos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 dirty="0" err="1">
                <a:solidFill>
                  <a:srgbClr val="000000"/>
                </a:solidFill>
              </a:rPr>
              <a:t>Luisa</a:t>
            </a:r>
            <a:r>
              <a:rPr lang="pt-BR" sz="2500" dirty="0">
                <a:solidFill>
                  <a:srgbClr val="000000"/>
                </a:solidFill>
              </a:rPr>
              <a:t> – Documentação do projeto</a:t>
            </a:r>
            <a:endParaRPr sz="2500" dirty="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 dirty="0">
                <a:solidFill>
                  <a:srgbClr val="000000"/>
                </a:solidFill>
              </a:rPr>
              <a:t>Paulo – Desenvolvimento</a:t>
            </a:r>
            <a:endParaRPr sz="2500" dirty="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 dirty="0">
                <a:solidFill>
                  <a:srgbClr val="000000"/>
                </a:solidFill>
              </a:rPr>
              <a:t>Thaynara – Pesquisa bibliográfica</a:t>
            </a:r>
            <a:endParaRPr sz="2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53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Luisa – Documentação do projeto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Paulo – Desenvolvimento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Thaynara – Pesquisa bibliográfica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00" y="2078875"/>
            <a:ext cx="5068001" cy="2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619125"/>
            <a:ext cx="81057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>
                <a:solidFill>
                  <a:srgbClr val="000000"/>
                </a:solidFill>
              </a:rPr>
              <a:t>Não foram encontrados softwares comerciais</a:t>
            </a:r>
            <a:endParaRPr sz="2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>
              <a:solidFill>
                <a:srgbClr val="000000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00" y="2571750"/>
            <a:ext cx="5636682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165775" y="4297650"/>
            <a:ext cx="18465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(Alkan, 2012)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da necessidade do produto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>
                <a:solidFill>
                  <a:srgbClr val="000000"/>
                </a:solidFill>
              </a:rPr>
              <a:t>Diversos ruídos estão presentes em qualquer exame de coleta de sinal eletrofisiológico. A partir deste trabalho, pretende-se dar ao operador do exame a habilidade de percepção e remoção de ruído de um sinal ECG.</a:t>
            </a:r>
            <a:endParaRPr sz="2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 desenvolvimento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1" y="1853850"/>
            <a:ext cx="6797999" cy="23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3875" y="3646625"/>
            <a:ext cx="2460123" cy="1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[1] RAMOS, Camila et al. ESTUDO PILOTO DO RUÍDO EM ELETROENCEFALOGRAFIA QUANTITATIVA DIGITAL EM AMBIENTE DE UNIDADE DE TERAPIA INTENSIVA (UTI). 2016, Uberlândia: 2016. p. 1-6. Disponível em: &lt;https://www.peteletricaufu.com/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static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/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ceel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/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doc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/artigos/artigos2016/ceel2016_artigo154_r01.pdf&gt;. Acesso em: 26 set. 2018.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rgbClr val="222222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ALKAN, A.; GÜNAY, M..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Identification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EMG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signals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discriminant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SVM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classifier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B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Systems </a:t>
            </a:r>
            <a:r>
              <a:rPr lang="pt-BR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pt-BR" sz="11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v. 39, n. 1, p. 44-47, 2012.</a:t>
            </a:r>
          </a:p>
          <a:p>
            <a:pPr marL="0" indent="0">
              <a:buNone/>
            </a:pPr>
            <a:endParaRPr lang="pt-BR" sz="11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SUBASI,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Abdulhamit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; GURSOY, M. Ismail. EEG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signal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classification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using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PCA, ICA, LDA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and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support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vector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machines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. Expert systems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with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applications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, v. 37, n. 12, p. 8659-8666, 2010.</a:t>
            </a:r>
          </a:p>
          <a:p>
            <a:pPr marL="0" indent="0">
              <a:buNone/>
            </a:pPr>
            <a:endParaRPr lang="pt-BR" sz="1000" dirty="0">
              <a:solidFill>
                <a:srgbClr val="222222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[4] 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ERIŞTI,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Hüseyin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; UÇAR,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Ayşegül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; DEMIR,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Yakup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.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Wavelet-based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feature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extraction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and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selection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for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classification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of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power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system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disturbances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using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support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vector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machines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. Electric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power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 systems </a:t>
            </a:r>
            <a:r>
              <a:rPr lang="pt-BR" sz="1000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research</a:t>
            </a:r>
            <a:r>
              <a:rPr lang="pt-BR" sz="10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cs typeface="Arial"/>
              </a:rPr>
              <a:t>, v. 80, n. 7, p. 743-752, 2010.</a:t>
            </a:r>
          </a:p>
          <a:p>
            <a:pPr marL="0" indent="0">
              <a:buNone/>
            </a:pPr>
            <a:endParaRPr sz="1000" dirty="0">
              <a:solidFill>
                <a:srgbClr val="222222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62708" y="126356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F2CBF6-12F7-4892-B5CB-508A974DBCF1}"/>
              </a:ext>
            </a:extLst>
          </p:cNvPr>
          <p:cNvSpPr/>
          <p:nvPr/>
        </p:nvSpPr>
        <p:spPr>
          <a:xfrm>
            <a:off x="904760" y="2227514"/>
            <a:ext cx="68045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“No contexto das Unidades de Terapia Intensiva (UTI), observa-se que existe uma tendência internacional em utilizar registros de EEG para monitorização contínua de pacientes neurologicamente críticos .” </a:t>
            </a:r>
            <a:r>
              <a:rPr lang="pt-BR" sz="900" dirty="0"/>
              <a:t>[1]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9086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62708" y="126356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A25809-AF12-419D-9B7C-B833120C9146}"/>
              </a:ext>
            </a:extLst>
          </p:cNvPr>
          <p:cNvSpPr/>
          <p:nvPr/>
        </p:nvSpPr>
        <p:spPr>
          <a:xfrm>
            <a:off x="933680" y="1918426"/>
            <a:ext cx="7978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“De forma inevitável, o sinal obtido em um EEG de superfície é constantemente contaminado por diversos tipos de ruído e artefatos, com origens diversas, sendo desde a interface entre a superfície da pele com o eletrodo, nos estágios de amplificação do sinal, até a interferência de quaisquer fontes externas.” </a:t>
            </a:r>
            <a:r>
              <a:rPr lang="pt-BR" sz="900" dirty="0"/>
              <a:t>[1]</a:t>
            </a:r>
          </a:p>
          <a:p>
            <a:pPr algn="just"/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54CAF6-3080-4D1F-9C01-1843638CF803}"/>
              </a:ext>
            </a:extLst>
          </p:cNvPr>
          <p:cNvSpPr txBox="1"/>
          <p:nvPr/>
        </p:nvSpPr>
        <p:spPr>
          <a:xfrm>
            <a:off x="933680" y="3791798"/>
            <a:ext cx="313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→"/>
            </a:pPr>
            <a:r>
              <a:rPr lang="pt-BR" sz="2000" dirty="0"/>
              <a:t> Equipamento;</a:t>
            </a:r>
          </a:p>
          <a:p>
            <a:pPr marL="342900" indent="-342900">
              <a:buClr>
                <a:schemeClr val="tx1"/>
              </a:buClr>
              <a:buSzPct val="150000"/>
              <a:buFont typeface="Arial" panose="020B0604020202020204" pitchFamily="34" charset="0"/>
              <a:buChar char="→"/>
            </a:pPr>
            <a:r>
              <a:rPr lang="pt-BR" sz="2000" dirty="0"/>
              <a:t> Funções Fisiológicas.</a:t>
            </a:r>
          </a:p>
        </p:txBody>
      </p:sp>
    </p:spTree>
    <p:extLst>
      <p:ext uri="{BB962C8B-B14F-4D97-AF65-F5344CB8AC3E}">
        <p14:creationId xmlns:p14="http://schemas.microsoft.com/office/powerpoint/2010/main" val="17512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62708" y="126356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BA5E15-F0F8-4D9E-A108-5F45E2B6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73" y="698177"/>
            <a:ext cx="5658719" cy="42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196870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pt-BR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tem como objetivo o desenvolvimento e apresentação de uma ferramenta útil que é a classificação de ruídos para equipamentos de eletroencefalograma (EEG).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que pode ser obtido através de um </a:t>
            </a:r>
            <a:r>
              <a:rPr lang="pt-BR" sz="28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executável, de ambiente Windows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pt-BR" sz="2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Classifier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produto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5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Classifier</a:t>
            </a: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será responsável por realizar a classificação e identificação de ruídos e artefatos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5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irá se basear principalmente em uma técnica de </a:t>
            </a:r>
            <a:r>
              <a:rPr lang="pt-BR" sz="25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(Aprendizado de Máquina) chamada SVM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Como?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A9731-7DEE-47E2-86C8-208A08858736}"/>
              </a:ext>
            </a:extLst>
          </p:cNvPr>
          <p:cNvSpPr/>
          <p:nvPr/>
        </p:nvSpPr>
        <p:spPr>
          <a:xfrm>
            <a:off x="572877" y="1992210"/>
            <a:ext cx="1762699" cy="980503"/>
          </a:xfrm>
          <a:prstGeom prst="rect">
            <a:avLst/>
          </a:prstGeom>
          <a:noFill/>
          <a:ln>
            <a:solidFill>
              <a:srgbClr val="EB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953B5D-2935-4FAE-96F9-F11E87758AB4}"/>
              </a:ext>
            </a:extLst>
          </p:cNvPr>
          <p:cNvSpPr txBox="1"/>
          <p:nvPr/>
        </p:nvSpPr>
        <p:spPr>
          <a:xfrm>
            <a:off x="604087" y="2003229"/>
            <a:ext cx="1762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Treinar a maquina para reconhecer ruídos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790F7F8-C9FA-4225-A770-3A86A8AB9E8F}"/>
              </a:ext>
            </a:extLst>
          </p:cNvPr>
          <p:cNvSpPr/>
          <p:nvPr/>
        </p:nvSpPr>
        <p:spPr>
          <a:xfrm>
            <a:off x="572876" y="2983733"/>
            <a:ext cx="1762699" cy="330634"/>
          </a:xfrm>
          <a:prstGeom prst="rect">
            <a:avLst/>
          </a:prstGeom>
          <a:noFill/>
          <a:ln>
            <a:solidFill>
              <a:srgbClr val="EB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0CA7B-3543-4859-ACDE-CA1FB3A62D4F}"/>
              </a:ext>
            </a:extLst>
          </p:cNvPr>
          <p:cNvSpPr txBox="1"/>
          <p:nvPr/>
        </p:nvSpPr>
        <p:spPr>
          <a:xfrm>
            <a:off x="572876" y="2990356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Desenvolvedor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BC77FC2-8B07-4354-B695-ECD83F78F333}"/>
              </a:ext>
            </a:extLst>
          </p:cNvPr>
          <p:cNvSpPr/>
          <p:nvPr/>
        </p:nvSpPr>
        <p:spPr>
          <a:xfrm>
            <a:off x="3347289" y="1973851"/>
            <a:ext cx="1762699" cy="98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D12D6EB-D8FB-448B-A104-31E8D46B0532}"/>
              </a:ext>
            </a:extLst>
          </p:cNvPr>
          <p:cNvSpPr txBox="1"/>
          <p:nvPr/>
        </p:nvSpPr>
        <p:spPr>
          <a:xfrm>
            <a:off x="3424408" y="2204683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Entrar com sinal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91AF753-C072-4076-AAD8-32A0E84A7013}"/>
              </a:ext>
            </a:extLst>
          </p:cNvPr>
          <p:cNvSpPr/>
          <p:nvPr/>
        </p:nvSpPr>
        <p:spPr>
          <a:xfrm>
            <a:off x="3347288" y="3457589"/>
            <a:ext cx="1762699" cy="98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BD57FFF-6BD3-462E-9221-3F70F7EA1D79}"/>
              </a:ext>
            </a:extLst>
          </p:cNvPr>
          <p:cNvSpPr txBox="1"/>
          <p:nvPr/>
        </p:nvSpPr>
        <p:spPr>
          <a:xfrm>
            <a:off x="3385848" y="3635160"/>
            <a:ext cx="1839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/>
              <a:t>Reconhecer ruídos </a:t>
            </a:r>
            <a:r>
              <a:rPr lang="pt-BR" sz="1500" dirty="0" err="1"/>
              <a:t>pré</a:t>
            </a:r>
            <a:r>
              <a:rPr lang="pt-BR" sz="1500" dirty="0"/>
              <a:t> armazenados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FDCF26A-7B4C-494A-A293-7C115DFEAE42}"/>
              </a:ext>
            </a:extLst>
          </p:cNvPr>
          <p:cNvSpPr/>
          <p:nvPr/>
        </p:nvSpPr>
        <p:spPr>
          <a:xfrm>
            <a:off x="3347287" y="2961823"/>
            <a:ext cx="176269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D98DF5D-1ED9-4558-8CB3-11AB0B50088D}"/>
              </a:ext>
            </a:extLst>
          </p:cNvPr>
          <p:cNvSpPr txBox="1"/>
          <p:nvPr/>
        </p:nvSpPr>
        <p:spPr>
          <a:xfrm>
            <a:off x="3424408" y="2939335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D196E3-DC69-4748-A1E7-665590CC24C2}"/>
              </a:ext>
            </a:extLst>
          </p:cNvPr>
          <p:cNvSpPr txBox="1"/>
          <p:nvPr/>
        </p:nvSpPr>
        <p:spPr>
          <a:xfrm>
            <a:off x="3378499" y="4405362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Software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E05BF10-9038-4169-B2F5-23B80067E89D}"/>
              </a:ext>
            </a:extLst>
          </p:cNvPr>
          <p:cNvSpPr/>
          <p:nvPr/>
        </p:nvSpPr>
        <p:spPr>
          <a:xfrm>
            <a:off x="3347286" y="4424847"/>
            <a:ext cx="176269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4A7F1A3-F641-4BB9-AF01-611650D37ED6}"/>
              </a:ext>
            </a:extLst>
          </p:cNvPr>
          <p:cNvSpPr/>
          <p:nvPr/>
        </p:nvSpPr>
        <p:spPr>
          <a:xfrm>
            <a:off x="5730033" y="1972012"/>
            <a:ext cx="1762699" cy="98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D5A4C9-B39D-4F09-B508-1CB8AD630D14}"/>
              </a:ext>
            </a:extLst>
          </p:cNvPr>
          <p:cNvSpPr txBox="1"/>
          <p:nvPr/>
        </p:nvSpPr>
        <p:spPr>
          <a:xfrm>
            <a:off x="5761243" y="2071195"/>
            <a:ext cx="17626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Mostra na tela quais ruídos estão presentes no sinal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B41DB3F-9F0F-4D43-A8E6-2591D4538271}"/>
              </a:ext>
            </a:extLst>
          </p:cNvPr>
          <p:cNvSpPr/>
          <p:nvPr/>
        </p:nvSpPr>
        <p:spPr>
          <a:xfrm>
            <a:off x="5730032" y="3455750"/>
            <a:ext cx="1762699" cy="98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391570F-9AEA-42B8-8463-F4AC7FAEA857}"/>
              </a:ext>
            </a:extLst>
          </p:cNvPr>
          <p:cNvSpPr txBox="1"/>
          <p:nvPr/>
        </p:nvSpPr>
        <p:spPr>
          <a:xfrm>
            <a:off x="5841746" y="3559186"/>
            <a:ext cx="1601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/>
              <a:t>Oferece a opção de retirar os ruídos, um a um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95C2975-7178-461E-A1CD-0D755001DA46}"/>
              </a:ext>
            </a:extLst>
          </p:cNvPr>
          <p:cNvSpPr/>
          <p:nvPr/>
        </p:nvSpPr>
        <p:spPr>
          <a:xfrm>
            <a:off x="5730031" y="2959984"/>
            <a:ext cx="176269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AFE9BF8-2C2E-47E6-A9F0-2C0CBE7412CE}"/>
              </a:ext>
            </a:extLst>
          </p:cNvPr>
          <p:cNvSpPr txBox="1"/>
          <p:nvPr/>
        </p:nvSpPr>
        <p:spPr>
          <a:xfrm>
            <a:off x="5807152" y="2937496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Software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FF618D-B7A8-4E5F-B128-EC306504F19A}"/>
              </a:ext>
            </a:extLst>
          </p:cNvPr>
          <p:cNvSpPr txBox="1"/>
          <p:nvPr/>
        </p:nvSpPr>
        <p:spPr>
          <a:xfrm>
            <a:off x="5761243" y="4403523"/>
            <a:ext cx="1762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Software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B4D400E-1266-45FD-A530-1F79C5EB9036}"/>
              </a:ext>
            </a:extLst>
          </p:cNvPr>
          <p:cNvSpPr/>
          <p:nvPr/>
        </p:nvSpPr>
        <p:spPr>
          <a:xfrm>
            <a:off x="5730030" y="4423008"/>
            <a:ext cx="176269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9E6FBC8-2A46-43FD-9DB2-2952A6C780FF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4228637" y="3284988"/>
            <a:ext cx="1" cy="17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6B49040-F45E-4AA8-9BAF-3837EC70DAE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109985" y="3946001"/>
            <a:ext cx="6200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5A86877F-73A0-49D8-9C5F-8BA903407689}"/>
              </a:ext>
            </a:extLst>
          </p:cNvPr>
          <p:cNvCxnSpPr>
            <a:cxnSpLocks/>
            <a:stCxn id="40" idx="0"/>
            <a:endCxn id="42" idx="2"/>
          </p:cNvCxnSpPr>
          <p:nvPr/>
        </p:nvCxnSpPr>
        <p:spPr>
          <a:xfrm flipH="1" flipV="1">
            <a:off x="6611381" y="3283149"/>
            <a:ext cx="1" cy="172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6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Como?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Artigo 1: O artigo descreve uma nova forma de classificação de distúrbios sistemáticos em rede elétrica utilizando SVM;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Artigo2: Propor um framework de análise e processamento para EEG;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Artigo 3: Realizar a classificação e identificação de 4 movimentos do braço utilizando a SVM a partir de dados EMG.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530</Words>
  <Application>Microsoft Office PowerPoint</Application>
  <PresentationFormat>Apresentação na tela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Streamline</vt:lpstr>
      <vt:lpstr>Proposta de Projeto Final</vt:lpstr>
      <vt:lpstr>Problema</vt:lpstr>
      <vt:lpstr>Problema</vt:lpstr>
      <vt:lpstr>Problema</vt:lpstr>
      <vt:lpstr>Objetivo</vt:lpstr>
      <vt:lpstr>Proposta</vt:lpstr>
      <vt:lpstr>Descrição do produto </vt:lpstr>
      <vt:lpstr>Como?</vt:lpstr>
      <vt:lpstr>Como?</vt:lpstr>
      <vt:lpstr>Descrição dos cargos</vt:lpstr>
      <vt:lpstr>Modelo CANVAS </vt:lpstr>
      <vt:lpstr>Apresentação do PowerPoint</vt:lpstr>
      <vt:lpstr>Vantagens</vt:lpstr>
      <vt:lpstr>Validação da necessidade do produto </vt:lpstr>
      <vt:lpstr>Cronograma de desenvolvimento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Projeto Final</dc:title>
  <dc:creator>Thaynara Rodrigues</dc:creator>
  <cp:lastModifiedBy>Thaynara Rodrigues</cp:lastModifiedBy>
  <cp:revision>19</cp:revision>
  <dcterms:modified xsi:type="dcterms:W3CDTF">2018-09-26T13:50:56Z</dcterms:modified>
</cp:coreProperties>
</file>