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AE99DC-6C2D-4047-8A1B-C67385408A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CAD0E-457D-4488-983B-DFEB891D85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63383-CC8D-441D-B51B-8E3FE7463E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41E1B6-4626-41BF-879C-5E6AEA5CD1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DCE305-DAF1-44B2-B604-CF1B2CF44B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9A713D-6682-4BEC-9492-8537715058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16ABDD-A618-4CF7-9792-63EC9FAE4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7F561C-B703-442F-8100-3D7914F2C7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470A8C-C491-43E7-8971-6E56DF0A91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69FBB3-FE6D-4247-86E5-21FFED3F37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90672C-6AB6-47A4-9538-6C8E90AAF6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FE3DF-92FA-483A-83AE-6DDDF37ECC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DE6AAF-925F-4B8D-AD35-C2AF03A65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C29B6F-B074-4702-98BC-7226371F55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7B1D1F-2F2B-4E42-9D15-0180ECA7A4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261B0-C53F-41F5-A9AC-9CDA7E118A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0243A6-EF3D-48B9-ACD7-FB8048D034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838067-B3D2-4CF5-BFB3-C1A7B0D614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281CA9-F8E3-489B-B7D0-3308733A74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1FE280-3C9F-4CD1-915B-2FAE86E6A5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8B9DED-1E63-4F74-BB5A-1FA490247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CE939A-5FE0-4E0B-9603-D89DF1822B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15A6FB-9073-4DEA-974F-3CDA4C5CC8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0B96EB-EDB1-414F-92FD-D00CF4B34B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43FB95-7B65-40E0-9C6A-57C163DB43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D14E7D-7EAA-4988-8556-6C0B2BCF88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FB0D34-480A-4DD5-A148-9516B3EC6A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E6A01C-78B7-48A0-905B-85685BD104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EBFA54-A44F-407B-849D-F278FF2840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E08582-3AC5-46ED-903F-3618752258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3CD7F-9378-44DB-9BD6-6ACBA3C864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8282B-8E91-4F9F-9721-08DE8CECE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975CC-49C4-478B-94B7-A3332660ED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6F1BC3-DDD1-4193-9455-B92B3230B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05C0E9-E973-49AA-A733-1B93E25F67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CE29E-A219-4FB3-A756-AE5855219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4"/>
          <p:cNvSpPr/>
          <p:nvPr/>
        </p:nvSpPr>
        <p:spPr>
          <a:xfrm rot="10800000">
            <a:off x="4572720" y="-468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5;p4"/>
          <p:cNvSpPr/>
          <p:nvPr/>
        </p:nvSpPr>
        <p:spPr>
          <a:xfrm>
            <a:off x="0" y="3426120"/>
            <a:ext cx="464760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6;p4"/>
          <p:cNvSpPr/>
          <p:nvPr/>
        </p:nvSpPr>
        <p:spPr>
          <a:xfrm flipH="1" rot="10800000">
            <a:off x="0" y="-756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8;p4"/>
          <p:cNvSpPr/>
          <p:nvPr/>
        </p:nvSpPr>
        <p:spPr>
          <a:xfrm flipH="1">
            <a:off x="4571280" y="342612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25;p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6156360" y="412560"/>
            <a:ext cx="1172160" cy="14396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26;p5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3827160" y="427320"/>
            <a:ext cx="1488960" cy="143928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27;p5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1981080" y="427320"/>
            <a:ext cx="1005840" cy="14392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6554160" y="6179400"/>
            <a:ext cx="210240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BEAD8A7-6F65-4ED3-9B1B-6F89C9245B9E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486720" y="6206400"/>
            <a:ext cx="2102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;p4"/>
          <p:cNvSpPr/>
          <p:nvPr/>
        </p:nvSpPr>
        <p:spPr>
          <a:xfrm rot="10800000">
            <a:off x="4572720" y="-468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15;p4"/>
          <p:cNvSpPr/>
          <p:nvPr/>
        </p:nvSpPr>
        <p:spPr>
          <a:xfrm>
            <a:off x="0" y="3426120"/>
            <a:ext cx="464760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16;p4"/>
          <p:cNvSpPr/>
          <p:nvPr/>
        </p:nvSpPr>
        <p:spPr>
          <a:xfrm flipH="1" rot="10800000">
            <a:off x="0" y="-756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18;p4"/>
          <p:cNvSpPr/>
          <p:nvPr/>
        </p:nvSpPr>
        <p:spPr>
          <a:xfrm flipH="1">
            <a:off x="4571280" y="342612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6471000" y="620640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5E0075A6-7E6E-4984-91FB-6AF82A8A786F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486720" y="6206400"/>
            <a:ext cx="2102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4;p4"/>
          <p:cNvSpPr/>
          <p:nvPr/>
        </p:nvSpPr>
        <p:spPr>
          <a:xfrm rot="10800000">
            <a:off x="4572720" y="-468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5;p4"/>
          <p:cNvSpPr/>
          <p:nvPr/>
        </p:nvSpPr>
        <p:spPr>
          <a:xfrm>
            <a:off x="0" y="3426120"/>
            <a:ext cx="464760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6;p4"/>
          <p:cNvSpPr/>
          <p:nvPr/>
        </p:nvSpPr>
        <p:spPr>
          <a:xfrm flipH="1" rot="10800000">
            <a:off x="0" y="-756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8;p4"/>
          <p:cNvSpPr/>
          <p:nvPr/>
        </p:nvSpPr>
        <p:spPr>
          <a:xfrm flipH="1">
            <a:off x="4571280" y="342612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ftr" idx="7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8"/>
          </p:nvPr>
        </p:nvSpPr>
        <p:spPr>
          <a:xfrm>
            <a:off x="6471000" y="620640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98CAEB5-613A-407D-AF21-DE47B9C6DF27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9"/>
          </p:nvPr>
        </p:nvSpPr>
        <p:spPr>
          <a:xfrm>
            <a:off x="486720" y="6206400"/>
            <a:ext cx="2102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54;p1"/>
          <p:cNvSpPr/>
          <p:nvPr/>
        </p:nvSpPr>
        <p:spPr>
          <a:xfrm>
            <a:off x="1955880" y="2017440"/>
            <a:ext cx="497196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UNIVERSIDADE FEDERAL DA PARAÍBA</a:t>
            </a:r>
            <a:endParaRPr b="0" lang="zxx" sz="18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PRÓ-REITORIA DE GRADUAÇÃO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39" name="Google Shape;55;p1"/>
          <p:cNvSpPr/>
          <p:nvPr/>
        </p:nvSpPr>
        <p:spPr>
          <a:xfrm>
            <a:off x="2597400" y="2802960"/>
            <a:ext cx="37022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MONITORIA/ESTATÍSTICA/CAMPUS I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40" name="Google Shape;56;p1"/>
          <p:cNvSpPr/>
          <p:nvPr/>
        </p:nvSpPr>
        <p:spPr>
          <a:xfrm>
            <a:off x="1697400" y="3240000"/>
            <a:ext cx="55022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41" name="Google Shape;57;p1"/>
          <p:cNvSpPr/>
          <p:nvPr/>
        </p:nvSpPr>
        <p:spPr>
          <a:xfrm>
            <a:off x="816840" y="4667400"/>
            <a:ext cx="741240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BOLSISTA: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Paulo Ricardo Seganfredo Campana</a:t>
            </a:r>
            <a:endParaRPr b="0" lang="zxx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ORIENTADOR: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Rodrigo Bernardo da Silva</a:t>
            </a:r>
            <a:endParaRPr b="0" lang="zxx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COLABORADOR: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Claudio Javier Tablada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ftr" idx="10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11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44760" y="1855800"/>
            <a:ext cx="187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Introdução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80400" y="2520000"/>
            <a:ext cx="7779240" cy="31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A disciplina de Probabilidade II, uma das mais importantes no curso de Estatística e segunda com maior índice de reprovação histórico, é de extrema importância para a formação do profissional dos discentes e uma boa performance na mesma está relacionado com o melhor aproveitamento em disciplinas cursadas no decorrer do curso.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O projeto de monitoria busca aumentar esta performance, de modo que os estudantes tenham uma melhor experiência no curso.  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12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44760" y="1855800"/>
            <a:ext cx="727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Metodologias e ações desenvolvidas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680400" y="2520000"/>
            <a:ext cx="7779240" cy="27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Foi proporcionado aos alunos, 2 vezes semana, aulas presenciais na sala de monitoria e também atendimento via WhatsApp, nestas sessões foram esclarecida dúvidas dos discentes acerca do conteúdo, explicado tópicos em Probabilidade e a realização de exercícios propostos.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Além da satisfação dos alunos com as atividades da monitoria, obtivemos bons resultados mensuráveis como vistos a seguir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13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680400" y="1440000"/>
            <a:ext cx="77792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Houve um aumento na proporção de alunos aprovados comparado com a turma anterior onde não houve monitor:  </a:t>
            </a:r>
            <a:endParaRPr b="0" lang="zxx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93200" y="2316600"/>
            <a:ext cx="8146440" cy="38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14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644760" y="1855800"/>
            <a:ext cx="727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Considerações finais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80400" y="2520000"/>
            <a:ext cx="77792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O projeto de monitoria de fato contribuiu para a melhora da qualidade de ensino da discipina, isso refletiu diretamente nas notas dos alunos que engajaram nas atividades, onde puderam elevar seu desempenho acadêmico.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latin typeface="Times New Roman"/>
              </a:rPr>
              <a:t>Estes alunos já estão bem preparados para as próximas disciplinas do curso que requerem uma base de conhecimentos em Probabilidade e esperamos o melhor em suas formações.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15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644760" y="1855800"/>
            <a:ext cx="727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Referências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0400" y="2520000"/>
            <a:ext cx="77792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latin typeface="Times New Roman"/>
              </a:rPr>
              <a:t>JAMES, B.R. Probabilidade: Um curso em nível intermediário. Projeto Euclides. Editora IMPA. Rio de Janeiro. 2013.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latin typeface="Times New Roman"/>
              </a:rPr>
              <a:t>Magalhães, M.N. Probabilidade e Variáveis Aleatórias. Editora Edusp, 3</a:t>
            </a:r>
            <a:r>
              <a:rPr b="0" lang="zxx" sz="1800" spc="-1" strike="noStrike" baseline="33000">
                <a:latin typeface="Times New Roman"/>
              </a:rPr>
              <a:t>a</a:t>
            </a:r>
            <a:r>
              <a:rPr b="0" lang="zxx" sz="1800" spc="-1" strike="noStrike">
                <a:latin typeface="Times New Roman"/>
              </a:rPr>
              <a:t>. edição. São Paulo. 2015.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latin typeface="Times New Roman"/>
              </a:rPr>
              <a:t>NASSER, L.; DE SOUSA, G. A.; TORRACA, M. A. A. Desempenho em cálculo: investigando a transição do ensino médio para o superior. Boletim GEPEM. Editora Cubo, 2017. Disponível em: &lt;http://dx.doi.org/10.4322/gepem.2017.020&gt;. Acesso em: 3 set. 2023. 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2762280"/>
            <a:ext cx="7559640" cy="3177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 todos os professores do Departamento de Estatística por sua dedicação em fazer o melhor para nossa formação.</a:t>
            </a:r>
            <a:br>
              <a:rPr sz="1800"/>
            </a:br>
            <a:br>
              <a:rPr sz="1800"/>
            </a:b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Aos demais monitores de Estatística, Matemática e Física pelos seus serviços prestados e a troca de experiências. 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16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644760" y="1980000"/>
            <a:ext cx="727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Agradecimentos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LibreOffice/7.3.7.2$Linux_X86_64 LibreOffice_project/30$Build-2</Application>
  <AppVersion>15.0000</AppVersion>
  <Words>560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2023-08-22T10:26:26Z</dcterms:created>
  <dc:creator>cppa</dc:creator>
  <dc:description/>
  <dc:language>en-GB</dc:language>
  <cp:lastModifiedBy/>
  <dcterms:modified xsi:type="dcterms:W3CDTF">2023-09-08T21:12:00Z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2022-09-18T21:00:00Z</vt:filetime>
  </property>
  <property fmtid="{D5CDD505-2E9C-101B-9397-08002B2CF9AE}" pid="3" name="Creator">
    <vt:lpwstr>Microsoft® PowerPoint® 2016</vt:lpwstr>
  </property>
  <property fmtid="{D5CDD505-2E9C-101B-9397-08002B2CF9AE}" pid="4" name="ICV">
    <vt:lpwstr>9FB909306E2E4FF7AE41AC66FF546577</vt:lpwstr>
  </property>
  <property fmtid="{D5CDD505-2E9C-101B-9397-08002B2CF9AE}" pid="5" name="KSOProductBuildVer">
    <vt:lpwstr>1046-11.2.0.11537</vt:lpwstr>
  </property>
  <property fmtid="{D5CDD505-2E9C-101B-9397-08002B2CF9AE}" pid="6" name="LastSaved">
    <vt:filetime>2023-08-20T21:00:00Z</vt:filetime>
  </property>
  <property fmtid="{D5CDD505-2E9C-101B-9397-08002B2CF9AE}" pid="7" name="Slides">
    <vt:i4>3</vt:i4>
  </property>
</Properties>
</file>