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417C24-46E4-4E78-84C0-07154C2709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62443B-B542-484F-AB22-5657153549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4A9CD4-54E1-41ED-89FC-F538AD9035D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A42021-4DDF-40A2-8A55-235825F98D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A9D296-E497-4B7C-A381-3351AE1547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4C95A3-3C19-4AA8-90DA-C0D2A9661C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323F14-6C66-46BA-998F-91D6D7727B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6C2365-423A-4F25-84B4-1EE7D4067C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4BEDE8-9355-44F1-B747-23D2838E8D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AD2542-759A-4A22-B1C4-6DD4151DB3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24E2E4-5CA7-41E7-B855-C75651AC16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BB09C1-F904-4649-837C-DF481C5C66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433FC0-F033-4C66-B64B-2EEADE98EF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B67D64-029C-4807-90B5-A31CF23836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99AC22-730B-45E6-B041-22CE04FD25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34A408-2B78-4925-B573-D2A85751C9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1ECB89-9129-4808-8B77-1492E8956F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E02CB4-43E5-4830-9FD8-65ED166607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A0FA71-A8A4-41A5-9D45-DC20130A56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6EFC56-1EAB-44D0-AC7D-6BDD548CE0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DF917E-D26D-47D0-B566-B4338776AD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305ACA-9CA1-41C0-AC68-99BCC423A9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DC742C-F11A-481E-8321-63A71466C5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7DB290-6E92-448E-990D-E57D35BE0A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A81F84-723B-4030-BA80-B174A09754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679EBD-2A70-411B-A3B1-0D6D38D2DC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E4555B-A972-4BE5-8AB0-8A361ACEF6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B9CFE4-7951-4870-9F26-4CAEA9C7F0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C11D1A-C0E4-4235-A2B3-4838B9C769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433419-F7EA-4EB9-AA4B-F0E6660F79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8ABFFA-0A22-4BE1-80E0-9CF12C4086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1174DF-AFCF-45FE-949E-03C42C3035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CFBE35-10DA-4295-BB83-CE4307D629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4D4D64-3246-484D-AA2D-56C39DA64C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D18647-29CC-4A66-9727-E466CE3D3B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ECDFC0-5E71-4057-8E9A-043F55CC23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4;p4"/>
          <p:cNvSpPr/>
          <p:nvPr/>
        </p:nvSpPr>
        <p:spPr>
          <a:xfrm rot="10800000">
            <a:off x="4573080" y="-4320"/>
            <a:ext cx="4570920" cy="343332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5;p4"/>
          <p:cNvSpPr/>
          <p:nvPr/>
        </p:nvSpPr>
        <p:spPr>
          <a:xfrm>
            <a:off x="0" y="3426120"/>
            <a:ext cx="4647240" cy="343332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6;p4"/>
          <p:cNvSpPr/>
          <p:nvPr/>
        </p:nvSpPr>
        <p:spPr>
          <a:xfrm flipH="1" rot="10800000">
            <a:off x="-360" y="-7200"/>
            <a:ext cx="4570920" cy="343332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8;p4"/>
          <p:cNvSpPr/>
          <p:nvPr/>
        </p:nvSpPr>
        <p:spPr>
          <a:xfrm flipH="1">
            <a:off x="4570560" y="3426120"/>
            <a:ext cx="4570920" cy="343332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Google Shape;25;p5" descr="Ícone&#10;&#10;Descrição gerada automaticamente"/>
          <p:cNvPicPr/>
          <p:nvPr/>
        </p:nvPicPr>
        <p:blipFill>
          <a:blip r:embed="rId2"/>
          <a:stretch/>
        </p:blipFill>
        <p:spPr>
          <a:xfrm>
            <a:off x="6156360" y="412560"/>
            <a:ext cx="1171800" cy="1439280"/>
          </a:xfrm>
          <a:prstGeom prst="rect">
            <a:avLst/>
          </a:prstGeom>
          <a:ln w="0">
            <a:noFill/>
          </a:ln>
        </p:spPr>
      </p:pic>
      <p:pic>
        <p:nvPicPr>
          <p:cNvPr id="5" name="Google Shape;26;p5" descr="Ícone&#10;&#10;Descrição gerada automaticamente"/>
          <p:cNvPicPr/>
          <p:nvPr/>
        </p:nvPicPr>
        <p:blipFill>
          <a:blip r:embed="rId3"/>
          <a:stretch/>
        </p:blipFill>
        <p:spPr>
          <a:xfrm>
            <a:off x="3827160" y="427320"/>
            <a:ext cx="1488600" cy="143892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27;p5" descr="Desenho de personagem de desenho animado&#10;&#10;Descrição gerada automaticamente com confiança média"/>
          <p:cNvPicPr/>
          <p:nvPr/>
        </p:nvPicPr>
        <p:blipFill>
          <a:blip r:embed="rId4"/>
          <a:stretch/>
        </p:blipFill>
        <p:spPr>
          <a:xfrm>
            <a:off x="1981080" y="427320"/>
            <a:ext cx="1005480" cy="143892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3076560" y="6206400"/>
            <a:ext cx="29250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zxx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zxx" sz="1400" spc="-1" strike="noStrike">
                <a:latin typeface="Times New Roman"/>
              </a:rPr>
              <a:t>&lt;footer&gt;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6554160" y="6179400"/>
            <a:ext cx="2102040" cy="3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zxx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63CF7921-BA3B-46B3-B62B-00DB8AAD61C5}" type="slidenum">
              <a:rPr b="0" lang="zxx" sz="2400" spc="-1" strike="noStrike">
                <a:latin typeface="Times New Roman"/>
              </a:rPr>
              <a:t>&lt;number&gt;</a:t>
            </a:fld>
            <a:endParaRPr b="0" lang="zxx" sz="24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486720" y="6206400"/>
            <a:ext cx="21020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zxx" sz="1400" spc="-1" strike="noStrike">
                <a:latin typeface="Times New Roman"/>
              </a:defRPr>
            </a:lvl1pPr>
          </a:lstStyle>
          <a:p>
            <a:r>
              <a:rPr b="0" lang="zxx" sz="1400" spc="-1" strike="noStrike">
                <a:latin typeface="Times New Roman"/>
              </a:rPr>
              <a:t>&lt;date/time&gt;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xx" sz="4400" spc="-1" strike="noStrike">
                <a:latin typeface="Arial"/>
              </a:rPr>
              <a:t>Click to edit the title text format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latin typeface="Arial"/>
              </a:rPr>
              <a:t>Click to edit the outline text format</a:t>
            </a:r>
            <a:endParaRPr b="0" lang="zx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latin typeface="Arial"/>
              </a:rPr>
              <a:t>Second Outline Level</a:t>
            </a:r>
            <a:endParaRPr b="0" lang="zx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latin typeface="Arial"/>
              </a:rPr>
              <a:t>Third Outline Level</a:t>
            </a:r>
            <a:endParaRPr b="0" lang="zx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latin typeface="Arial"/>
              </a:rPr>
              <a:t>Fourth Outline Level</a:t>
            </a:r>
            <a:endParaRPr b="0" lang="zx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Fifth Outline Level</a:t>
            </a:r>
            <a:endParaRPr b="0" lang="zx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Sixth Outline Level</a:t>
            </a:r>
            <a:endParaRPr b="0" lang="zx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Seventh Outline Level</a:t>
            </a:r>
            <a:endParaRPr b="0" lang="zx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4;p4"/>
          <p:cNvSpPr/>
          <p:nvPr/>
        </p:nvSpPr>
        <p:spPr>
          <a:xfrm rot="10800000">
            <a:off x="4573080" y="-4320"/>
            <a:ext cx="4570920" cy="343332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Google Shape;15;p4"/>
          <p:cNvSpPr/>
          <p:nvPr/>
        </p:nvSpPr>
        <p:spPr>
          <a:xfrm>
            <a:off x="0" y="3426120"/>
            <a:ext cx="4647240" cy="343332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Google Shape;16;p4"/>
          <p:cNvSpPr/>
          <p:nvPr/>
        </p:nvSpPr>
        <p:spPr>
          <a:xfrm flipH="1" rot="10800000">
            <a:off x="-360" y="-7200"/>
            <a:ext cx="4570920" cy="343332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Google Shape;18;p4"/>
          <p:cNvSpPr/>
          <p:nvPr/>
        </p:nvSpPr>
        <p:spPr>
          <a:xfrm flipH="1">
            <a:off x="4570560" y="3426120"/>
            <a:ext cx="4570920" cy="343332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1"/>
          <p:cNvSpPr>
            <a:spLocks noGrp="1"/>
          </p:cNvSpPr>
          <p:nvPr>
            <p:ph type="ftr" idx="4"/>
          </p:nvPr>
        </p:nvSpPr>
        <p:spPr>
          <a:xfrm>
            <a:off x="3076560" y="6206400"/>
            <a:ext cx="29250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zxx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zxx" sz="1400" spc="-1" strike="noStrike">
                <a:latin typeface="Times New Roman"/>
              </a:rPr>
              <a:t>&lt;footer&gt;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5"/>
          </p:nvPr>
        </p:nvSpPr>
        <p:spPr>
          <a:xfrm>
            <a:off x="6471000" y="6206400"/>
            <a:ext cx="21020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zxx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FDCBABAF-53D9-4776-9AA6-140380B49CA4}" type="slidenum">
              <a:rPr b="0" lang="zxx" sz="2400" spc="-1" strike="noStrike">
                <a:latin typeface="Times New Roman"/>
              </a:rPr>
              <a:t>&lt;number&gt;</a:t>
            </a:fld>
            <a:endParaRPr b="0" lang="zxx" sz="2400" spc="-1" strike="noStrike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6"/>
          </p:nvPr>
        </p:nvSpPr>
        <p:spPr>
          <a:xfrm>
            <a:off x="486720" y="6206400"/>
            <a:ext cx="21020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zxx" sz="1400" spc="-1" strike="noStrike">
                <a:latin typeface="Times New Roman"/>
              </a:defRPr>
            </a:lvl1pPr>
          </a:lstStyle>
          <a:p>
            <a:r>
              <a:rPr b="0" lang="zxx" sz="1400" spc="-1" strike="noStrike">
                <a:latin typeface="Times New Roman"/>
              </a:rPr>
              <a:t>&lt;date/time&gt;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xx" sz="4400" spc="-1" strike="noStrike">
                <a:latin typeface="Arial"/>
              </a:rPr>
              <a:t>Click to edit the title text format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latin typeface="Arial"/>
              </a:rPr>
              <a:t>Click to edit the outline text format</a:t>
            </a:r>
            <a:endParaRPr b="0" lang="zx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latin typeface="Arial"/>
              </a:rPr>
              <a:t>Second Outline Level</a:t>
            </a:r>
            <a:endParaRPr b="0" lang="zx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latin typeface="Arial"/>
              </a:rPr>
              <a:t>Third Outline Level</a:t>
            </a:r>
            <a:endParaRPr b="0" lang="zx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latin typeface="Arial"/>
              </a:rPr>
              <a:t>Fourth Outline Level</a:t>
            </a:r>
            <a:endParaRPr b="0" lang="zx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Fifth Outline Level</a:t>
            </a:r>
            <a:endParaRPr b="0" lang="zx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Sixth Outline Level</a:t>
            </a:r>
            <a:endParaRPr b="0" lang="zx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Seventh Outline Level</a:t>
            </a:r>
            <a:endParaRPr b="0" lang="zx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4;p4"/>
          <p:cNvSpPr/>
          <p:nvPr/>
        </p:nvSpPr>
        <p:spPr>
          <a:xfrm rot="10800000">
            <a:off x="4573080" y="-4320"/>
            <a:ext cx="4570920" cy="343332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Google Shape;15;p4"/>
          <p:cNvSpPr/>
          <p:nvPr/>
        </p:nvSpPr>
        <p:spPr>
          <a:xfrm>
            <a:off x="0" y="3426120"/>
            <a:ext cx="4647240" cy="343332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oogle Shape;16;p4"/>
          <p:cNvSpPr/>
          <p:nvPr/>
        </p:nvSpPr>
        <p:spPr>
          <a:xfrm flipH="1" rot="10800000">
            <a:off x="-360" y="-7200"/>
            <a:ext cx="4570920" cy="343332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Google Shape;18;p4"/>
          <p:cNvSpPr/>
          <p:nvPr/>
        </p:nvSpPr>
        <p:spPr>
          <a:xfrm flipH="1">
            <a:off x="4570560" y="3426120"/>
            <a:ext cx="4570920" cy="343332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1"/>
          <p:cNvSpPr>
            <a:spLocks noGrp="1"/>
          </p:cNvSpPr>
          <p:nvPr>
            <p:ph type="ftr" idx="7"/>
          </p:nvPr>
        </p:nvSpPr>
        <p:spPr>
          <a:xfrm>
            <a:off x="3076560" y="6206400"/>
            <a:ext cx="29250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zxx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zxx" sz="1400" spc="-1" strike="noStrike">
                <a:latin typeface="Times New Roman"/>
              </a:rPr>
              <a:t>&lt;footer&gt;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8"/>
          </p:nvPr>
        </p:nvSpPr>
        <p:spPr>
          <a:xfrm>
            <a:off x="6471000" y="6206400"/>
            <a:ext cx="21020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zxx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E4040477-3A07-449A-9C4D-36F0D1AE0A94}" type="slidenum">
              <a:rPr b="0" lang="zxx" sz="2400" spc="-1" strike="noStrike">
                <a:latin typeface="Times New Roman"/>
              </a:rPr>
              <a:t>&lt;number&gt;</a:t>
            </a:fld>
            <a:endParaRPr b="0" lang="zxx" sz="2400" spc="-1" strike="noStrike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9"/>
          </p:nvPr>
        </p:nvSpPr>
        <p:spPr>
          <a:xfrm>
            <a:off x="486720" y="6206400"/>
            <a:ext cx="21020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zxx" sz="1400" spc="-1" strike="noStrike">
                <a:latin typeface="Times New Roman"/>
              </a:defRPr>
            </a:lvl1pPr>
          </a:lstStyle>
          <a:p>
            <a:r>
              <a:rPr b="0" lang="zxx" sz="1400" spc="-1" strike="noStrike">
                <a:latin typeface="Times New Roman"/>
              </a:rPr>
              <a:t>&lt;date/time&gt;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xx" sz="4400" spc="-1" strike="noStrike">
                <a:latin typeface="Arial"/>
              </a:rPr>
              <a:t>Click to edit the title text format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latin typeface="Arial"/>
              </a:rPr>
              <a:t>Click to edit the outline text format</a:t>
            </a:r>
            <a:endParaRPr b="0" lang="zx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latin typeface="Arial"/>
              </a:rPr>
              <a:t>Second Outline Level</a:t>
            </a:r>
            <a:endParaRPr b="0" lang="zx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latin typeface="Arial"/>
              </a:rPr>
              <a:t>Third Outline Level</a:t>
            </a:r>
            <a:endParaRPr b="0" lang="zx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latin typeface="Arial"/>
              </a:rPr>
              <a:t>Fourth Outline Level</a:t>
            </a:r>
            <a:endParaRPr b="0" lang="zx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Fifth Outline Level</a:t>
            </a:r>
            <a:endParaRPr b="0" lang="zx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Sixth Outline Level</a:t>
            </a:r>
            <a:endParaRPr b="0" lang="zx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Seventh Outline Level</a:t>
            </a:r>
            <a:endParaRPr b="0" lang="zx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54;p1"/>
          <p:cNvSpPr/>
          <p:nvPr/>
        </p:nvSpPr>
        <p:spPr>
          <a:xfrm>
            <a:off x="1955880" y="2017440"/>
            <a:ext cx="49716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UNIVERSIDADE FEDERAL DA PARAÍBA</a:t>
            </a:r>
            <a:endParaRPr b="0" lang="zxx" sz="1800" spc="-1" strike="noStrike">
              <a:latin typeface="Arial"/>
            </a:endParaRPr>
          </a:p>
          <a:p>
            <a:pPr marL="1800" algn="ctr">
              <a:lnSpc>
                <a:spcPct val="100000"/>
              </a:lnSpc>
              <a:spcBef>
                <a:spcPts val="6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PRÓ-REITORIA DE GRADUAÇÃO</a:t>
            </a:r>
            <a:endParaRPr b="0" lang="zxx" sz="1800" spc="-1" strike="noStrike">
              <a:latin typeface="Arial"/>
            </a:endParaRPr>
          </a:p>
        </p:txBody>
      </p:sp>
      <p:sp>
        <p:nvSpPr>
          <p:cNvPr id="139" name="Google Shape;55;p1"/>
          <p:cNvSpPr/>
          <p:nvPr/>
        </p:nvSpPr>
        <p:spPr>
          <a:xfrm>
            <a:off x="2597400" y="2802960"/>
            <a:ext cx="370188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MONITORIA/ESTATÍSTICA/CAMPUS I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140" name="Google Shape;56;p1"/>
          <p:cNvSpPr/>
          <p:nvPr/>
        </p:nvSpPr>
        <p:spPr>
          <a:xfrm>
            <a:off x="1697400" y="3240000"/>
            <a:ext cx="550188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MONITORIA DE PROBABILIDADE II: SUA IMPORTÂNCIA NA FORMAÇÃO DO DISCENTE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141" name="Google Shape;57;p1"/>
          <p:cNvSpPr/>
          <p:nvPr/>
        </p:nvSpPr>
        <p:spPr>
          <a:xfrm>
            <a:off x="816840" y="4667400"/>
            <a:ext cx="741204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BOLSISTA: </a:t>
            </a: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Paulo Ricardo Seganfredo Campana</a:t>
            </a:r>
            <a:endParaRPr b="0" lang="zxx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ORIENTADORA: </a:t>
            </a: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Tarciana Liberal Pereira de Araujo</a:t>
            </a:r>
            <a:endParaRPr b="0" lang="zxx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COLABORADOR: </a:t>
            </a: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Claudio Javier Tablada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ftr" idx="10"/>
          </p:nvPr>
        </p:nvSpPr>
        <p:spPr>
          <a:xfrm>
            <a:off x="3076560" y="6206400"/>
            <a:ext cx="29250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91840" y="533520"/>
            <a:ext cx="789444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MONITORIA DE PROBABILIDADE II: SUA IMPORTÂNCIA NA FORMAÇÃO DO DISCENTE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ftr" idx="11"/>
          </p:nvPr>
        </p:nvSpPr>
        <p:spPr>
          <a:xfrm>
            <a:off x="3076560" y="6206400"/>
            <a:ext cx="29250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644760" y="1855800"/>
            <a:ext cx="1874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Introdução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680400" y="2520000"/>
            <a:ext cx="7778880" cy="31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disciplina de Probabilidade II, uma das mais importantes no curso de Estatística e segunda com maior índice de reprovação histórico, é de extrema importância para a formação do profissional dos discentes e uma boa performance na mesma está relacionado com o melhor aproveitamento em disciplinas cursadas no decorrer do curso.</a:t>
            </a:r>
            <a:endParaRPr b="0" lang="zxx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zxx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projeto de monitoria busca aumentar esta performance, de modo que os estudantes tenham uma melhor experiência no curso.  </a:t>
            </a:r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91840" y="533520"/>
            <a:ext cx="789444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MONITORIA DE PROBABILIDADE II: SUA IMPORTÂNCIA NA FORMAÇÃO DO DISCENTE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12"/>
          </p:nvPr>
        </p:nvSpPr>
        <p:spPr>
          <a:xfrm>
            <a:off x="3076560" y="6206400"/>
            <a:ext cx="29250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644760" y="1855800"/>
            <a:ext cx="7274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Metodologias e ações desenvolvidas 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680400" y="2520000"/>
            <a:ext cx="7778880" cy="27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Foi proporcionado aos alunos, 2 vezes semana, aulas presenciais na sala de monitoria e também atendimento via WhatsApp, nestas sessões foram esclarecida dúvidas dos discentes acerca do conteúdo, explicado tópicos em Probabilidade e a realização de exercícios propostos.</a:t>
            </a:r>
            <a:endParaRPr b="0" lang="zxx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zxx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Além da satisfação dos alunos com as atividades da monitoria, obtivemos bons resultados mensuráveis como vistos a seguir</a:t>
            </a:r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91840" y="533520"/>
            <a:ext cx="789444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MONITORIA DE PROBABILIDADE II: SUA IMPORTÂNCIA NA FORMAÇÃO DO DISCENTE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ftr" idx="13"/>
          </p:nvPr>
        </p:nvSpPr>
        <p:spPr>
          <a:xfrm>
            <a:off x="3076560" y="6206400"/>
            <a:ext cx="29250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680400" y="1440000"/>
            <a:ext cx="777888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Houve um aumento na proporção de alunos aprovados comparado com a turma anterior onde não houve monitor:  </a:t>
            </a:r>
            <a:endParaRPr b="0" lang="zxx" sz="18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493200" y="2316600"/>
            <a:ext cx="8146080" cy="380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91840" y="533520"/>
            <a:ext cx="789444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MONITORIA DE PROBABILIDADE II: SUA IMPORTÂNCIA NA FORMAÇÃO DO DISCENTE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ftr" idx="14"/>
          </p:nvPr>
        </p:nvSpPr>
        <p:spPr>
          <a:xfrm>
            <a:off x="3076560" y="6206400"/>
            <a:ext cx="29250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644760" y="1855800"/>
            <a:ext cx="7274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Considerações finais 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680400" y="2520000"/>
            <a:ext cx="777888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projeto de monitoria de fato contribuiu para a melhora da qualidade de ensino da discipina, isso refletiu diretamente nas notas dos alunos que engajaram nas atividades, onde puderam elevar seu desempenho acadêmico.</a:t>
            </a:r>
            <a:endParaRPr b="0" lang="zxx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zxx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Estes alunos já estão bem preparados para as próximas disciplinas do curso que requerem uma base de conhecimentos em Probabilidade e esperamos o melhor em suas formações.</a:t>
            </a:r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91840" y="533520"/>
            <a:ext cx="789444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MONITORIA DE PROBABILIDADE II: SUA IMPORTÂNCIA NA FORMAÇÃO DO DISCENTE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ftr" idx="15"/>
          </p:nvPr>
        </p:nvSpPr>
        <p:spPr>
          <a:xfrm>
            <a:off x="3076560" y="6206400"/>
            <a:ext cx="29250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644760" y="1855800"/>
            <a:ext cx="7274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Referências 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680400" y="2520000"/>
            <a:ext cx="7778880" cy="32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JAMES, B.R. Probabilidade: Um curso em nível intermediário. Projeto Euclides. Editora IMPA. Rio de Janeiro. 2013.</a:t>
            </a:r>
            <a:endParaRPr b="0" lang="zxx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zxx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Magalhães, M.N. Probabilidade e Variáveis Aleatórias. Editora Edusp, 3</a:t>
            </a:r>
            <a:r>
              <a:rPr b="0" lang="zxx" sz="1800" spc="-1" strike="noStrike" baseline="33000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zxx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edição. São Paulo. 2015.</a:t>
            </a:r>
            <a:endParaRPr b="0" lang="zxx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zxx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NASSER, L.; DE SOUSA, G. A.; TORRACA, M. A. A. Desempenho em cálculo: investigando a transição do ensino médio para o superior. Boletim GEPEM. Editora Cubo, 2017. Disponível em: &lt;http://dx.doi.org/10.4322/gepem.2017.020&gt;. Acesso em: 3 set. 2023. </a:t>
            </a:r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2762280"/>
            <a:ext cx="7559280" cy="31770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A todos os professores do Departamento de Estatística por sua dedicação em fazer o melhor para nossa formação.</a:t>
            </a:r>
            <a:br>
              <a:rPr sz="1800"/>
            </a:br>
            <a:br>
              <a:rPr sz="1800"/>
            </a:b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Aos demais monitores de Estatística, Matemática e Física pelos seus serviços prestados e a troca de experiências. </a:t>
            </a:r>
            <a:endParaRPr b="0" lang="zxx" sz="18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ftr" idx="16"/>
          </p:nvPr>
        </p:nvSpPr>
        <p:spPr>
          <a:xfrm>
            <a:off x="3076560" y="6206400"/>
            <a:ext cx="29250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644760" y="1980000"/>
            <a:ext cx="7274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Agradecimentos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LibreOffice/7.3.7.2$Linux_X86_64 LibreOffice_project/30$Build-2</Application>
  <AppVersion>15.0000</AppVersion>
  <Words>560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2023-08-22T10:26:26Z</dcterms:created>
  <dc:creator>cppa</dc:creator>
  <dc:description/>
  <dc:language>en-GB</dc:language>
  <cp:lastModifiedBy/>
  <dcterms:modified xsi:type="dcterms:W3CDTF">2023-09-11T13:13:04Z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2022-09-18T21:00:00Z</vt:filetime>
  </property>
  <property fmtid="{D5CDD505-2E9C-101B-9397-08002B2CF9AE}" pid="3" name="Creator">
    <vt:lpwstr>Microsoft® PowerPoint® 2016</vt:lpwstr>
  </property>
  <property fmtid="{D5CDD505-2E9C-101B-9397-08002B2CF9AE}" pid="4" name="ICV">
    <vt:lpwstr>9FB909306E2E4FF7AE41AC66FF546577</vt:lpwstr>
  </property>
  <property fmtid="{D5CDD505-2E9C-101B-9397-08002B2CF9AE}" pid="5" name="KSOProductBuildVer">
    <vt:lpwstr>1046-11.2.0.11537</vt:lpwstr>
  </property>
  <property fmtid="{D5CDD505-2E9C-101B-9397-08002B2CF9AE}" pid="6" name="LastSaved">
    <vt:filetime>2023-08-20T21:00:00Z</vt:filetime>
  </property>
  <property fmtid="{D5CDD505-2E9C-101B-9397-08002B2CF9AE}" pid="7" name="Slides">
    <vt:i4>3</vt:i4>
  </property>
</Properties>
</file>