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6CFEB-E81C-404B-A40A-68488D5D5B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4DBA5-C9C5-46B2-9737-3C8DD91907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9CF68A-10A9-4F69-9A7C-FD256A41EC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A82F3-5F80-4E28-BAE6-3849EAD483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208D7E-6A2E-4D9B-91D6-D32C0D8E1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676556-5BF5-4F06-A981-27FF84FD8C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FAF5B2-25A2-4753-ACE3-B5ED826B7F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1881DB-8BA7-45C9-A2A9-5A659A2B44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17E693-D2C8-4B9B-AC4F-22D6ED80BC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CF2123-B38E-4BD2-B221-7DCDCF5A79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FAEE1D-140F-4CCE-AE46-751A9057E3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78AB2D-C499-42AA-B0BC-B58D6E9E93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FC1BF5-79DA-4C1C-9346-9052F23500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4A8693-32DB-4A0E-8D6C-BC6AA02317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BCE736-DDBD-4A59-84FD-F34C4FA991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C56CB-5710-4A5B-AA6F-D7E102233B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0DFF7B-AF78-4A95-BE10-E1A25DAFA1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772D25-5373-427F-B909-132DC55059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C08CBC-373B-4FD1-90E1-733212D052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86B771-7B6D-4680-BA8A-5218E5CE19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D923FE-2C9A-44EE-ABBE-B46DA73A2D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40D7FE-24A0-41AD-828E-8EDF4EC727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3A969C-94F1-40A2-8CEA-D5EBE9CA18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C3ED40-CA56-4DE2-B8E7-2FA92FF0E9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C88751-C610-4CE3-A845-AE6EEE78D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20EBEA-1A71-4562-9837-081F963D1E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B0D7CB-467A-4F52-BCF1-599371F023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FA99EF-7023-4388-A28C-B221A052ED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F4746F-7738-4961-8436-627801F8E5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F5CBEF-CE44-4252-A949-F4C5E2511C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A2F8C4-6E2A-419D-BD66-C455F871B0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4AE9E1-4BED-4E91-9CC7-AC8C80AE11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BA59F7-1F28-4CBB-AF90-46F7DC2F4A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DA058-AC65-4747-8FC5-D922E53B9B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91F24B-09E1-4382-AB59-E2DEE0ABD4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2E863C1-1F72-47DA-A23F-6AC5A48AD2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195FD9-59DF-4777-A812-0F6C99D78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87257B-6745-40B0-84D4-0F67C9805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6DA169-14D1-46D7-BCEB-49E1DA673D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0145C0-9964-43B0-89C1-1E3E8251F7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E65D7E-C83B-45D1-AB57-E2FD8B4009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B8076B-2F15-4462-85AD-0A1E4002F4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9244DB-4D71-453F-AA01-9E9C5EA1BC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5F8D64-CB74-471A-86C5-E058630D6B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80A425-599F-4656-BF91-062AF7EABC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5DA6BE-85B7-4AA5-ABCC-5B3E5D9BA2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C00AE3A-6A62-41EB-8A13-6429EE46F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E5955E-4437-44C1-9C9C-81023EDFD3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DBB4AD-0C4B-4B90-B378-8899F89C9D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3DF490-7B2E-432A-9D3A-B6F8851120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0CB0C88-08A4-4F45-9677-C0453296D6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44EED8-CED0-4900-BB80-105A2DA1E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D45FB1-0C5E-4E61-8766-0C1C04185F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8C2562D-FF66-4BE9-939D-769A3986DF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54F138D-A288-4EBA-B913-E83A458EA0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A645C-42A1-4AF5-B1D5-CA03B07F98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758A1B-E736-493C-84F5-907B3BF0A8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7EC419-B1D8-4F5F-A198-1A2AAC7E89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7E901A-7225-457A-9D3F-DDE4E25A98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zxx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EBBB28-2071-4CD4-82D9-05B320EDA7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4"/>
          <p:cNvSpPr/>
          <p:nvPr/>
        </p:nvSpPr>
        <p:spPr>
          <a:xfrm rot="10800000">
            <a:off x="4572720" y="-468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5;p4"/>
          <p:cNvSpPr/>
          <p:nvPr/>
        </p:nvSpPr>
        <p:spPr>
          <a:xfrm>
            <a:off x="0" y="3426120"/>
            <a:ext cx="464760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6;p4"/>
          <p:cNvSpPr/>
          <p:nvPr/>
        </p:nvSpPr>
        <p:spPr>
          <a:xfrm flipH="1" rot="10800000">
            <a:off x="0" y="-756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8;p4"/>
          <p:cNvSpPr/>
          <p:nvPr/>
        </p:nvSpPr>
        <p:spPr>
          <a:xfrm flipH="1">
            <a:off x="4571280" y="342612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25;p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6156360" y="412560"/>
            <a:ext cx="1172160" cy="14396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26;p5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3827160" y="427320"/>
            <a:ext cx="1488960" cy="143928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27;p5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1981080" y="427320"/>
            <a:ext cx="1005840" cy="14392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6554160" y="6179400"/>
            <a:ext cx="2102400" cy="3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12AF3C24-D8D2-4AB2-AA8C-ED27A798E321}" type="slidenum">
              <a:rPr b="0" lang="zxx" sz="2400" spc="-1" strike="noStrike">
                <a:latin typeface="Times New Roman"/>
              </a:rPr>
              <a:t>1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3"/>
          </p:nvPr>
        </p:nvSpPr>
        <p:spPr>
          <a:xfrm>
            <a:off x="486720" y="6206400"/>
            <a:ext cx="2102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;p4"/>
          <p:cNvSpPr/>
          <p:nvPr/>
        </p:nvSpPr>
        <p:spPr>
          <a:xfrm rot="10800000">
            <a:off x="4572720" y="-468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15;p4"/>
          <p:cNvSpPr/>
          <p:nvPr/>
        </p:nvSpPr>
        <p:spPr>
          <a:xfrm>
            <a:off x="0" y="3426120"/>
            <a:ext cx="464760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16;p4"/>
          <p:cNvSpPr/>
          <p:nvPr/>
        </p:nvSpPr>
        <p:spPr>
          <a:xfrm flipH="1" rot="10800000">
            <a:off x="0" y="-756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18;p4"/>
          <p:cNvSpPr/>
          <p:nvPr/>
        </p:nvSpPr>
        <p:spPr>
          <a:xfrm flipH="1">
            <a:off x="4571280" y="342612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6471000" y="620640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6810B9DD-CFD9-4B02-A39A-FA5682F3BC91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486720" y="6206400"/>
            <a:ext cx="2102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4;p4"/>
          <p:cNvSpPr/>
          <p:nvPr/>
        </p:nvSpPr>
        <p:spPr>
          <a:xfrm rot="10800000">
            <a:off x="4572720" y="-468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5;p4"/>
          <p:cNvSpPr/>
          <p:nvPr/>
        </p:nvSpPr>
        <p:spPr>
          <a:xfrm>
            <a:off x="0" y="3426120"/>
            <a:ext cx="464760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Google Shape;16;p4"/>
          <p:cNvSpPr/>
          <p:nvPr/>
        </p:nvSpPr>
        <p:spPr>
          <a:xfrm flipH="1" rot="10800000">
            <a:off x="0" y="-756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18;p4"/>
          <p:cNvSpPr/>
          <p:nvPr/>
        </p:nvSpPr>
        <p:spPr>
          <a:xfrm flipH="1">
            <a:off x="4571280" y="3426120"/>
            <a:ext cx="4571280" cy="343368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ftr" idx="7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8"/>
          </p:nvPr>
        </p:nvSpPr>
        <p:spPr>
          <a:xfrm>
            <a:off x="6471000" y="620640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34C4D73-FB5A-42B7-A6CA-3329CDC02394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9"/>
          </p:nvPr>
        </p:nvSpPr>
        <p:spPr>
          <a:xfrm>
            <a:off x="486720" y="6206400"/>
            <a:ext cx="2102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4;p4"/>
          <p:cNvSpPr/>
          <p:nvPr/>
        </p:nvSpPr>
        <p:spPr>
          <a:xfrm rot="10800000">
            <a:off x="4573440" y="-3960"/>
            <a:ext cx="457056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15;p4"/>
          <p:cNvSpPr/>
          <p:nvPr/>
        </p:nvSpPr>
        <p:spPr>
          <a:xfrm>
            <a:off x="0" y="3426120"/>
            <a:ext cx="464688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6;p4"/>
          <p:cNvSpPr/>
          <p:nvPr/>
        </p:nvSpPr>
        <p:spPr>
          <a:xfrm flipH="1" rot="10800000">
            <a:off x="0" y="-6840"/>
            <a:ext cx="457056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8;p4"/>
          <p:cNvSpPr/>
          <p:nvPr/>
        </p:nvSpPr>
        <p:spPr>
          <a:xfrm flipH="1">
            <a:off x="4570560" y="3426120"/>
            <a:ext cx="457056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1"/>
          <p:cNvSpPr>
            <a:spLocks noGrp="1"/>
          </p:cNvSpPr>
          <p:nvPr>
            <p:ph type="ftr" idx="10"/>
          </p:nvPr>
        </p:nvSpPr>
        <p:spPr>
          <a:xfrm>
            <a:off x="3076560" y="6206400"/>
            <a:ext cx="29246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1"/>
          </p:nvPr>
        </p:nvSpPr>
        <p:spPr>
          <a:xfrm>
            <a:off x="6471000" y="6206400"/>
            <a:ext cx="210168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9D2AF852-5CF2-4EA8-A14A-F7C98833F18D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12"/>
          </p:nvPr>
        </p:nvSpPr>
        <p:spPr>
          <a:xfrm>
            <a:off x="486720" y="6206400"/>
            <a:ext cx="2101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4;p4"/>
          <p:cNvSpPr/>
          <p:nvPr/>
        </p:nvSpPr>
        <p:spPr>
          <a:xfrm rot="10800000">
            <a:off x="4573440" y="-3960"/>
            <a:ext cx="457056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Google Shape;15;p4"/>
          <p:cNvSpPr/>
          <p:nvPr/>
        </p:nvSpPr>
        <p:spPr>
          <a:xfrm>
            <a:off x="0" y="3426120"/>
            <a:ext cx="464688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Google Shape;16;p4"/>
          <p:cNvSpPr/>
          <p:nvPr/>
        </p:nvSpPr>
        <p:spPr>
          <a:xfrm flipH="1" rot="10800000">
            <a:off x="0" y="-6840"/>
            <a:ext cx="457056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18;p4"/>
          <p:cNvSpPr/>
          <p:nvPr/>
        </p:nvSpPr>
        <p:spPr>
          <a:xfrm flipH="1">
            <a:off x="4570560" y="3426120"/>
            <a:ext cx="4570560" cy="3432960"/>
          </a:xfrm>
          <a:prstGeom prst="corner">
            <a:avLst>
              <a:gd name="adj1" fmla="val 10247"/>
              <a:gd name="adj2" fmla="val 10252"/>
            </a:avLst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Google Shape;25;p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6156360" y="412560"/>
            <a:ext cx="1171440" cy="14389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6;p5" descr="Ícone&#10;&#10;Descrição gerada automaticamente"/>
          <p:cNvPicPr/>
          <p:nvPr/>
        </p:nvPicPr>
        <p:blipFill>
          <a:blip r:embed="rId3"/>
          <a:stretch/>
        </p:blipFill>
        <p:spPr>
          <a:xfrm>
            <a:off x="3827160" y="427320"/>
            <a:ext cx="1488240" cy="143856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7;p5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1981080" y="427320"/>
            <a:ext cx="1005120" cy="143856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ftr" idx="13"/>
          </p:nvPr>
        </p:nvSpPr>
        <p:spPr>
          <a:xfrm>
            <a:off x="3076560" y="6206400"/>
            <a:ext cx="29246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zxx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zxx" sz="1400" spc="-1" strike="noStrike">
                <a:latin typeface="Times New Roman"/>
              </a:rPr>
              <a:t>&lt;footer&gt;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6554160" y="6179400"/>
            <a:ext cx="210168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zxx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F7902FCF-D0FF-4E52-9427-21220DDD38C0}" type="slidenum">
              <a:rPr b="0" lang="zxx" sz="2400" spc="-1" strike="noStrike">
                <a:latin typeface="Times New Roman"/>
              </a:rPr>
              <a:t>&lt;number&gt;</a:t>
            </a:fld>
            <a:endParaRPr b="0" lang="zxx" sz="240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5"/>
          </p:nvPr>
        </p:nvSpPr>
        <p:spPr>
          <a:xfrm>
            <a:off x="486720" y="6206400"/>
            <a:ext cx="21016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zxx" sz="1400" spc="-1" strike="noStrike">
                <a:latin typeface="Times New Roman"/>
              </a:defRPr>
            </a:lvl1pPr>
          </a:lstStyle>
          <a:p>
            <a:r>
              <a:rPr b="0" lang="zxx" sz="1400" spc="-1" strike="noStrike">
                <a:latin typeface="Times New Roman"/>
              </a:rPr>
              <a:t>&lt;date/time&gt;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4400" spc="-1" strike="noStrike">
                <a:latin typeface="Arial"/>
              </a:rPr>
              <a:t>Click to edit the title text format</a:t>
            </a:r>
            <a:endParaRPr b="0" lang="zxx" sz="44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3200" spc="-1" strike="noStrike">
                <a:latin typeface="Arial"/>
              </a:rPr>
              <a:t>Click to edit the outline text format</a:t>
            </a:r>
            <a:endParaRPr b="0" lang="zx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800" spc="-1" strike="noStrike">
                <a:latin typeface="Arial"/>
              </a:rPr>
              <a:t>Second Outline Level</a:t>
            </a:r>
            <a:endParaRPr b="0" lang="zx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latin typeface="Arial"/>
              </a:rPr>
              <a:t>Third Outline Level</a:t>
            </a:r>
            <a:endParaRPr b="0" lang="zx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2000" spc="-1" strike="noStrike">
                <a:latin typeface="Arial"/>
              </a:rPr>
              <a:t>Fourth Outline Level</a:t>
            </a:r>
            <a:endParaRPr b="0" lang="zx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Fifth Outline Level</a:t>
            </a:r>
            <a:endParaRPr b="0" lang="zx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Sixth Outline Level</a:t>
            </a:r>
            <a:endParaRPr b="0" lang="zx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2000" spc="-1" strike="noStrike">
                <a:latin typeface="Arial"/>
              </a:rPr>
              <a:t>Seventh Outline Level</a:t>
            </a:r>
            <a:endParaRPr b="0" lang="zx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54;p1"/>
          <p:cNvSpPr/>
          <p:nvPr/>
        </p:nvSpPr>
        <p:spPr>
          <a:xfrm>
            <a:off x="1955880" y="2017440"/>
            <a:ext cx="497196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UNIVERSIDADE FEDERAL DA PARAÍBA</a:t>
            </a:r>
            <a:endParaRPr b="0" lang="zxx" sz="1800" spc="-1" strike="noStrike">
              <a:latin typeface="Arial"/>
            </a:endParaRPr>
          </a:p>
          <a:p>
            <a:pPr marL="1800" algn="ctr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PRÓ-REITORIA DE GRADUAÇÃO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232" name="Google Shape;55;p1"/>
          <p:cNvSpPr/>
          <p:nvPr/>
        </p:nvSpPr>
        <p:spPr>
          <a:xfrm>
            <a:off x="2520000" y="2802960"/>
            <a:ext cx="37796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MONITORIA/ESTATÍSTICA/CAMPUS I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33" name="Google Shape;56;p1"/>
          <p:cNvSpPr/>
          <p:nvPr/>
        </p:nvSpPr>
        <p:spPr>
          <a:xfrm>
            <a:off x="1697400" y="3210480"/>
            <a:ext cx="55022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CONTRIBUIÇÃO DA MONITORIA PARA A APRENDIZAGEM EM PROBABILIDADE I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34" name="Google Shape;57;p1"/>
          <p:cNvSpPr/>
          <p:nvPr/>
        </p:nvSpPr>
        <p:spPr>
          <a:xfrm>
            <a:off x="816840" y="4667400"/>
            <a:ext cx="741240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BOLSISTA: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Paulo Ricardo Seganfredo Campana</a:t>
            </a:r>
            <a:endParaRPr b="0" lang="zxx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ORIENTADORA: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Tarciana Liberal Pereira de Araujo</a:t>
            </a:r>
            <a:endParaRPr b="0" lang="zxx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COLABORADOR: </a:t>
            </a: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Claudio Javier Tablada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ftr" idx="16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CONTRIBUIÇÃO DA MONITORIA PARA A APRENDIZAGEM EM PROBABILIDADE I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720000" y="2700000"/>
            <a:ext cx="779976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Visando elevar o padrão de ensino e diminuir as taxas de reprovação e evasão, o Departamento de Estatística traz o projeto de monitoria, buscando atender os discentes regularmente matriculados nas disciplinas do curso nas dificuldades encontradas no entendimento do conteúdo no decorrer do semestre.</a:t>
            </a:r>
            <a:endParaRPr b="0" lang="zxx" sz="1800" spc="-1" strike="noStrike">
              <a:latin typeface="Arial"/>
            </a:endParaRPr>
          </a:p>
          <a:p>
            <a:pPr marL="12600">
              <a:lnSpc>
                <a:spcPct val="150000"/>
              </a:lnSpc>
              <a:buNone/>
              <a:tabLst>
                <a:tab algn="l" pos="0"/>
              </a:tabLst>
            </a:pPr>
            <a:endParaRPr b="0" lang="zxx" sz="1400" spc="-1" strike="noStrike">
              <a:latin typeface="Arial"/>
            </a:endParaRPr>
          </a:p>
          <a:p>
            <a:pPr marL="12600"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Uma dessas maiores dificuldades exibidas pelos alunos no estudo da disciplina de Probabilidade I está na análise combinatória, assunto bastante prevalente no início do período.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17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644760" y="1855800"/>
            <a:ext cx="187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Introdução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CONTRIBUIÇÃO DA MONITORIA PARA A APRENDIZAGEM EM PROBABILIDADE I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8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644760" y="1855800"/>
            <a:ext cx="565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Metodologia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673560" y="2700000"/>
            <a:ext cx="7786080" cy="31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Tal atendimento aos alunos ocorreu principalmente nas seguintes formas:</a:t>
            </a:r>
            <a:endParaRPr b="0" lang="zxx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Momentos presenciais duas vezes por semana na sala de monitoria onde os discentes podem esclarecer suas dúvidas acerca do assunto ou conceitos vistos durante as aulas.</a:t>
            </a:r>
            <a:endParaRPr b="0" lang="zxx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Atendimento virtual por WhatsApp, ocorre de maneira similar ao atendimento presencial porém em dias flexíveis.</a:t>
            </a:r>
            <a:endParaRPr b="0" lang="zxx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Resolução de exercícios em sala de aula em horário combinado com a professora.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CONTRIBUIÇÃO DA MONITORIA PARA A APRENDIZAGEM EM PROBABILIDADE I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19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644760" y="1855800"/>
            <a:ext cx="565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Ações desenvolvidas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673560" y="2700000"/>
            <a:ext cx="778608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Houve interesse nas atividades da monitoria tanto em formato remoto quanto presencial, onde o monitor auxiliou diversos alunos sobre a lista de exercícios.</a:t>
            </a:r>
            <a:endParaRPr b="0" lang="zxx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Essa procura dos discentes pelo atendimento da monitoria é essencial para o entendimento do conteúdo da disciplina e o interesse pela realização da lista de exercícios é muito importante para uma boa avaliação.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8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CONTRIBUIÇÃO DA MONITORIA PARA A APRENDIZAGEM EM PROBABILIDADE I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20"/>
          </p:nvPr>
        </p:nvSpPr>
        <p:spPr>
          <a:xfrm>
            <a:off x="3076560" y="6206400"/>
            <a:ext cx="29253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644760" y="1855800"/>
            <a:ext cx="56548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Considerações finais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673560" y="2700000"/>
            <a:ext cx="778608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As atividades da monitoria tem contribuído para melhor compreensão dos conteúdos da disciplina, esta ajuda é essencial para formação do discente devido a Probabilidade I ser a cadeira introdutória com maior demanda mas também maior reprovação do curso. Um bom desempenho nos estágios iniciais do curso geralmente traduz em uma ótima experiência nas próximas disciplinas. 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91840" y="533520"/>
            <a:ext cx="789408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MONITORIA DE PROBABILIDADE II: SUA IMPORTÂNCIA NA FORMAÇÃO DO DISCENTE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ftr" idx="21"/>
          </p:nvPr>
        </p:nvSpPr>
        <p:spPr>
          <a:xfrm>
            <a:off x="3076560" y="6206400"/>
            <a:ext cx="29246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644760" y="1855800"/>
            <a:ext cx="72741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Referências </a:t>
            </a:r>
            <a:endParaRPr b="0" lang="zxx" sz="2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720000" y="2520720"/>
            <a:ext cx="759852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COSTA, J. O. Guia de Ensino para Análise Combinatória a partir dos Livros Didáticos, ENEM e BNCC. Tese (Mestrado em Matemática) – Universidade Federal de Campina Grande. Campina Grande, p. 105. 2021. Disponível em: </a:t>
            </a:r>
            <a:r>
              <a:rPr b="0" lang="zxx" sz="18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&lt;http://mat.ufcg.edu.br/profmat/wp-content/uploads/sites/5/2021/07/TCC-Jaldir-de-Oliveira-Costa-Versao-Final.pdf&gt;.</a:t>
            </a: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Acesso em: 6 set. 2023.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DANTAS, C. A. B. Probabilidade: Um Curso Introdutório. Ed. USP, São Paulo. 1997.</a:t>
            </a: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zxx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HOEL, P. G.; PORT, S. C.; STONE, C. Introdução à Teoria das Probabilidades. Editora Interciência, Rio de Janeiro. 1978.</a:t>
            </a:r>
            <a:endParaRPr b="0" lang="zx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20000" y="2762280"/>
            <a:ext cx="7558920" cy="3176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 todos os professores do Departamento de Estatística por sua dedicação em fazer o melhor para nossa formação.</a:t>
            </a:r>
            <a:br>
              <a:rPr sz="1800"/>
            </a:br>
            <a:br>
              <a:rPr sz="1800"/>
            </a:br>
            <a:r>
              <a:rPr b="0" lang="zxx" sz="1800" spc="-1" strike="noStrike">
                <a:solidFill>
                  <a:srgbClr val="000000"/>
                </a:solidFill>
                <a:latin typeface="Times New Roman"/>
              </a:rPr>
              <a:t>Aos demais monitores de Estatística, Matemática e Física pela troca de experiências e seus empenhos na melhoria do ensino. 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22"/>
          </p:nvPr>
        </p:nvSpPr>
        <p:spPr>
          <a:xfrm>
            <a:off x="3076560" y="6206400"/>
            <a:ext cx="29246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Calibri"/>
              </a:rPr>
              <a:t>XXV ENID - 2023</a:t>
            </a:r>
            <a:endParaRPr b="0" lang="zxx" sz="1800" spc="-1" strike="noStrike"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644760" y="1980000"/>
            <a:ext cx="72741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213c7d"/>
                </a:solidFill>
                <a:latin typeface="Times New Roman"/>
                <a:ea typeface="Times New Roman"/>
              </a:rPr>
              <a:t>Agradecimentos</a:t>
            </a:r>
            <a:endParaRPr b="0" lang="zxx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LibreOffice/7.3.7.2$Linux_X86_64 LibreOffice_project/30$Build-2</Application>
  <AppVersion>15.0000</AppVersion>
  <Words>560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2023-08-22T10:26:26Z</dcterms:created>
  <dc:creator>cppa</dc:creator>
  <dc:description/>
  <dc:language>en-GB</dc:language>
  <cp:lastModifiedBy/>
  <dcterms:modified xsi:type="dcterms:W3CDTF">2023-09-11T18:00:10Z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2022-09-18T21:00:00Z</vt:filetime>
  </property>
  <property fmtid="{D5CDD505-2E9C-101B-9397-08002B2CF9AE}" pid="3" name="Creator">
    <vt:lpwstr>Microsoft® PowerPoint® 2016</vt:lpwstr>
  </property>
  <property fmtid="{D5CDD505-2E9C-101B-9397-08002B2CF9AE}" pid="4" name="ICV">
    <vt:lpwstr>9FB909306E2E4FF7AE41AC66FF546577</vt:lpwstr>
  </property>
  <property fmtid="{D5CDD505-2E9C-101B-9397-08002B2CF9AE}" pid="5" name="KSOProductBuildVer">
    <vt:lpwstr>1046-11.2.0.11537</vt:lpwstr>
  </property>
  <property fmtid="{D5CDD505-2E9C-101B-9397-08002B2CF9AE}" pid="6" name="LastSaved">
    <vt:filetime>2023-08-20T21:00:00Z</vt:filetime>
  </property>
  <property fmtid="{D5CDD505-2E9C-101B-9397-08002B2CF9AE}" pid="7" name="Slides">
    <vt:i4>3</vt:i4>
  </property>
</Properties>
</file>