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8" r:id="rId2"/>
    <p:sldId id="259" r:id="rId3"/>
    <p:sldId id="310" r:id="rId4"/>
    <p:sldId id="311" r:id="rId5"/>
    <p:sldId id="260" r:id="rId6"/>
    <p:sldId id="261" r:id="rId7"/>
    <p:sldId id="262" r:id="rId8"/>
    <p:sldId id="297" r:id="rId9"/>
    <p:sldId id="298" r:id="rId10"/>
    <p:sldId id="299" r:id="rId11"/>
    <p:sldId id="263" r:id="rId12"/>
    <p:sldId id="300" r:id="rId13"/>
    <p:sldId id="264" r:id="rId14"/>
    <p:sldId id="301" r:id="rId15"/>
    <p:sldId id="302" r:id="rId16"/>
    <p:sldId id="265" r:id="rId17"/>
    <p:sldId id="266" r:id="rId18"/>
    <p:sldId id="267" r:id="rId19"/>
    <p:sldId id="313" r:id="rId20"/>
    <p:sldId id="268" r:id="rId21"/>
    <p:sldId id="314" r:id="rId22"/>
    <p:sldId id="289" r:id="rId23"/>
    <p:sldId id="294" r:id="rId24"/>
    <p:sldId id="285" r:id="rId25"/>
    <p:sldId id="286" r:id="rId26"/>
    <p:sldId id="287" r:id="rId27"/>
    <p:sldId id="288" r:id="rId28"/>
    <p:sldId id="307" r:id="rId29"/>
    <p:sldId id="308" r:id="rId30"/>
    <p:sldId id="290" r:id="rId31"/>
    <p:sldId id="291" r:id="rId32"/>
    <p:sldId id="295" r:id="rId33"/>
    <p:sldId id="292" r:id="rId34"/>
    <p:sldId id="309" r:id="rId35"/>
    <p:sldId id="293" r:id="rId36"/>
    <p:sldId id="296" r:id="rId37"/>
    <p:sldId id="270" r:id="rId38"/>
    <p:sldId id="303" r:id="rId39"/>
    <p:sldId id="271" r:id="rId40"/>
    <p:sldId id="272" r:id="rId41"/>
    <p:sldId id="304" r:id="rId42"/>
    <p:sldId id="273" r:id="rId43"/>
    <p:sldId id="274" r:id="rId44"/>
    <p:sldId id="275" r:id="rId45"/>
    <p:sldId id="276" r:id="rId46"/>
    <p:sldId id="277" r:id="rId47"/>
    <p:sldId id="312" r:id="rId48"/>
    <p:sldId id="278" r:id="rId49"/>
    <p:sldId id="305" r:id="rId50"/>
    <p:sldId id="279" r:id="rId51"/>
    <p:sldId id="306" r:id="rId52"/>
    <p:sldId id="280" r:id="rId53"/>
    <p:sldId id="281" r:id="rId54"/>
    <p:sldId id="282" r:id="rId55"/>
    <p:sldId id="283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675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39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11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68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80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875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110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56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137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01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</a:t>
            </a:r>
            <a:r>
              <a:rPr lang="pt-BR" sz="1200" dirty="0" smtClean="0">
                <a:solidFill>
                  <a:schemeClr val="tx1"/>
                </a:solidFill>
              </a:rPr>
              <a:t>55 – 13 </a:t>
            </a:r>
            <a:r>
              <a:rPr lang="pt-BR" sz="1200" dirty="0" smtClean="0">
                <a:solidFill>
                  <a:schemeClr val="tx1"/>
                </a:solidFill>
              </a:rPr>
              <a:t>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31.jpg"/><Relationship Id="rId4" Type="http://schemas.openxmlformats.org/officeDocument/2006/relationships/image" Target="../media/image26.jpe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apidtables.com/web/color/index.html" TargetMode="Externa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VTK pronto para ser configurado.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2" y="1772816"/>
            <a:ext cx="5413027" cy="436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051720" y="1962706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Debug, ...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Qt5*DIR (versão compilada com o </a:t>
            </a:r>
            <a:r>
              <a:rPr lang="pt-BR" i="1" dirty="0" err="1" smtClean="0"/>
              <a:t>toolchain</a:t>
            </a:r>
            <a:r>
              <a:rPr lang="pt-BR" dirty="0" smtClean="0"/>
              <a:t> alvo)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4573086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5220072" y="3636982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619006" y="364536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Variáveis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Gerar </a:t>
            </a:r>
            <a:r>
              <a:rPr lang="pt-BR" dirty="0" err="1" smtClean="0"/>
              <a:t>Makefile</a:t>
            </a:r>
            <a:r>
              <a:rPr lang="pt-BR" dirty="0" smtClean="0"/>
              <a:t> ou </a:t>
            </a:r>
            <a:r>
              <a:rPr lang="pt-BR" dirty="0" err="1" smtClean="0"/>
              <a:t>Solution</a:t>
            </a:r>
            <a:r>
              <a:rPr lang="pt-BR" dirty="0" smtClean="0"/>
              <a:t> do VS.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82459"/>
            <a:ext cx="5197003" cy="419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002115" y="489168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557043" cy="448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200223" y="4963691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Abrir a </a:t>
            </a:r>
            <a:r>
              <a:rPr lang="pt-BR" dirty="0" err="1" smtClean="0"/>
              <a:t>Solution</a:t>
            </a:r>
            <a:r>
              <a:rPr lang="pt-BR" dirty="0" smtClean="0"/>
              <a:t> no VS.  Demora alguns minutos para o VS processar os fontes.</a:t>
            </a:r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051770"/>
            <a:ext cx="6086475" cy="3257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388183" y="4569348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Mandar construir o </a:t>
            </a:r>
            <a:r>
              <a:rPr lang="pt-BR" i="1" dirty="0" err="1" smtClean="0"/>
              <a:t>target</a:t>
            </a:r>
            <a:r>
              <a:rPr lang="pt-BR" dirty="0" smtClean="0"/>
              <a:t> ALL_BUILD.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80118"/>
            <a:ext cx="5924550" cy="100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920132" y="2530510"/>
            <a:ext cx="547482" cy="4213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891543" y="2515419"/>
            <a:ext cx="547482" cy="4213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3226" y="2008098"/>
            <a:ext cx="845381" cy="78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4034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Compilando...  demora até 1h, a depender das configurações e da máquina.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7447"/>
            <a:ext cx="8610127" cy="3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5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19872" y="908720"/>
            <a:ext cx="287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r>
              <a:rPr lang="pt-BR" b="1" dirty="0" smtClean="0"/>
              <a:t> no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3377463" cy="3548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68" y="2933194"/>
            <a:ext cx="2264338" cy="31759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12900" y="289388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013" y="2002507"/>
            <a:ext cx="380047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ta para a direita 7"/>
          <p:cNvSpPr/>
          <p:nvPr/>
        </p:nvSpPr>
        <p:spPr>
          <a:xfrm>
            <a:off x="4572000" y="3501008"/>
            <a:ext cx="592013" cy="720080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63551" y="189389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</a:t>
            </a:r>
            <a:r>
              <a:rPr lang="pt-BR" dirty="0" smtClean="0"/>
              <a:t>odelo: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98" y="16288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1º dia: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47664" y="2132856"/>
            <a:ext cx="5832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+mj-lt"/>
              </a:rPr>
              <a:t>1) Introdução</a:t>
            </a:r>
          </a:p>
          <a:p>
            <a:r>
              <a:rPr lang="pt-BR" sz="1400" dirty="0" smtClean="0">
                <a:latin typeface="+mj-lt"/>
              </a:rPr>
              <a:t>2</a:t>
            </a:r>
            <a:r>
              <a:rPr lang="pt-BR" sz="1400" dirty="0">
                <a:latin typeface="+mj-lt"/>
              </a:rPr>
              <a:t>) Preparação do ambiente de desenvolvimento com VTK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2.1) Tool </a:t>
            </a:r>
            <a:r>
              <a:rPr lang="pt-BR" sz="1400" dirty="0" err="1">
                <a:latin typeface="+mj-lt"/>
              </a:rPr>
              <a:t>chain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2.2) </a:t>
            </a:r>
            <a:r>
              <a:rPr lang="pt-BR" sz="1400" dirty="0" err="1">
                <a:latin typeface="+mj-lt"/>
              </a:rPr>
              <a:t>Git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2.3) </a:t>
            </a:r>
            <a:r>
              <a:rPr lang="pt-BR" sz="1400" dirty="0" err="1">
                <a:latin typeface="+mj-lt"/>
              </a:rPr>
              <a:t>Qt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2.4) </a:t>
            </a:r>
            <a:r>
              <a:rPr lang="pt-BR" sz="1400" dirty="0" err="1">
                <a:latin typeface="+mj-lt"/>
              </a:rPr>
              <a:t>CMake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3</a:t>
            </a:r>
            <a:r>
              <a:rPr lang="pt-BR" sz="1400" dirty="0">
                <a:latin typeface="+mj-lt"/>
              </a:rPr>
              <a:t>) Compilando o VTK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3.1) Configuração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3.2) Build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3.3) </a:t>
            </a:r>
            <a:r>
              <a:rPr lang="pt-BR" sz="1400" dirty="0" err="1">
                <a:latin typeface="+mj-lt"/>
              </a:rPr>
              <a:t>Deploy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4</a:t>
            </a:r>
            <a:r>
              <a:rPr lang="pt-BR" sz="1400" dirty="0">
                <a:latin typeface="+mj-lt"/>
              </a:rPr>
              <a:t>) Criando aplicações VTK com foco em geociências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4.1) Criando um aplicativo VTK elementar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4.1.1) Gerenciando a memória com ponteiros inteligentes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4.1.2) O modelo de visualização do VTK: pipeline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4.1.3) </a:t>
            </a:r>
            <a:r>
              <a:rPr lang="pt-BR" sz="1400" dirty="0" err="1">
                <a:latin typeface="+mj-lt"/>
              </a:rPr>
              <a:t>Hello</a:t>
            </a:r>
            <a:r>
              <a:rPr lang="pt-BR" sz="1400" dirty="0">
                <a:latin typeface="+mj-lt"/>
              </a:rPr>
              <a:t> World! Uma janela </a:t>
            </a:r>
            <a:r>
              <a:rPr lang="pt-BR" sz="1400" dirty="0" err="1">
                <a:latin typeface="+mj-lt"/>
              </a:rPr>
              <a:t>Qt</a:t>
            </a:r>
            <a:r>
              <a:rPr lang="pt-BR" sz="1400" dirty="0">
                <a:latin typeface="+mj-lt"/>
              </a:rPr>
              <a:t> com um </a:t>
            </a:r>
            <a:r>
              <a:rPr lang="pt-BR" sz="1400" dirty="0" err="1">
                <a:latin typeface="+mj-lt"/>
              </a:rPr>
              <a:t>canvas</a:t>
            </a:r>
            <a:r>
              <a:rPr lang="pt-BR" sz="1400" dirty="0">
                <a:latin typeface="+mj-lt"/>
              </a:rPr>
              <a:t> VTK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4.1.4) Adicionar uma rosa-dos-ventos para orientação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3" name="Retângulo 52"/>
          <p:cNvSpPr/>
          <p:nvPr/>
        </p:nvSpPr>
        <p:spPr>
          <a:xfrm>
            <a:off x="3783236" y="1844824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190498" y="1218238"/>
            <a:ext cx="5477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</a:t>
            </a:r>
            <a:r>
              <a:rPr lang="pt-BR" sz="1600" b="1" dirty="0" smtClean="0"/>
              <a:t>tipos de dado e de propriedade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1026" name="Picture 2" descr="Resultado de imagem para vtk data type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12" y="2452494"/>
            <a:ext cx="50387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1043608" y="5775639"/>
            <a:ext cx="2384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latin typeface="+mj-lt"/>
                <a:cs typeface="Courier New" panose="02070309020205020404" pitchFamily="49" charset="0"/>
              </a:rPr>
              <a:t>ex.: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79512" y="4869160"/>
            <a:ext cx="2599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latin typeface="+mj-lt"/>
                <a:cs typeface="Courier New" panose="02070309020205020404" pitchFamily="49" charset="0"/>
              </a:rPr>
              <a:t>ex.: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vtkUnstructuredGrid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67544" y="2348880"/>
            <a:ext cx="2813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latin typeface="+mj-lt"/>
                <a:cs typeface="Courier New" panose="02070309020205020404" pitchFamily="49" charset="0"/>
              </a:rPr>
              <a:t>ex.: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vtkUnstructuredPoints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have direita 4"/>
          <p:cNvSpPr/>
          <p:nvPr/>
        </p:nvSpPr>
        <p:spPr>
          <a:xfrm>
            <a:off x="6916591" y="2348880"/>
            <a:ext cx="288032" cy="1984618"/>
          </a:xfrm>
          <a:prstGeom prst="rightBrac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308304" y="3068960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  <a:r>
              <a:rPr lang="pt-BR" dirty="0" smtClean="0"/>
              <a:t>scalar ou</a:t>
            </a:r>
          </a:p>
          <a:p>
            <a:r>
              <a:rPr lang="pt-BR" dirty="0" smtClean="0"/>
              <a:t>vetorial</a:t>
            </a:r>
            <a:endParaRPr lang="pt-BR" dirty="0"/>
          </a:p>
        </p:txBody>
      </p:sp>
      <p:sp>
        <p:nvSpPr>
          <p:cNvPr id="29" name="Chave direita 28"/>
          <p:cNvSpPr/>
          <p:nvPr/>
        </p:nvSpPr>
        <p:spPr>
          <a:xfrm>
            <a:off x="6916591" y="4460873"/>
            <a:ext cx="288032" cy="1128367"/>
          </a:xfrm>
          <a:prstGeom prst="rightBrac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7308304" y="465313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alinhamento da propriedade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945688" y="5472520"/>
            <a:ext cx="504056" cy="3304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>
            <a:stCxn id="7" idx="5"/>
          </p:cNvCxnSpPr>
          <p:nvPr/>
        </p:nvCxnSpPr>
        <p:spPr>
          <a:xfrm>
            <a:off x="5375927" y="5754547"/>
            <a:ext cx="564225" cy="328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940152" y="602128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3" name="Retângulo 52"/>
          <p:cNvSpPr/>
          <p:nvPr/>
        </p:nvSpPr>
        <p:spPr>
          <a:xfrm>
            <a:off x="3783236" y="1844824"/>
            <a:ext cx="936475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vtkCell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763688" y="1218238"/>
            <a:ext cx="625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</a:t>
            </a:r>
            <a:r>
              <a:rPr lang="pt-BR" sz="1600" b="1" dirty="0" smtClean="0"/>
              <a:t>o suporte amostral e o conceito de célula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640" y="2708920"/>
            <a:ext cx="7924800" cy="3076575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07640" y="3645024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vtkVertex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055014" y="364502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vtkPolyVertex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067944" y="3625279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vtkLine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294152" y="3622902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vtkPolyLine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950336" y="3645024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vtkTriangle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55576" y="5713154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vtkQuad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843808" y="571315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vtkPolygon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951825" y="5713511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vtkTetra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879550" y="57131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vtkHexahedron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07640" y="22184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Principais tipos: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735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83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</a:t>
            </a:r>
            <a:r>
              <a:rPr lang="pt-BR" smtClean="0"/>
              <a:t>(ex.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476950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7448196" y="3190853"/>
            <a:ext cx="547482" cy="42130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79512" y="3208129"/>
            <a:ext cx="3125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ATENÇÃO: Deve haver coerência entre 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5 e do VTK.  Deve-se escolher as mesmas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que foram usadas para compilar o VTK.  Certificar-se de que todas foram compiladas com o mesmo </a:t>
            </a:r>
            <a:r>
              <a:rPr lang="pt-BR" sz="1600" i="1" dirty="0" err="1" smtClean="0"/>
              <a:t>toolchain</a:t>
            </a:r>
            <a:r>
              <a:rPr lang="pt-BR" sz="1600" dirty="0" smtClean="0"/>
              <a:t>, assim como se são todas Release/Debug, 32/64 bits, etc.</a:t>
            </a:r>
            <a:endParaRPr lang="pt-BR" sz="16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13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25" y="2092344"/>
            <a:ext cx="5729179" cy="3599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2275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Abrir o projeto no VS.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3233748" y="4606937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28375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711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Compilar no Visual Studio – a compilação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 por vezes não funciona.</a:t>
            </a: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48880"/>
            <a:ext cx="481965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46060" y="3409951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98" y="16288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2º dia: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47664" y="2132856"/>
            <a:ext cx="5832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 4.2) Dados de poço: carregar e visualizar uma nuvem de pontos</a:t>
            </a:r>
          </a:p>
          <a:p>
            <a:endParaRPr lang="pt-BR" sz="1400" dirty="0"/>
          </a:p>
          <a:p>
            <a:r>
              <a:rPr lang="pt-BR" sz="1400" dirty="0"/>
              <a:t>       4.2.1) Variáveis contínuas: associando valores ao suporte amostral</a:t>
            </a:r>
          </a:p>
          <a:p>
            <a:endParaRPr lang="pt-BR" sz="1400" dirty="0"/>
          </a:p>
          <a:p>
            <a:r>
              <a:rPr lang="pt-BR" sz="1400" dirty="0"/>
              <a:t>       4.2.2) Variáveis categóricas: a tabela de cores</a:t>
            </a:r>
          </a:p>
          <a:p>
            <a:endParaRPr lang="pt-BR" sz="1400" dirty="0"/>
          </a:p>
          <a:p>
            <a:r>
              <a:rPr lang="pt-BR" sz="1400" dirty="0"/>
              <a:t>   4.3) Mapas: carregar e visualizar um grid 2D</a:t>
            </a:r>
          </a:p>
          <a:p>
            <a:endParaRPr lang="pt-BR" sz="1400" dirty="0"/>
          </a:p>
          <a:p>
            <a:r>
              <a:rPr lang="pt-BR" sz="1400" dirty="0"/>
              <a:t>       4.3.1) Valores nulos e locais não amostrados: o filtro</a:t>
            </a:r>
          </a:p>
          <a:p>
            <a:endParaRPr lang="pt-BR" sz="1400" dirty="0"/>
          </a:p>
          <a:p>
            <a:r>
              <a:rPr lang="pt-BR" sz="1400" dirty="0"/>
              <a:t>   4.4) Volumes sísmicos: carregar e visualizar um </a:t>
            </a:r>
            <a:r>
              <a:rPr lang="pt-BR" sz="1400" dirty="0" smtClean="0"/>
              <a:t>cubo</a:t>
            </a:r>
          </a:p>
          <a:p>
            <a:endParaRPr lang="pt-BR" sz="1400" dirty="0"/>
          </a:p>
          <a:p>
            <a:r>
              <a:rPr lang="pt-BR" sz="1400" dirty="0"/>
              <a:t>       4.4.1) Seções </a:t>
            </a:r>
            <a:r>
              <a:rPr lang="pt-BR" sz="1400" dirty="0" err="1"/>
              <a:t>inline</a:t>
            </a:r>
            <a:r>
              <a:rPr lang="pt-BR" sz="1400" dirty="0"/>
              <a:t>, </a:t>
            </a:r>
            <a:r>
              <a:rPr lang="pt-BR" sz="1400" dirty="0" err="1"/>
              <a:t>crossline</a:t>
            </a:r>
            <a:r>
              <a:rPr lang="pt-BR" sz="1400" dirty="0"/>
              <a:t> e z-</a:t>
            </a:r>
            <a:r>
              <a:rPr lang="pt-BR" sz="1400" dirty="0" err="1"/>
              <a:t>slice</a:t>
            </a:r>
            <a:r>
              <a:rPr lang="pt-BR" sz="1400" dirty="0"/>
              <a:t>.</a:t>
            </a:r>
          </a:p>
          <a:p>
            <a:endParaRPr lang="pt-BR" sz="1400" dirty="0"/>
          </a:p>
          <a:p>
            <a:r>
              <a:rPr lang="pt-BR" sz="1400" dirty="0"/>
              <a:t>       4.4.2) </a:t>
            </a:r>
            <a:r>
              <a:rPr lang="pt-BR" sz="1400" dirty="0" err="1"/>
              <a:t>Subamostragem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3696" y="1700808"/>
            <a:ext cx="6177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Compilar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 (compiladores GNU – </a:t>
            </a:r>
            <a:r>
              <a:rPr lang="pt-BR" sz="1600" dirty="0" err="1" smtClean="0"/>
              <a:t>MinGW</a:t>
            </a:r>
            <a:r>
              <a:rPr lang="pt-BR" sz="1600" dirty="0" smtClean="0"/>
              <a:t>, GCC, ICC, etc.)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63697" y="1700808"/>
            <a:ext cx="862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Alternativamente, pode-se executar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HelloVTK.exe</a:t>
            </a:r>
            <a:r>
              <a:rPr lang="pt-BR" sz="1600" dirty="0" smtClean="0"/>
              <a:t> com um arquivo .BAT que coloque os caminhos das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e do VTK no PATH.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263697" y="3636313"/>
            <a:ext cx="8628784" cy="60016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SETLOCAL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PATH=C:\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W64\vtk-8.1.0-install_release_VS\</a:t>
            </a:r>
            <a:r>
              <a:rPr lang="pt-B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bin;C</a:t>
            </a: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:\Qt5.12_VS2015\5.12.2\msvc2015_64\bin;%PATH%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\Release\HelloVTK.exe</a:t>
            </a:r>
            <a:endParaRPr lang="pt-B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67944" y="3266981"/>
            <a:ext cx="98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oda.bat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13950" y="2460957"/>
            <a:ext cx="7053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\Release\HelloVTK.exe 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(Visual Studio)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\HelloVTK.exe </a:t>
            </a:r>
            <a:r>
              <a:rPr lang="pt-BR" dirty="0" smtClean="0">
                <a:cs typeface="Courier New" panose="02070309020205020404" pitchFamily="49" charset="0"/>
              </a:rPr>
              <a:t>(GNU)</a:t>
            </a: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upo 5"/>
          <p:cNvGrpSpPr/>
          <p:nvPr/>
        </p:nvGrpSpPr>
        <p:grpSpPr>
          <a:xfrm>
            <a:off x="5940152" y="1988840"/>
            <a:ext cx="1704230" cy="563447"/>
            <a:chOff x="5724128" y="1988840"/>
            <a:chExt cx="1704230" cy="56344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5436096" y="2627620"/>
            <a:ext cx="30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Atribuir uma cor para a esfera.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61132" y="1556792"/>
            <a:ext cx="52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\aulas_3dias\Eixos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28192"/>
            <a:ext cx="3960440" cy="4182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5940152" y="1988840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36096" y="26276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Substituir os eixos por um cubo para servir como bússola.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487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</a:t>
            </a:r>
            <a:r>
              <a:rPr lang="pt-BR" sz="1600" i="1" dirty="0" smtClean="0"/>
              <a:t>point set</a:t>
            </a:r>
            <a:r>
              <a:rPr lang="pt-BR" sz="1600" dirty="0" smtClean="0"/>
              <a:t> de Walker Lake (</a:t>
            </a:r>
            <a:r>
              <a:rPr lang="pt-BR" sz="1600" dirty="0" err="1" smtClean="0"/>
              <a:t>Issaks</a:t>
            </a:r>
            <a:r>
              <a:rPr lang="pt-BR" sz="1600" dirty="0" smtClean="0"/>
              <a:t> e </a:t>
            </a:r>
            <a:r>
              <a:rPr lang="pt-BR" sz="1600" dirty="0" err="1" smtClean="0"/>
              <a:t>Srivastava</a:t>
            </a:r>
            <a:r>
              <a:rPr lang="pt-BR" sz="1600" dirty="0" smtClean="0"/>
              <a:t>, 1989)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32856"/>
            <a:ext cx="3800475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90536"/>
            <a:ext cx="4104456" cy="433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5940152" y="2287905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36096" y="292668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Mudar a forma dos pontos para esferas.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54" y="2207027"/>
            <a:ext cx="3952478" cy="417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940152" y="2287905"/>
            <a:ext cx="1704230" cy="563447"/>
            <a:chOff x="5724128" y="1988840"/>
            <a:chExt cx="1704230" cy="56344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5436096" y="292668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Mudar a escala de cores para que varie de branco </a:t>
            </a:r>
            <a:r>
              <a:rPr lang="pt-BR" dirty="0" smtClean="0">
                <a:sym typeface="Wingdings" panose="05000000000000000000" pitchFamily="2" charset="2"/>
              </a:rPr>
              <a:t>a azul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98" y="16288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3º dia: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47664" y="2132856"/>
            <a:ext cx="58326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  4.5) Estruturas de geometria complexa</a:t>
            </a:r>
          </a:p>
          <a:p>
            <a:endParaRPr lang="pt-BR" sz="1400" dirty="0"/>
          </a:p>
          <a:p>
            <a:r>
              <a:rPr lang="pt-BR" sz="1400" dirty="0"/>
              <a:t>       4.5.1) Trajetórias de poço, limites políticos e outras linhas</a:t>
            </a:r>
          </a:p>
          <a:p>
            <a:endParaRPr lang="pt-BR" sz="1400" dirty="0"/>
          </a:p>
          <a:p>
            <a:r>
              <a:rPr lang="pt-BR" sz="1400" dirty="0"/>
              <a:t>       4.5.2) Horizontes, falhas, modelos de terreno e outras superfícies</a:t>
            </a:r>
          </a:p>
          <a:p>
            <a:endParaRPr lang="pt-BR" sz="1400" dirty="0"/>
          </a:p>
          <a:p>
            <a:r>
              <a:rPr lang="pt-BR" sz="1400" dirty="0"/>
              <a:t>   4.6) Interagindo com o modelo 3D: </a:t>
            </a:r>
            <a:r>
              <a:rPr lang="pt-BR" sz="1400" dirty="0" err="1"/>
              <a:t>picking</a:t>
            </a:r>
            <a:r>
              <a:rPr lang="pt-BR" sz="1400" dirty="0"/>
              <a:t> e </a:t>
            </a:r>
            <a:r>
              <a:rPr lang="pt-BR" sz="1400" dirty="0" err="1"/>
              <a:t>probing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1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2" y="2276663"/>
            <a:ext cx="3736454" cy="394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5940152" y="2287905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36096" y="292668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Mudar a cor da categoria 1 para marrom e a da 2 para laranja.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436096" y="383491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DICA:</a:t>
            </a:r>
          </a:p>
          <a:p>
            <a:r>
              <a:rPr lang="pt-BR" dirty="0" smtClean="0"/>
              <a:t>O site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www.rapidtables.com/web/color/index.html</a:t>
            </a:r>
            <a:r>
              <a:rPr lang="pt-BR" dirty="0" smtClean="0"/>
              <a:t> tem palhetas de cores com valores RGB.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4477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O </a:t>
            </a:r>
            <a:r>
              <a:rPr lang="pt-BR" sz="1600" i="1" dirty="0" smtClean="0"/>
              <a:t>grid </a:t>
            </a:r>
            <a:r>
              <a:rPr lang="pt-BR" sz="1600" dirty="0" smtClean="0"/>
              <a:t>de </a:t>
            </a:r>
            <a:r>
              <a:rPr lang="pt-BR" sz="1600" dirty="0"/>
              <a:t>Walker Lake (</a:t>
            </a:r>
            <a:r>
              <a:rPr lang="pt-BR" sz="1600" dirty="0" err="1"/>
              <a:t>Issaks</a:t>
            </a:r>
            <a:r>
              <a:rPr lang="pt-BR" sz="1600" dirty="0"/>
              <a:t> e </a:t>
            </a:r>
            <a:r>
              <a:rPr lang="pt-BR" sz="1600" dirty="0" err="1"/>
              <a:t>Srivastava</a:t>
            </a:r>
            <a:r>
              <a:rPr lang="pt-BR" sz="1600" dirty="0"/>
              <a:t>, 1989)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95291"/>
            <a:ext cx="7077075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6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\aulas_3dias\Grid2D\dados\walker_grid.dat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96153"/>
            <a:ext cx="3754890" cy="3965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5508104" y="2287905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004048" y="2926685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Mudar o alinhamento da propriedade de </a:t>
            </a:r>
            <a:r>
              <a:rPr lang="pt-BR" i="1" dirty="0" err="1" smtClean="0"/>
              <a:t>cell-centered</a:t>
            </a:r>
            <a:r>
              <a:rPr lang="pt-BR" dirty="0" smtClean="0"/>
              <a:t> para </a:t>
            </a:r>
            <a:r>
              <a:rPr lang="pt-BR" i="1" dirty="0" smtClean="0"/>
              <a:t>corner-point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135606"/>
            <a:ext cx="1915416" cy="2026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eta para a direita 12"/>
          <p:cNvSpPr/>
          <p:nvPr/>
        </p:nvSpPr>
        <p:spPr>
          <a:xfrm>
            <a:off x="6413144" y="4931876"/>
            <a:ext cx="504056" cy="585356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72" y="4135605"/>
            <a:ext cx="1915416" cy="2026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\dados\walker_grid.dat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8880"/>
            <a:ext cx="3816424" cy="4030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upo 7"/>
          <p:cNvGrpSpPr/>
          <p:nvPr/>
        </p:nvGrpSpPr>
        <p:grpSpPr>
          <a:xfrm>
            <a:off x="5508104" y="2287905"/>
            <a:ext cx="1704230" cy="563447"/>
            <a:chOff x="5724128" y="1988840"/>
            <a:chExt cx="1704230" cy="56344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5004048" y="2926685"/>
            <a:ext cx="3384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R"/>
            </a:pPr>
            <a:r>
              <a:rPr lang="pt-BR" dirty="0" smtClean="0"/>
              <a:t>Mudar o alinhamento da propriedade de </a:t>
            </a:r>
            <a:r>
              <a:rPr lang="pt-BR" i="1" dirty="0" err="1" smtClean="0"/>
              <a:t>cell-centered</a:t>
            </a:r>
            <a:r>
              <a:rPr lang="pt-BR" dirty="0" smtClean="0"/>
              <a:t> para </a:t>
            </a:r>
            <a:r>
              <a:rPr lang="pt-BR" i="1" dirty="0" smtClean="0"/>
              <a:t>corner-point</a:t>
            </a:r>
            <a:r>
              <a:rPr lang="pt-BR" dirty="0" smtClean="0"/>
              <a:t>.</a:t>
            </a:r>
          </a:p>
          <a:p>
            <a:pPr marL="342900" indent="-342900" algn="just">
              <a:buAutoNum type="alphaLcParenR"/>
            </a:pPr>
            <a:endParaRPr lang="pt-BR" dirty="0"/>
          </a:p>
          <a:p>
            <a:pPr marL="342900" indent="-342900" algn="just">
              <a:buAutoNum type="alphaLcParenR"/>
            </a:pPr>
            <a:r>
              <a:rPr lang="pt-BR" dirty="0" smtClean="0"/>
              <a:t>Mudar o critério de corte para todos os valores maiores que 50.</a:t>
            </a:r>
          </a:p>
          <a:p>
            <a:pPr marL="342900" indent="-342900" algn="just">
              <a:buAutoNum type="alphaLcParenR"/>
            </a:pPr>
            <a:endParaRPr lang="pt-BR" dirty="0"/>
          </a:p>
          <a:p>
            <a:pPr marL="342900" indent="-342900" algn="just">
              <a:buAutoNum type="alphaLcParenR"/>
            </a:pPr>
            <a:r>
              <a:rPr lang="pt-BR" dirty="0" smtClean="0"/>
              <a:t>Ajustar a escala de cores para entre 0.0 e 50.0.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3618527" cy="382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323528" y="1620089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\aulas_3dias\Cubo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\aulas_3dias\Cubo\dados\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508104" y="2287905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004048" y="2926685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Modificar o programa para carregar os dados </a:t>
            </a:r>
            <a:r>
              <a:rPr lang="pt-BR" dirty="0"/>
              <a:t>do arquivo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Cobre.dat.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Dimensões do grid:</a:t>
            </a:r>
          </a:p>
          <a:p>
            <a:r>
              <a:rPr lang="pt-BR" dirty="0" smtClean="0"/>
              <a:t>NX = 134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NY = 95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NZ = 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87118"/>
            <a:ext cx="3808462" cy="402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556792"/>
            <a:ext cx="783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CuboSecoes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CuboSecoes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92080" y="2276872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DICA: pressione P com o mouse sobre o cubo para exibir o paralelepípedo envolvente em vermelho antes de cortar o cubo.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508104" y="3794264"/>
            <a:ext cx="1704230" cy="563447"/>
            <a:chOff x="5724128" y="1988840"/>
            <a:chExt cx="1704230" cy="563447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5004048" y="4433044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Modificar o programa para mostrar apenas um z-</a:t>
            </a:r>
            <a:r>
              <a:rPr lang="pt-BR" dirty="0" err="1" smtClean="0"/>
              <a:t>slice</a:t>
            </a:r>
            <a:r>
              <a:rPr lang="pt-BR" dirty="0" smtClean="0"/>
              <a:t> por vez ao invés de mostrar todo o volume da base até um z-</a:t>
            </a:r>
            <a:r>
              <a:rPr lang="pt-BR" dirty="0" err="1" smtClean="0"/>
              <a:t>slice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556792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CuboSubSample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CuboSubSample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02" y="2276872"/>
            <a:ext cx="3707654" cy="391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76" y="2276872"/>
            <a:ext cx="3707654" cy="391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eta para a direita 9"/>
          <p:cNvSpPr/>
          <p:nvPr/>
        </p:nvSpPr>
        <p:spPr>
          <a:xfrm>
            <a:off x="4464746" y="3933056"/>
            <a:ext cx="360040" cy="504056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  <p:grpSp>
        <p:nvGrpSpPr>
          <p:cNvPr id="11" name="Grupo 10"/>
          <p:cNvGrpSpPr/>
          <p:nvPr/>
        </p:nvGrpSpPr>
        <p:grpSpPr>
          <a:xfrm>
            <a:off x="3491880" y="2287905"/>
            <a:ext cx="1704230" cy="563447"/>
            <a:chOff x="5724128" y="1988840"/>
            <a:chExt cx="1704230" cy="563447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2987824" y="2926685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Modificar o programa para carregar os dados </a:t>
            </a:r>
            <a:r>
              <a:rPr lang="pt-BR" dirty="0"/>
              <a:t>do arquivo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Cobre.dat.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Dimensões do grid:</a:t>
            </a:r>
          </a:p>
          <a:p>
            <a:r>
              <a:rPr lang="pt-BR" dirty="0" smtClean="0"/>
              <a:t>NX = 134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NY = 95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NZ = 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3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4900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dado de trajetória de poço em formato GEO-EAS.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13256"/>
            <a:ext cx="73533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\dados\poco_lito.txt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97877"/>
            <a:ext cx="3880470" cy="409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upo 7"/>
          <p:cNvGrpSpPr/>
          <p:nvPr/>
        </p:nvGrpSpPr>
        <p:grpSpPr>
          <a:xfrm>
            <a:off x="5508104" y="2420888"/>
            <a:ext cx="1704230" cy="563447"/>
            <a:chOff x="5724128" y="1988840"/>
            <a:chExt cx="1704230" cy="56344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5004048" y="305966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Desenhar o poço como uma linha com espessura 5.0 ao invés de como um tubo.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329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grid GEO-EAS com horizontes.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00" y="2132856"/>
            <a:ext cx="5181600" cy="406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68161"/>
            <a:ext cx="4024486" cy="425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1620089"/>
            <a:ext cx="879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\aulas_3dias\Horizontes\dados\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horizontes_zonas_prod.grid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508104" y="2420888"/>
            <a:ext cx="1704230" cy="563447"/>
            <a:chOff x="5724128" y="1988840"/>
            <a:chExt cx="1704230" cy="56344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5004048" y="3059668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Colorir a superfície com o valor da profundidade (z).  Para facilitar, alinhe os valores com os vértices (</a:t>
            </a:r>
            <a:r>
              <a:rPr lang="pt-BR" i="1" dirty="0" smtClean="0"/>
              <a:t>corner-point</a:t>
            </a:r>
            <a:r>
              <a:rPr lang="pt-BR" dirty="0" smtClean="0"/>
              <a:t>).  Os valores de z já estão carregados no </a:t>
            </a:r>
            <a:r>
              <a:rPr lang="pt-BR" dirty="0" err="1" smtClean="0"/>
              <a:t>vtkFloatArray</a:t>
            </a:r>
            <a:r>
              <a:rPr lang="pt-BR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dirty="0" smtClean="0"/>
              <a:t>, falta atribuir esses valores aos vértices da superfície e alterar o seu </a:t>
            </a:r>
            <a:r>
              <a:rPr lang="pt-BR" dirty="0" err="1" smtClean="0"/>
              <a:t>vtkMapper</a:t>
            </a:r>
            <a:r>
              <a:rPr lang="pt-BR" dirty="0" smtClean="0"/>
              <a:t> para usar uma tabela de cores.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7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95482"/>
            <a:ext cx="3088382" cy="326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para a direita 2"/>
          <p:cNvSpPr/>
          <p:nvPr/>
        </p:nvSpPr>
        <p:spPr>
          <a:xfrm rot="13698008">
            <a:off x="2538472" y="3760448"/>
            <a:ext cx="293169" cy="134999"/>
          </a:xfrm>
          <a:prstGeom prst="rightArrow">
            <a:avLst>
              <a:gd name="adj1" fmla="val 50000"/>
              <a:gd name="adj2" fmla="val 166673"/>
            </a:avLst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404445"/>
            <a:ext cx="7010400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1196752"/>
            <a:ext cx="8610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HorizontesPickProbe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HorizontesPickProbe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horizontes_zonas_prod.grid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292080" y="2420888"/>
            <a:ext cx="1704230" cy="563447"/>
            <a:chOff x="5724128" y="1988840"/>
            <a:chExt cx="1704230" cy="563447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788024" y="3059668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Modificar o comportamento do </a:t>
            </a:r>
            <a:r>
              <a:rPr lang="pt-BR" i="1" dirty="0" err="1" smtClean="0"/>
              <a:t>interactor</a:t>
            </a:r>
            <a:r>
              <a:rPr lang="pt-BR" dirty="0" smtClean="0"/>
              <a:t> de forma que, ao invés de criar um nova esfera indicadora a cada </a:t>
            </a:r>
            <a:r>
              <a:rPr lang="pt-BR" i="1" dirty="0" err="1" smtClean="0"/>
              <a:t>pick</a:t>
            </a:r>
            <a:r>
              <a:rPr lang="pt-BR" dirty="0" smtClean="0"/>
              <a:t>, apenas atualizar a posição de uma única esfera.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35802"/>
            <a:ext cx="5917083" cy="47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8214" y="475244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36923" y="200133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33827" y="2266994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56048"/>
            <a:ext cx="49149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443181" y="3223719"/>
            <a:ext cx="547482" cy="4213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Escolhendo um </a:t>
            </a:r>
            <a:r>
              <a:rPr lang="pt-BR" i="1" dirty="0" err="1" smtClean="0"/>
              <a:t>toolchain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0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94333"/>
            <a:ext cx="5400600" cy="43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 err="1" smtClean="0"/>
              <a:t>CMake</a:t>
            </a:r>
            <a:r>
              <a:rPr lang="pt-BR" dirty="0" smtClean="0"/>
              <a:t> testa o </a:t>
            </a:r>
            <a:r>
              <a:rPr lang="pt-BR" i="1" dirty="0" err="1" smtClean="0"/>
              <a:t>toolchain</a:t>
            </a:r>
            <a:r>
              <a:rPr lang="pt-BR" dirty="0" smtClean="0"/>
              <a:t>.  Para o VTK demora muito tempo (vários minutos).</a:t>
            </a:r>
          </a:p>
        </p:txBody>
      </p:sp>
    </p:spTree>
    <p:extLst>
      <p:ext uri="{BB962C8B-B14F-4D97-AF65-F5344CB8AC3E}">
        <p14:creationId xmlns:p14="http://schemas.microsoft.com/office/powerpoint/2010/main" val="3272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9313</TotalTime>
  <Words>2386</Words>
  <Application>Microsoft Office PowerPoint</Application>
  <PresentationFormat>Apresentação na tela (4:3)</PresentationFormat>
  <Paragraphs>418</Paragraphs>
  <Slides>55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Estrutura do curso</vt:lpstr>
      <vt:lpstr>Estrutura do curso</vt:lpstr>
      <vt:lpstr>1) Introdução</vt:lpstr>
      <vt:lpstr>2) Ambiente de desenvolvimento</vt:lpstr>
      <vt:lpstr>3) Compilação do VTK</vt:lpstr>
      <vt:lpstr>3) Compilação do VTK</vt:lpstr>
      <vt:lpstr>3) Compilação do VTK</vt:lpstr>
      <vt:lpstr>3) 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Carvalho</cp:lastModifiedBy>
  <cp:revision>460</cp:revision>
  <dcterms:created xsi:type="dcterms:W3CDTF">2014-04-11T17:37:37Z</dcterms:created>
  <dcterms:modified xsi:type="dcterms:W3CDTF">2019-05-12T13:28:49Z</dcterms:modified>
</cp:coreProperties>
</file>