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8" r:id="rId2"/>
    <p:sldId id="259" r:id="rId3"/>
    <p:sldId id="310" r:id="rId4"/>
    <p:sldId id="311" r:id="rId5"/>
    <p:sldId id="260" r:id="rId6"/>
    <p:sldId id="261" r:id="rId7"/>
    <p:sldId id="262" r:id="rId8"/>
    <p:sldId id="297" r:id="rId9"/>
    <p:sldId id="298" r:id="rId10"/>
    <p:sldId id="299" r:id="rId11"/>
    <p:sldId id="263" r:id="rId12"/>
    <p:sldId id="300" r:id="rId13"/>
    <p:sldId id="264" r:id="rId14"/>
    <p:sldId id="301" r:id="rId15"/>
    <p:sldId id="302" r:id="rId16"/>
    <p:sldId id="265" r:id="rId17"/>
    <p:sldId id="266" r:id="rId18"/>
    <p:sldId id="267" r:id="rId19"/>
    <p:sldId id="268" r:id="rId20"/>
    <p:sldId id="289" r:id="rId21"/>
    <p:sldId id="294" r:id="rId22"/>
    <p:sldId id="285" r:id="rId23"/>
    <p:sldId id="286" r:id="rId24"/>
    <p:sldId id="287" r:id="rId25"/>
    <p:sldId id="288" r:id="rId26"/>
    <p:sldId id="307" r:id="rId27"/>
    <p:sldId id="308" r:id="rId28"/>
    <p:sldId id="290" r:id="rId29"/>
    <p:sldId id="291" r:id="rId30"/>
    <p:sldId id="295" r:id="rId31"/>
    <p:sldId id="292" r:id="rId32"/>
    <p:sldId id="309" r:id="rId33"/>
    <p:sldId id="293" r:id="rId34"/>
    <p:sldId id="296" r:id="rId35"/>
    <p:sldId id="270" r:id="rId36"/>
    <p:sldId id="303" r:id="rId37"/>
    <p:sldId id="271" r:id="rId38"/>
    <p:sldId id="272" r:id="rId39"/>
    <p:sldId id="304" r:id="rId40"/>
    <p:sldId id="273" r:id="rId41"/>
    <p:sldId id="274" r:id="rId42"/>
    <p:sldId id="275" r:id="rId43"/>
    <p:sldId id="276" r:id="rId44"/>
    <p:sldId id="277" r:id="rId45"/>
    <p:sldId id="278" r:id="rId46"/>
    <p:sldId id="305" r:id="rId47"/>
    <p:sldId id="279" r:id="rId48"/>
    <p:sldId id="306" r:id="rId49"/>
    <p:sldId id="280" r:id="rId50"/>
    <p:sldId id="281" r:id="rId51"/>
    <p:sldId id="282" r:id="rId52"/>
    <p:sldId id="283" r:id="rId5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FF33"/>
    <a:srgbClr val="7F7F7F"/>
    <a:srgbClr val="FF0000"/>
    <a:srgbClr val="00B0F0"/>
    <a:srgbClr val="99CC00"/>
    <a:srgbClr val="D4EA94"/>
    <a:srgbClr val="FFFFE1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>
      <p:cViewPr>
        <p:scale>
          <a:sx n="100" d="100"/>
          <a:sy n="100" d="100"/>
        </p:scale>
        <p:origin x="1860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A2B63-9726-4330-BBC3-D46B5CC46B61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18A8B-0752-40D5-9454-79BB13FA2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8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23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675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139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967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236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543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619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811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945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388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14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402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968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129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924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880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476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824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654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118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503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046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516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256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8290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137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1035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763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8113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22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49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50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91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887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15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2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39552" y="1052736"/>
            <a:ext cx="8280920" cy="938535"/>
          </a:xfrm>
        </p:spPr>
        <p:txBody>
          <a:bodyPr>
            <a:normAutofit/>
          </a:bodyPr>
          <a:lstStyle>
            <a:lvl1pPr>
              <a:defRPr sz="2800" b="1" baseline="0"/>
            </a:lvl1pPr>
          </a:lstStyle>
          <a:p>
            <a:r>
              <a:rPr lang="pt-BR" dirty="0" smtClean="0"/>
              <a:t>MPS </a:t>
            </a:r>
            <a:r>
              <a:rPr lang="pt-BR" dirty="0" err="1" smtClean="0"/>
              <a:t>Group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6374" y="5733256"/>
            <a:ext cx="2895600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pt-BR" smtClean="0"/>
              <a:t>Paulo Roberto M. de Carvalho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516629" y="6356349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Espaço Reservado para Número de Slide 5"/>
          <p:cNvSpPr txBox="1">
            <a:spLocks/>
          </p:cNvSpPr>
          <p:nvPr userDrawn="1"/>
        </p:nvSpPr>
        <p:spPr>
          <a:xfrm>
            <a:off x="66106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z="1200" smtClean="0">
                <a:solidFill>
                  <a:schemeClr val="tx1"/>
                </a:solidFill>
              </a:rPr>
              <a:pPr/>
              <a:t>‹nº›</a:t>
            </a:fld>
            <a:r>
              <a:rPr lang="pt-BR" sz="1200" dirty="0" smtClean="0">
                <a:solidFill>
                  <a:schemeClr val="tx1"/>
                </a:solidFill>
              </a:rPr>
              <a:t>/52 </a:t>
            </a:r>
            <a:r>
              <a:rPr lang="pt-BR" sz="1200" dirty="0" smtClean="0">
                <a:solidFill>
                  <a:schemeClr val="tx1"/>
                </a:solidFill>
              </a:rPr>
              <a:t>– 13 a 15/05/2019</a:t>
            </a: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141387"/>
            <a:ext cx="1365680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19672" y="141387"/>
            <a:ext cx="1473755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44160"/>
            <a:ext cx="893107" cy="4793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Número de Slide 5"/>
          <p:cNvSpPr txBox="1">
            <a:spLocks/>
          </p:cNvSpPr>
          <p:nvPr userDrawn="1"/>
        </p:nvSpPr>
        <p:spPr>
          <a:xfrm>
            <a:off x="657170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auloCarvalhoRJ/cursoVTKge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6.png"/><Relationship Id="rId10" Type="http://schemas.openxmlformats.org/officeDocument/2006/relationships/image" Target="../media/image31.jpg"/><Relationship Id="rId4" Type="http://schemas.openxmlformats.org/officeDocument/2006/relationships/image" Target="../media/image26.jpe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itware.com/products/books/VTKTextbook.pdf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vtk.org/doc/nightly/html/index.html" TargetMode="External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hyperlink" Target="https://gitlab.kitware.com/vtk/vtk" TargetMode="External"/><Relationship Id="rId4" Type="http://schemas.openxmlformats.org/officeDocument/2006/relationships/hyperlink" Target="https://discourse.vtk.org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-scm.com/downloads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visualstudio.microsoft.com/pt-br/vs/older-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tk.org/download/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cmake.org/download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www.qt.io/download" TargetMode="Externa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2420888"/>
            <a:ext cx="8280920" cy="3384376"/>
          </a:xfrm>
        </p:spPr>
        <p:txBody>
          <a:bodyPr>
            <a:normAutofit fontScale="90000"/>
          </a:bodyPr>
          <a:lstStyle/>
          <a:p>
            <a:r>
              <a:rPr lang="pt-BR" sz="3100" dirty="0" smtClean="0"/>
              <a:t>Visualização científica com VTK</a:t>
            </a:r>
            <a:br>
              <a:rPr lang="pt-BR" sz="3100" dirty="0" smtClean="0"/>
            </a:br>
            <a:r>
              <a:rPr lang="pt-BR" sz="3100" dirty="0" smtClean="0"/>
              <a:t>com ênfase em geociências</a:t>
            </a:r>
            <a:br>
              <a:rPr lang="pt-BR" sz="3100" dirty="0" smtClean="0"/>
            </a:br>
            <a:r>
              <a:rPr lang="pt-BR" sz="4000" dirty="0"/>
              <a:t/>
            </a:r>
            <a:br>
              <a:rPr lang="pt-BR" sz="4000" dirty="0"/>
            </a:br>
            <a:r>
              <a:rPr lang="pt-BR" sz="4000" dirty="0" smtClean="0"/>
              <a:t>           </a:t>
            </a:r>
            <a:r>
              <a:rPr lang="pt-BR" sz="1800" dirty="0" smtClean="0">
                <a:hlinkClick r:id="rId2"/>
              </a:rPr>
              <a:t>https</a:t>
            </a:r>
            <a:r>
              <a:rPr lang="pt-BR" sz="1800" dirty="0">
                <a:hlinkClick r:id="rId2"/>
              </a:rPr>
              <a:t>://</a:t>
            </a:r>
            <a:r>
              <a:rPr lang="pt-BR" sz="1800" dirty="0" smtClean="0">
                <a:hlinkClick r:id="rId2"/>
              </a:rPr>
              <a:t>github.com/PauloCarvalhoRJ/cursoVTKgeo</a:t>
            </a:r>
            <a:r>
              <a:rPr lang="pt-BR" sz="1800" dirty="0" smtClean="0"/>
              <a:t> 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200" dirty="0" smtClean="0"/>
              <a:t>Paulo Carvalho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5656" y="4005064"/>
            <a:ext cx="1383224" cy="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VTK pronto para ser configurado.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82" y="1772816"/>
            <a:ext cx="5413027" cy="4366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36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584" y="2204864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ixaDeTexto 11"/>
          <p:cNvSpPr txBox="1"/>
          <p:nvPr/>
        </p:nvSpPr>
        <p:spPr>
          <a:xfrm>
            <a:off x="2051720" y="1962706"/>
            <a:ext cx="633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CMAKE_INSTALL_PREFIX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C:/acme/.../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vtk_install_release</a:t>
            </a:r>
            <a:r>
              <a:rPr lang="pt-BR" dirty="0" smtClean="0"/>
              <a:t>)</a:t>
            </a:r>
          </a:p>
          <a:p>
            <a:r>
              <a:rPr lang="pt-BR" dirty="0" smtClean="0"/>
              <a:t>CMAKE_BUILD_TYPE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Debug, ...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VTK_QT_VERSION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VTK_RENDERING_BACKEND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OpenGL2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VTK_Group_Qt</a:t>
            </a:r>
            <a:r>
              <a:rPr lang="pt-BR" dirty="0" smtClean="0"/>
              <a:t> (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dirty="0" smtClean="0"/>
              <a:t>)</a:t>
            </a:r>
          </a:p>
          <a:p>
            <a:r>
              <a:rPr lang="pt-BR" dirty="0" smtClean="0"/>
              <a:t>Qt5*DIR (versão compilada com o </a:t>
            </a:r>
            <a:r>
              <a:rPr lang="pt-BR" i="1" dirty="0" err="1" smtClean="0"/>
              <a:t>toolchain</a:t>
            </a:r>
            <a:r>
              <a:rPr lang="pt-BR" dirty="0" smtClean="0"/>
              <a:t> alvo)</a:t>
            </a: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91" y="4573086"/>
            <a:ext cx="2781404" cy="800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eta em curva para a direita 2"/>
          <p:cNvSpPr/>
          <p:nvPr/>
        </p:nvSpPr>
        <p:spPr>
          <a:xfrm rot="10800000">
            <a:off x="5220072" y="3636982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8" name="Seta em curva para a direita 7"/>
          <p:cNvSpPr/>
          <p:nvPr/>
        </p:nvSpPr>
        <p:spPr>
          <a:xfrm>
            <a:off x="1619006" y="3645366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Variáveis importantes.</a:t>
            </a:r>
          </a:p>
        </p:txBody>
      </p:sp>
    </p:spTree>
    <p:extLst>
      <p:ext uri="{BB962C8B-B14F-4D97-AF65-F5344CB8AC3E}">
        <p14:creationId xmlns:p14="http://schemas.microsoft.com/office/powerpoint/2010/main" val="13441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Gerar </a:t>
            </a:r>
            <a:r>
              <a:rPr lang="pt-BR" dirty="0" err="1" smtClean="0"/>
              <a:t>Makefile</a:t>
            </a:r>
            <a:r>
              <a:rPr lang="pt-BR" dirty="0" smtClean="0"/>
              <a:t> ou </a:t>
            </a:r>
            <a:r>
              <a:rPr lang="pt-BR" dirty="0" err="1" smtClean="0"/>
              <a:t>Solution</a:t>
            </a:r>
            <a:r>
              <a:rPr lang="pt-BR" dirty="0" smtClean="0"/>
              <a:t> do VS.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882459"/>
            <a:ext cx="5197003" cy="4192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3002115" y="4891683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772816"/>
            <a:ext cx="5557043" cy="4483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3200223" y="4963691"/>
            <a:ext cx="547482" cy="42130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Abrir a </a:t>
            </a:r>
            <a:r>
              <a:rPr lang="pt-BR" dirty="0" err="1" smtClean="0"/>
              <a:t>Solution</a:t>
            </a:r>
            <a:r>
              <a:rPr lang="pt-BR" dirty="0" smtClean="0"/>
              <a:t> no VS.  Demora alguns minutos para o VS processar os fontes.</a:t>
            </a:r>
          </a:p>
        </p:txBody>
      </p:sp>
    </p:spTree>
    <p:extLst>
      <p:ext uri="{BB962C8B-B14F-4D97-AF65-F5344CB8AC3E}">
        <p14:creationId xmlns:p14="http://schemas.microsoft.com/office/powerpoint/2010/main" val="38913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3051770"/>
            <a:ext cx="6086475" cy="3257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4388183" y="4569348"/>
            <a:ext cx="547482" cy="42130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Mandar construir o </a:t>
            </a:r>
            <a:r>
              <a:rPr lang="pt-BR" i="1" dirty="0" err="1" smtClean="0"/>
              <a:t>target</a:t>
            </a:r>
            <a:r>
              <a:rPr lang="pt-BR" dirty="0" smtClean="0"/>
              <a:t> ALL_BUILD.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880118"/>
            <a:ext cx="5924550" cy="1000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3920132" y="2530510"/>
            <a:ext cx="547482" cy="42130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4891543" y="2515419"/>
            <a:ext cx="547482" cy="42130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03226" y="2008098"/>
            <a:ext cx="845381" cy="780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0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140348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Compilando...  demora até 1h, a depender das configurações e da máquina.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27447"/>
            <a:ext cx="8610127" cy="3433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254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419872" y="908720"/>
            <a:ext cx="2874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3.3) </a:t>
            </a:r>
            <a:r>
              <a:rPr lang="pt-BR" b="1" dirty="0" err="1" smtClean="0"/>
              <a:t>Deploy</a:t>
            </a:r>
            <a:r>
              <a:rPr lang="pt-BR" b="1" dirty="0" smtClean="0"/>
              <a:t> no Visual Studio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0808"/>
            <a:ext cx="3377463" cy="35482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368" y="2933194"/>
            <a:ext cx="2264338" cy="317595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12900" y="2893880"/>
            <a:ext cx="547482" cy="4213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013" y="2002507"/>
            <a:ext cx="3800475" cy="3514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eta para a direita 7"/>
          <p:cNvSpPr/>
          <p:nvPr/>
        </p:nvSpPr>
        <p:spPr>
          <a:xfrm>
            <a:off x="4572000" y="3501008"/>
            <a:ext cx="592013" cy="720080"/>
          </a:xfrm>
          <a:prstGeom prst="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491880" y="1218238"/>
            <a:ext cx="3107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4.1.1) Gerenciamento de memória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03648" y="3452807"/>
            <a:ext cx="630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Sempre use </a:t>
            </a:r>
            <a:r>
              <a:rPr lang="pt-BR" sz="2400" i="1" dirty="0" err="1" smtClean="0"/>
              <a:t>smart</a:t>
            </a:r>
            <a:r>
              <a:rPr lang="pt-BR" sz="2400" i="1" dirty="0" smtClean="0"/>
              <a:t> pointers</a:t>
            </a:r>
            <a:r>
              <a:rPr lang="pt-BR" sz="2400" dirty="0" smtClean="0"/>
              <a:t>!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vtkSmartPointer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&gt;::New() </a:t>
            </a: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5052" y="1861373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CaixaDeTexto 39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179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161950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i="1" dirty="0" smtClean="0"/>
              <a:t>Pipeline</a:t>
            </a:r>
            <a:r>
              <a:rPr lang="pt-BR" dirty="0" smtClean="0"/>
              <a:t> (≠ grafo de cena).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645024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upo 15"/>
          <p:cNvGrpSpPr/>
          <p:nvPr/>
        </p:nvGrpSpPr>
        <p:grpSpPr>
          <a:xfrm>
            <a:off x="3478059" y="2204864"/>
            <a:ext cx="3228239" cy="369332"/>
            <a:chOff x="3478059" y="3282015"/>
            <a:chExt cx="3228239" cy="369332"/>
          </a:xfrm>
        </p:grpSpPr>
        <p:sp>
          <p:nvSpPr>
            <p:cNvPr id="6" name="Seta para a direita 5"/>
            <p:cNvSpPr/>
            <p:nvPr/>
          </p:nvSpPr>
          <p:spPr>
            <a:xfrm rot="10800000">
              <a:off x="3478059" y="3322665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283968" y="3282015"/>
              <a:ext cx="242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</a:t>
              </a:r>
              <a:r>
                <a:rPr lang="pt-BR" dirty="0" smtClean="0"/>
                <a:t>ireção dos </a:t>
              </a:r>
              <a:r>
                <a:rPr lang="pt-BR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Update()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478059" y="6021288"/>
            <a:ext cx="2254431" cy="369332"/>
            <a:chOff x="3721725" y="5368366"/>
            <a:chExt cx="2254431" cy="369332"/>
          </a:xfrm>
        </p:grpSpPr>
        <p:sp>
          <p:nvSpPr>
            <p:cNvPr id="9" name="Seta para a direita 8"/>
            <p:cNvSpPr/>
            <p:nvPr/>
          </p:nvSpPr>
          <p:spPr>
            <a:xfrm>
              <a:off x="5256076" y="5424340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721725" y="5368366"/>
              <a:ext cx="155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fluxo de dados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56303" y="4854199"/>
            <a:ext cx="1145628" cy="1145628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4779712" y="5301208"/>
            <a:ext cx="656384" cy="492288"/>
            <a:chOff x="971600" y="3865464"/>
            <a:chExt cx="423828" cy="317871"/>
          </a:xfrm>
        </p:grpSpPr>
        <p:sp>
          <p:nvSpPr>
            <p:cNvPr id="14" name="Retângulo 13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sp>
        <p:nvSpPr>
          <p:cNvPr id="17" name="Seta para baixo 16"/>
          <p:cNvSpPr/>
          <p:nvPr/>
        </p:nvSpPr>
        <p:spPr>
          <a:xfrm>
            <a:off x="4932040" y="5013176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8" name="Seta para baixo 17"/>
          <p:cNvSpPr/>
          <p:nvPr/>
        </p:nvSpPr>
        <p:spPr>
          <a:xfrm flipV="1">
            <a:off x="5207461" y="5013176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876256" y="4854199"/>
            <a:ext cx="1605291" cy="978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7896" y="5325302"/>
            <a:ext cx="1268040" cy="551970"/>
          </a:xfrm>
          <a:prstGeom prst="rect">
            <a:avLst/>
          </a:prstGeom>
        </p:spPr>
      </p:pic>
      <p:sp>
        <p:nvSpPr>
          <p:cNvPr id="26" name="Seta para baixo 25"/>
          <p:cNvSpPr/>
          <p:nvPr/>
        </p:nvSpPr>
        <p:spPr>
          <a:xfrm>
            <a:off x="3074817" y="5071907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7" name="Seta para baixo 26"/>
          <p:cNvSpPr/>
          <p:nvPr/>
        </p:nvSpPr>
        <p:spPr>
          <a:xfrm flipV="1">
            <a:off x="3350238" y="5071907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29" name="Conector reto 28"/>
          <p:cNvCxnSpPr/>
          <p:nvPr/>
        </p:nvCxnSpPr>
        <p:spPr>
          <a:xfrm>
            <a:off x="395536" y="4365104"/>
            <a:ext cx="8352928" cy="352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17187" y="4440327"/>
            <a:ext cx="89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sistema</a:t>
            </a:r>
          </a:p>
          <a:p>
            <a:pPr algn="ctr"/>
            <a:r>
              <a:rPr lang="pt-BR" dirty="0" smtClean="0"/>
              <a:t>gráfico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12435" y="380780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eta para baixo 36"/>
          <p:cNvSpPr/>
          <p:nvPr/>
        </p:nvSpPr>
        <p:spPr>
          <a:xfrm rot="2791189">
            <a:off x="6300192" y="3322665"/>
            <a:ext cx="288032" cy="53595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06298" y="3011463"/>
            <a:ext cx="1685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propriedades visuais</a:t>
            </a:r>
          </a:p>
          <a:p>
            <a:r>
              <a:rPr lang="pt-BR" sz="1400" dirty="0" smtClean="0"/>
              <a:t>ex.: cores, LOD, etc.</a:t>
            </a:r>
          </a:p>
        </p:txBody>
      </p:sp>
      <p:sp>
        <p:nvSpPr>
          <p:cNvPr id="28" name="Seta para baixo 27"/>
          <p:cNvSpPr/>
          <p:nvPr/>
        </p:nvSpPr>
        <p:spPr>
          <a:xfrm rot="16200000">
            <a:off x="5128780" y="3093675"/>
            <a:ext cx="186955" cy="31990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14209" y="2967396"/>
            <a:ext cx="8114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[ 1.0,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2.1,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-0.7 ]</a:t>
            </a:r>
            <a:r>
              <a:rPr lang="pt-BR" sz="1100" b="1" dirty="0" smtClean="0"/>
              <a:t> </a:t>
            </a:r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5243465" y="3011463"/>
            <a:ext cx="408655" cy="52322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4140" y="2697664"/>
            <a:ext cx="599097" cy="860053"/>
          </a:xfrm>
          <a:prstGeom prst="rect">
            <a:avLst/>
          </a:prstGeom>
        </p:spPr>
      </p:pic>
      <p:sp>
        <p:nvSpPr>
          <p:cNvPr id="32" name="Seta para baixo 31"/>
          <p:cNvSpPr/>
          <p:nvPr/>
        </p:nvSpPr>
        <p:spPr>
          <a:xfrm rot="16200000">
            <a:off x="3561221" y="3069548"/>
            <a:ext cx="186955" cy="16369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9672" y="2709656"/>
            <a:ext cx="596304" cy="86336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91" y="2862228"/>
            <a:ext cx="587664" cy="587664"/>
          </a:xfrm>
          <a:prstGeom prst="rect">
            <a:avLst/>
          </a:prstGeom>
        </p:spPr>
      </p:pic>
      <p:sp>
        <p:nvSpPr>
          <p:cNvPr id="36" name="Seta para baixo 35"/>
          <p:cNvSpPr/>
          <p:nvPr/>
        </p:nvSpPr>
        <p:spPr>
          <a:xfrm>
            <a:off x="2456385" y="3373658"/>
            <a:ext cx="99391" cy="44660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136716" y="2934236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x²+y²+z² = 4</a:t>
            </a:r>
          </a:p>
        </p:txBody>
      </p:sp>
      <p:sp>
        <p:nvSpPr>
          <p:cNvPr id="40" name="Seta para baixo 39"/>
          <p:cNvSpPr/>
          <p:nvPr/>
        </p:nvSpPr>
        <p:spPr>
          <a:xfrm>
            <a:off x="1804741" y="3244872"/>
            <a:ext cx="114167" cy="562877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347864" y="1218238"/>
            <a:ext cx="3526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O modelo de visualização do VTK</a:t>
            </a:r>
            <a:endParaRPr lang="pt-BR" sz="160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862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212976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tângulo 1"/>
          <p:cNvSpPr/>
          <p:nvPr/>
        </p:nvSpPr>
        <p:spPr>
          <a:xfrm>
            <a:off x="2699792" y="4941168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vtkRenderer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036285" y="5517232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vtkGenericOpenGLRenderWindow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012160" y="4921423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QVTKInteractor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5522226" y="2701546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vtkActor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227559" y="2699628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vtkMapper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964628" y="2698351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695003" y="2659034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1560384" y="2267580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vtkDataReader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Seta para baixo 44"/>
          <p:cNvSpPr/>
          <p:nvPr/>
        </p:nvSpPr>
        <p:spPr>
          <a:xfrm>
            <a:off x="2412835" y="2514229"/>
            <a:ext cx="142941" cy="91477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6" name="Seta para baixo 45"/>
          <p:cNvSpPr/>
          <p:nvPr/>
        </p:nvSpPr>
        <p:spPr>
          <a:xfrm rot="19000592">
            <a:off x="1597881" y="2874575"/>
            <a:ext cx="118219" cy="605470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7" name="Seta para baixo 46"/>
          <p:cNvSpPr/>
          <p:nvPr/>
        </p:nvSpPr>
        <p:spPr>
          <a:xfrm>
            <a:off x="3593967" y="2935612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8" name="Seta para baixo 47"/>
          <p:cNvSpPr/>
          <p:nvPr/>
        </p:nvSpPr>
        <p:spPr>
          <a:xfrm>
            <a:off x="4746095" y="2935610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9" name="Seta para baixo 48"/>
          <p:cNvSpPr/>
          <p:nvPr/>
        </p:nvSpPr>
        <p:spPr>
          <a:xfrm>
            <a:off x="5970231" y="2924944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0" name="Seta para baixo 49"/>
          <p:cNvSpPr/>
          <p:nvPr/>
        </p:nvSpPr>
        <p:spPr>
          <a:xfrm flipV="1">
            <a:off x="3360361" y="4581128"/>
            <a:ext cx="119022" cy="35992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1" name="Seta para baixo 50"/>
          <p:cNvSpPr/>
          <p:nvPr/>
        </p:nvSpPr>
        <p:spPr>
          <a:xfrm flipV="1">
            <a:off x="6757234" y="4581244"/>
            <a:ext cx="119022" cy="35992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2" name="Seta para baixo 51"/>
          <p:cNvSpPr/>
          <p:nvPr/>
        </p:nvSpPr>
        <p:spPr>
          <a:xfrm flipV="1">
            <a:off x="5101050" y="4581127"/>
            <a:ext cx="119022" cy="996443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127895" y="1912415"/>
            <a:ext cx="125867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vtkDataSet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267744" y="1218238"/>
            <a:ext cx="5415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Modelo de visualização: principais classes e hierarquias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437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347864" y="188640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Estrutura do curso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413198" y="162880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1º dia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547664" y="2132856"/>
            <a:ext cx="58326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+mj-lt"/>
              </a:rPr>
              <a:t>1) Introdução</a:t>
            </a:r>
          </a:p>
          <a:p>
            <a:r>
              <a:rPr lang="pt-BR" sz="1400" dirty="0" smtClean="0">
                <a:latin typeface="+mj-lt"/>
              </a:rPr>
              <a:t>2</a:t>
            </a:r>
            <a:r>
              <a:rPr lang="pt-BR" sz="1400" dirty="0">
                <a:latin typeface="+mj-lt"/>
              </a:rPr>
              <a:t>) Preparação do ambiente de desenvolvimento com VTK</a:t>
            </a:r>
          </a:p>
          <a:p>
            <a:r>
              <a:rPr lang="pt-BR" sz="1400" dirty="0" smtClean="0">
                <a:latin typeface="+mj-lt"/>
              </a:rPr>
              <a:t>   </a:t>
            </a:r>
            <a:r>
              <a:rPr lang="pt-BR" sz="1400" dirty="0">
                <a:latin typeface="+mj-lt"/>
              </a:rPr>
              <a:t>2.1) Tool </a:t>
            </a:r>
            <a:r>
              <a:rPr lang="pt-BR" sz="1400" dirty="0" err="1">
                <a:latin typeface="+mj-lt"/>
              </a:rPr>
              <a:t>chain</a:t>
            </a:r>
            <a:endParaRPr lang="pt-BR" sz="1400" dirty="0">
              <a:latin typeface="+mj-lt"/>
            </a:endParaRPr>
          </a:p>
          <a:p>
            <a:r>
              <a:rPr lang="pt-BR" sz="1400" dirty="0" smtClean="0">
                <a:latin typeface="+mj-lt"/>
              </a:rPr>
              <a:t>   </a:t>
            </a:r>
            <a:r>
              <a:rPr lang="pt-BR" sz="1400" dirty="0">
                <a:latin typeface="+mj-lt"/>
              </a:rPr>
              <a:t>2.2) </a:t>
            </a:r>
            <a:r>
              <a:rPr lang="pt-BR" sz="1400" dirty="0" err="1">
                <a:latin typeface="+mj-lt"/>
              </a:rPr>
              <a:t>Git</a:t>
            </a:r>
            <a:endParaRPr lang="pt-BR" sz="1400" dirty="0">
              <a:latin typeface="+mj-lt"/>
            </a:endParaRPr>
          </a:p>
          <a:p>
            <a:r>
              <a:rPr lang="pt-BR" sz="1400" dirty="0" smtClean="0">
                <a:latin typeface="+mj-lt"/>
              </a:rPr>
              <a:t>   </a:t>
            </a:r>
            <a:r>
              <a:rPr lang="pt-BR" sz="1400" dirty="0">
                <a:latin typeface="+mj-lt"/>
              </a:rPr>
              <a:t>2.3) </a:t>
            </a:r>
            <a:r>
              <a:rPr lang="pt-BR" sz="1400" dirty="0" err="1">
                <a:latin typeface="+mj-lt"/>
              </a:rPr>
              <a:t>Qt</a:t>
            </a:r>
            <a:endParaRPr lang="pt-BR" sz="1400" dirty="0">
              <a:latin typeface="+mj-lt"/>
            </a:endParaRPr>
          </a:p>
          <a:p>
            <a:r>
              <a:rPr lang="pt-BR" sz="1400" dirty="0" smtClean="0">
                <a:latin typeface="+mj-lt"/>
              </a:rPr>
              <a:t>   </a:t>
            </a:r>
            <a:r>
              <a:rPr lang="pt-BR" sz="1400" dirty="0">
                <a:latin typeface="+mj-lt"/>
              </a:rPr>
              <a:t>2.4) </a:t>
            </a:r>
            <a:r>
              <a:rPr lang="pt-BR" sz="1400" dirty="0" err="1">
                <a:latin typeface="+mj-lt"/>
              </a:rPr>
              <a:t>CMake</a:t>
            </a:r>
            <a:endParaRPr lang="pt-BR" sz="1400" dirty="0">
              <a:latin typeface="+mj-lt"/>
            </a:endParaRPr>
          </a:p>
          <a:p>
            <a:r>
              <a:rPr lang="pt-BR" sz="1400" dirty="0" smtClean="0">
                <a:latin typeface="+mj-lt"/>
              </a:rPr>
              <a:t>3</a:t>
            </a:r>
            <a:r>
              <a:rPr lang="pt-BR" sz="1400" dirty="0">
                <a:latin typeface="+mj-lt"/>
              </a:rPr>
              <a:t>) Compilando o VTK</a:t>
            </a:r>
          </a:p>
          <a:p>
            <a:r>
              <a:rPr lang="pt-BR" sz="1400" dirty="0" smtClean="0">
                <a:latin typeface="+mj-lt"/>
              </a:rPr>
              <a:t>   </a:t>
            </a:r>
            <a:r>
              <a:rPr lang="pt-BR" sz="1400" dirty="0">
                <a:latin typeface="+mj-lt"/>
              </a:rPr>
              <a:t>3.1) Configuração</a:t>
            </a:r>
          </a:p>
          <a:p>
            <a:r>
              <a:rPr lang="pt-BR" sz="1400" dirty="0" smtClean="0">
                <a:latin typeface="+mj-lt"/>
              </a:rPr>
              <a:t>   </a:t>
            </a:r>
            <a:r>
              <a:rPr lang="pt-BR" sz="1400" dirty="0">
                <a:latin typeface="+mj-lt"/>
              </a:rPr>
              <a:t>3.2) Build</a:t>
            </a:r>
          </a:p>
          <a:p>
            <a:r>
              <a:rPr lang="pt-BR" sz="1400" dirty="0" smtClean="0">
                <a:latin typeface="+mj-lt"/>
              </a:rPr>
              <a:t>   </a:t>
            </a:r>
            <a:r>
              <a:rPr lang="pt-BR" sz="1400" dirty="0">
                <a:latin typeface="+mj-lt"/>
              </a:rPr>
              <a:t>3.3) </a:t>
            </a:r>
            <a:r>
              <a:rPr lang="pt-BR" sz="1400" dirty="0" err="1">
                <a:latin typeface="+mj-lt"/>
              </a:rPr>
              <a:t>Deploy</a:t>
            </a:r>
            <a:endParaRPr lang="pt-BR" sz="1400" dirty="0">
              <a:latin typeface="+mj-lt"/>
            </a:endParaRPr>
          </a:p>
          <a:p>
            <a:r>
              <a:rPr lang="pt-BR" sz="1400" dirty="0" smtClean="0">
                <a:latin typeface="+mj-lt"/>
              </a:rPr>
              <a:t>4</a:t>
            </a:r>
            <a:r>
              <a:rPr lang="pt-BR" sz="1400" dirty="0">
                <a:latin typeface="+mj-lt"/>
              </a:rPr>
              <a:t>) Criando aplicações VTK com foco em geociências</a:t>
            </a:r>
          </a:p>
          <a:p>
            <a:r>
              <a:rPr lang="pt-BR" sz="1400" dirty="0" smtClean="0">
                <a:latin typeface="+mj-lt"/>
              </a:rPr>
              <a:t>   </a:t>
            </a:r>
            <a:r>
              <a:rPr lang="pt-BR" sz="1400" dirty="0">
                <a:latin typeface="+mj-lt"/>
              </a:rPr>
              <a:t>4.1) Criando um aplicativo VTK elementar</a:t>
            </a:r>
          </a:p>
          <a:p>
            <a:r>
              <a:rPr lang="pt-BR" sz="1400" dirty="0" smtClean="0">
                <a:latin typeface="+mj-lt"/>
              </a:rPr>
              <a:t>       </a:t>
            </a:r>
            <a:r>
              <a:rPr lang="pt-BR" sz="1400" dirty="0">
                <a:latin typeface="+mj-lt"/>
              </a:rPr>
              <a:t>4.1.1) Gerenciando a memória com ponteiros inteligentes</a:t>
            </a:r>
          </a:p>
          <a:p>
            <a:r>
              <a:rPr lang="pt-BR" sz="1400" dirty="0" smtClean="0">
                <a:latin typeface="+mj-lt"/>
              </a:rPr>
              <a:t>       </a:t>
            </a:r>
            <a:r>
              <a:rPr lang="pt-BR" sz="1400" dirty="0">
                <a:latin typeface="+mj-lt"/>
              </a:rPr>
              <a:t>4.1.2) O modelo de visualização do VTK: pipeline</a:t>
            </a:r>
          </a:p>
          <a:p>
            <a:r>
              <a:rPr lang="pt-BR" sz="1400" dirty="0" smtClean="0">
                <a:latin typeface="+mj-lt"/>
              </a:rPr>
              <a:t>       </a:t>
            </a:r>
            <a:r>
              <a:rPr lang="pt-BR" sz="1400" dirty="0">
                <a:latin typeface="+mj-lt"/>
              </a:rPr>
              <a:t>4.1.3) </a:t>
            </a:r>
            <a:r>
              <a:rPr lang="pt-BR" sz="1400" dirty="0" err="1">
                <a:latin typeface="+mj-lt"/>
              </a:rPr>
              <a:t>Hello</a:t>
            </a:r>
            <a:r>
              <a:rPr lang="pt-BR" sz="1400" dirty="0">
                <a:latin typeface="+mj-lt"/>
              </a:rPr>
              <a:t> World! Uma janela </a:t>
            </a:r>
            <a:r>
              <a:rPr lang="pt-BR" sz="1400" dirty="0" err="1">
                <a:latin typeface="+mj-lt"/>
              </a:rPr>
              <a:t>Qt</a:t>
            </a:r>
            <a:r>
              <a:rPr lang="pt-BR" sz="1400" dirty="0">
                <a:latin typeface="+mj-lt"/>
              </a:rPr>
              <a:t> com um </a:t>
            </a:r>
            <a:r>
              <a:rPr lang="pt-BR" sz="1400" dirty="0" err="1">
                <a:latin typeface="+mj-lt"/>
              </a:rPr>
              <a:t>canvas</a:t>
            </a:r>
            <a:r>
              <a:rPr lang="pt-BR" sz="1400" dirty="0">
                <a:latin typeface="+mj-lt"/>
              </a:rPr>
              <a:t> VTK</a:t>
            </a:r>
          </a:p>
          <a:p>
            <a:r>
              <a:rPr lang="pt-BR" sz="1400" dirty="0" smtClean="0">
                <a:latin typeface="+mj-lt"/>
              </a:rPr>
              <a:t>       </a:t>
            </a:r>
            <a:r>
              <a:rPr lang="pt-BR" sz="1400" dirty="0">
                <a:latin typeface="+mj-lt"/>
              </a:rPr>
              <a:t>4.1.4) Adicionar uma rosa-dos-ventos para orientação do usuário</a:t>
            </a:r>
          </a:p>
        </p:txBody>
      </p:sp>
    </p:spTree>
    <p:extLst>
      <p:ext uri="{BB962C8B-B14F-4D97-AF65-F5344CB8AC3E}">
        <p14:creationId xmlns:p14="http://schemas.microsoft.com/office/powerpoint/2010/main" val="1022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501325" y="3140968"/>
            <a:ext cx="5573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cursoVTKgeo\aulas_3dias\HelloVTK</a:t>
            </a:r>
          </a:p>
        </p:txBody>
      </p:sp>
    </p:spTree>
    <p:extLst>
      <p:ext uri="{BB962C8B-B14F-4D97-AF65-F5344CB8AC3E}">
        <p14:creationId xmlns:p14="http://schemas.microsoft.com/office/powerpoint/2010/main" val="34200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4" y="2298994"/>
            <a:ext cx="5152248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3" name="Seta para baixo 2"/>
          <p:cNvSpPr/>
          <p:nvPr/>
        </p:nvSpPr>
        <p:spPr>
          <a:xfrm rot="6517891">
            <a:off x="4876821" y="2213448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796136" y="3212976"/>
            <a:ext cx="308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está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eta para baixo 7"/>
          <p:cNvSpPr/>
          <p:nvPr/>
        </p:nvSpPr>
        <p:spPr>
          <a:xfrm rot="6517891">
            <a:off x="4768430" y="2492187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3545433"/>
            <a:ext cx="29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</a:t>
            </a:r>
            <a:r>
              <a:rPr lang="pt-BR" dirty="0" err="1" smtClean="0"/>
              <a:t>MOCs</a:t>
            </a:r>
            <a:r>
              <a:rPr lang="pt-BR" dirty="0" smtClean="0"/>
              <a:t>, </a:t>
            </a:r>
            <a:r>
              <a:rPr lang="pt-BR" dirty="0" err="1" smtClean="0"/>
              <a:t>OBJs</a:t>
            </a:r>
            <a:r>
              <a:rPr lang="pt-BR" dirty="0" smtClean="0"/>
              <a:t>, etc. ficarão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eta para baixo 9"/>
          <p:cNvSpPr/>
          <p:nvPr/>
        </p:nvSpPr>
        <p:spPr>
          <a:xfrm rot="6517891">
            <a:off x="1601322" y="4171481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92746" y="5301208"/>
            <a:ext cx="312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pressione para começar o ciclo </a:t>
            </a:r>
          </a:p>
          <a:p>
            <a:pPr algn="ctr"/>
            <a:r>
              <a:rPr lang="pt-BR" dirty="0" smtClean="0"/>
              <a:t>de configuração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eta para baixo 11"/>
          <p:cNvSpPr/>
          <p:nvPr/>
        </p:nvSpPr>
        <p:spPr>
          <a:xfrm>
            <a:off x="7596336" y="2764921"/>
            <a:ext cx="207162" cy="52157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7381" y="2411596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definição do projeto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650286"/>
            <a:ext cx="5654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Iniciar a configuração da compilação do aplicativo no </a:t>
            </a:r>
            <a:r>
              <a:rPr lang="pt-BR" sz="1600" dirty="0" err="1" smtClean="0"/>
              <a:t>CMake</a:t>
            </a:r>
            <a:r>
              <a:rPr lang="pt-BR" sz="1600" dirty="0" smtClean="0"/>
              <a:t>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11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4" y="2962171"/>
            <a:ext cx="3127613" cy="2858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8" name="Seta para baixo 7"/>
          <p:cNvSpPr/>
          <p:nvPr/>
        </p:nvSpPr>
        <p:spPr>
          <a:xfrm rot="6517891">
            <a:off x="3182833" y="3635815"/>
            <a:ext cx="202327" cy="310620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295133" y="5662989"/>
            <a:ext cx="383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pode ser interessante especificar os</a:t>
            </a:r>
          </a:p>
          <a:p>
            <a:r>
              <a:rPr lang="pt-BR" dirty="0" smtClean="0"/>
              <a:t>compiladores </a:t>
            </a:r>
            <a:r>
              <a:rPr lang="pt-BR" smtClean="0"/>
              <a:t>(ex.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pt-BR" dirty="0" smtClean="0"/>
              <a:t> ou invés 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lang="pt-BR" dirty="0" smtClean="0"/>
              <a:t>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530122"/>
            <a:ext cx="5976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Definir o tipo de projeto (ex.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do GNU ou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do VS).</a:t>
            </a:r>
            <a:endParaRPr lang="pt-BR" sz="16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7950" y="1526857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3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231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1º passo do ciclo de configuração: </a:t>
            </a:r>
            <a:r>
              <a:rPr lang="pt-BR" sz="1600" dirty="0" err="1" smtClean="0"/>
              <a:t>CMake</a:t>
            </a:r>
            <a:r>
              <a:rPr lang="pt-BR" sz="1600" dirty="0" smtClean="0"/>
              <a:t> verifica se as ferramentas estão todas funcionando.</a:t>
            </a:r>
            <a:endParaRPr lang="pt-BR" sz="16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866673" y="6021288"/>
            <a:ext cx="5153599" cy="464907"/>
            <a:chOff x="424118" y="6243596"/>
            <a:chExt cx="5153599" cy="46490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9832" y="6273659"/>
              <a:ext cx="1125220" cy="323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CaixaDeTexto 4"/>
            <p:cNvSpPr txBox="1"/>
            <p:nvPr/>
          </p:nvSpPr>
          <p:spPr>
            <a:xfrm>
              <a:off x="910670" y="6243596"/>
              <a:ext cx="4667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Ao terminar, checar e                          novamente.</a:t>
              </a:r>
              <a:endParaRPr lang="pt-BR" dirty="0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4118" y="6287198"/>
              <a:ext cx="547482" cy="421305"/>
            </a:xfrm>
            <a:prstGeom prst="rect">
              <a:avLst/>
            </a:prstGeom>
          </p:spPr>
        </p:pic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657" y="2132856"/>
            <a:ext cx="4767623" cy="379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9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328491"/>
            <a:ext cx="5074146" cy="355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6768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2º passo do ciclo de configuração: Definir tipo de build e local de instalação.</a:t>
            </a:r>
            <a:endParaRPr lang="pt-BR" sz="16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866673" y="6021288"/>
            <a:ext cx="5153599" cy="464907"/>
            <a:chOff x="424118" y="6243596"/>
            <a:chExt cx="5153599" cy="46490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9832" y="6273659"/>
              <a:ext cx="1125220" cy="323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CaixaDeTexto 4"/>
            <p:cNvSpPr txBox="1"/>
            <p:nvPr/>
          </p:nvSpPr>
          <p:spPr>
            <a:xfrm>
              <a:off x="910670" y="6243596"/>
              <a:ext cx="4667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Ao terminar, checar e                          novamente.</a:t>
              </a:r>
              <a:endParaRPr lang="pt-BR" dirty="0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4118" y="6287198"/>
              <a:ext cx="547482" cy="421305"/>
            </a:xfrm>
            <a:prstGeom prst="rect">
              <a:avLst/>
            </a:prstGeom>
          </p:spPr>
        </p:pic>
      </p:grpSp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476950" y="3212975"/>
            <a:ext cx="547482" cy="42130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9147307" flipH="1">
            <a:off x="7448196" y="3190853"/>
            <a:ext cx="547482" cy="42130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79512" y="3208129"/>
            <a:ext cx="31250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ATENÇÃO: Deve haver coerência entre as bibliotecas do </a:t>
            </a:r>
            <a:r>
              <a:rPr lang="pt-BR" sz="1600" dirty="0" err="1" smtClean="0"/>
              <a:t>Qt</a:t>
            </a:r>
            <a:r>
              <a:rPr lang="pt-BR" sz="1600" dirty="0" smtClean="0"/>
              <a:t> 5 e do VTK.  Deve-se escolher as mesmas bibliotecas do </a:t>
            </a:r>
            <a:r>
              <a:rPr lang="pt-BR" sz="1600" dirty="0" err="1" smtClean="0"/>
              <a:t>Qt</a:t>
            </a:r>
            <a:r>
              <a:rPr lang="pt-BR" sz="1600" dirty="0" smtClean="0"/>
              <a:t> que foram usadas para compilar o VTK.  Certificar-se de que todas foram compiladas com o mesmo </a:t>
            </a:r>
            <a:r>
              <a:rPr lang="pt-BR" sz="1600" i="1" dirty="0" err="1" smtClean="0"/>
              <a:t>toolchain</a:t>
            </a:r>
            <a:r>
              <a:rPr lang="pt-BR" sz="1600" dirty="0" smtClean="0"/>
              <a:t>, assim como se são todas Release/Debug, 32/64 bits, etc.</a:t>
            </a:r>
            <a:endParaRPr lang="pt-BR" sz="1600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2134" y="2204864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32856"/>
            <a:ext cx="5362178" cy="3754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863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Repetir os passos de configuração até que nenhuma variável nova apareça (destacadas em vermelho).</a:t>
            </a:r>
            <a:endParaRPr lang="pt-BR" sz="1600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2809074" y="4318905"/>
            <a:ext cx="547482" cy="421305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266268" y="5970766"/>
            <a:ext cx="877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O botão “</a:t>
            </a:r>
            <a:r>
              <a:rPr lang="pt-BR" sz="1600" dirty="0" err="1" smtClean="0"/>
              <a:t>Generate</a:t>
            </a:r>
            <a:r>
              <a:rPr lang="pt-BR" sz="1600" dirty="0" smtClean="0"/>
              <a:t>” gera um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ou um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pronto para compilação no diretório de build.</a:t>
            </a:r>
          </a:p>
        </p:txBody>
      </p:sp>
    </p:spTree>
    <p:extLst>
      <p:ext uri="{BB962C8B-B14F-4D97-AF65-F5344CB8AC3E}">
        <p14:creationId xmlns:p14="http://schemas.microsoft.com/office/powerpoint/2010/main" val="15604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125" y="2092344"/>
            <a:ext cx="5729179" cy="3599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2275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Abrir o projeto no VS.</a:t>
            </a:r>
            <a:endParaRPr lang="pt-BR" sz="1600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3233748" y="4606937"/>
            <a:ext cx="547482" cy="421305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266268" y="5970766"/>
            <a:ext cx="877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O botão “</a:t>
            </a:r>
            <a:r>
              <a:rPr lang="pt-BR" sz="1600" dirty="0" err="1" smtClean="0"/>
              <a:t>Generate</a:t>
            </a:r>
            <a:r>
              <a:rPr lang="pt-BR" sz="1600" dirty="0" smtClean="0"/>
              <a:t>” gera um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ou um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pronto para compilação no diretório de build.</a:t>
            </a:r>
          </a:p>
        </p:txBody>
      </p:sp>
    </p:spTree>
    <p:extLst>
      <p:ext uri="{BB962C8B-B14F-4D97-AF65-F5344CB8AC3E}">
        <p14:creationId xmlns:p14="http://schemas.microsoft.com/office/powerpoint/2010/main" val="283752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711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Compilar no Visual Studio – a compilação no </a:t>
            </a: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 por vezes não funciona.</a:t>
            </a:r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348880"/>
            <a:ext cx="4819650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546060" y="3409951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183829"/>
            <a:ext cx="5961672" cy="3341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484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Disparar a compilação de acordo com o procedimento do </a:t>
            </a:r>
            <a:r>
              <a:rPr lang="pt-BR" sz="1600" i="1" dirty="0" err="1" smtClean="0"/>
              <a:t>toolset</a:t>
            </a:r>
            <a:r>
              <a:rPr lang="pt-BR" sz="1600" dirty="0" smtClean="0"/>
              <a:t> escolhido, por exemplo:</a:t>
            </a:r>
          </a:p>
          <a:p>
            <a:pPr lvl="1" algn="just"/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build_dir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&gt;;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1600" dirty="0" smtClean="0"/>
              <a:t> para GNU ou clique no botão                     .                do </a:t>
            </a:r>
            <a:r>
              <a:rPr lang="pt-BR" sz="1600" dirty="0" err="1" smtClean="0"/>
              <a:t>CMake</a:t>
            </a:r>
            <a:r>
              <a:rPr lang="pt-BR" sz="1600" dirty="0" smtClean="0"/>
              <a:t> GUI para abrir a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no VS e disparar a compilação e instalação.</a:t>
            </a:r>
          </a:p>
          <a:p>
            <a:pPr lvl="1" algn="just"/>
            <a:endParaRPr lang="pt-B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Configurar o projeto no </a:t>
            </a: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File </a:t>
            </a:r>
            <a:r>
              <a:rPr lang="pt-BR" sz="1600" dirty="0" smtClean="0">
                <a:sym typeface="Wingdings" panose="05000000000000000000" pitchFamily="2" charset="2"/>
              </a:rPr>
              <a:t> Open File </a:t>
            </a:r>
            <a:r>
              <a:rPr lang="pt-BR" sz="1600" dirty="0" err="1" smtClean="0">
                <a:sym typeface="Wingdings" panose="05000000000000000000" pitchFamily="2" charset="2"/>
              </a:rPr>
              <a:t>or</a:t>
            </a:r>
            <a:r>
              <a:rPr lang="pt-BR" sz="1600" dirty="0" smtClean="0">
                <a:sym typeface="Wingdings" panose="05000000000000000000" pitchFamily="2" charset="2"/>
              </a:rPr>
              <a:t> Project 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CMakeLists.txt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pt-BR" sz="16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276872"/>
            <a:ext cx="695325" cy="20002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2714083" y="5975089"/>
            <a:ext cx="547482" cy="42130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201195" y="6225195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360" y="3418789"/>
            <a:ext cx="2901402" cy="3171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814027"/>
            <a:ext cx="8484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sempre que houver alterações no projeto (via alterações no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pt-BR" sz="1600" dirty="0" smtClean="0"/>
              <a:t>), deve-se chamar o menu de contexto do projeto e acionar a opção </a:t>
            </a:r>
            <a:r>
              <a:rPr lang="pt-BR" sz="1600" b="1" dirty="0" err="1" smtClean="0"/>
              <a:t>Run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CMake</a:t>
            </a:r>
            <a:r>
              <a:rPr lang="pt-BR" sz="1600" dirty="0"/>
              <a:t>.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7950" y="1628800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105504" y="4030555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347864" y="188640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Estrutura do curso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413198" y="162880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2º </a:t>
            </a:r>
            <a:r>
              <a:rPr lang="pt-BR" dirty="0" smtClean="0"/>
              <a:t>dia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547664" y="2132856"/>
            <a:ext cx="58326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 4.2) Dados de poço: carregar e visualizar uma nuvem de pontos</a:t>
            </a:r>
          </a:p>
          <a:p>
            <a:endParaRPr lang="pt-BR" sz="1400" dirty="0"/>
          </a:p>
          <a:p>
            <a:r>
              <a:rPr lang="pt-BR" sz="1400" dirty="0"/>
              <a:t>       4.2.1) Variáveis contínuas: associando valores ao suporte amostral</a:t>
            </a:r>
          </a:p>
          <a:p>
            <a:endParaRPr lang="pt-BR" sz="1400" dirty="0"/>
          </a:p>
          <a:p>
            <a:r>
              <a:rPr lang="pt-BR" sz="1400" dirty="0"/>
              <a:t>       4.2.2) Variáveis categóricas: a tabela de cores</a:t>
            </a:r>
          </a:p>
          <a:p>
            <a:endParaRPr lang="pt-BR" sz="1400" dirty="0"/>
          </a:p>
          <a:p>
            <a:r>
              <a:rPr lang="pt-BR" sz="1400" dirty="0"/>
              <a:t>   4.3) Mapas: carregar e visualizar um grid 2D</a:t>
            </a:r>
          </a:p>
          <a:p>
            <a:endParaRPr lang="pt-BR" sz="1400" dirty="0"/>
          </a:p>
          <a:p>
            <a:r>
              <a:rPr lang="pt-BR" sz="1400" dirty="0"/>
              <a:t>       4.3.1) Valores nulos e locais não amostrados: o filtro</a:t>
            </a:r>
          </a:p>
          <a:p>
            <a:endParaRPr lang="pt-BR" sz="1400" dirty="0"/>
          </a:p>
          <a:p>
            <a:r>
              <a:rPr lang="pt-BR" sz="1400" dirty="0"/>
              <a:t>   4.4) Volumes sísmicos: carregar e visualizar um </a:t>
            </a:r>
            <a:r>
              <a:rPr lang="pt-BR" sz="1400" dirty="0" smtClean="0"/>
              <a:t>cubo</a:t>
            </a:r>
          </a:p>
          <a:p>
            <a:endParaRPr lang="pt-BR" sz="1400" dirty="0"/>
          </a:p>
          <a:p>
            <a:r>
              <a:rPr lang="pt-BR" sz="1400" dirty="0"/>
              <a:t>       4.4.1) Seções </a:t>
            </a:r>
            <a:r>
              <a:rPr lang="pt-BR" sz="1400" dirty="0" err="1"/>
              <a:t>inline</a:t>
            </a:r>
            <a:r>
              <a:rPr lang="pt-BR" sz="1400" dirty="0"/>
              <a:t>, </a:t>
            </a:r>
            <a:r>
              <a:rPr lang="pt-BR" sz="1400" dirty="0" err="1"/>
              <a:t>crossline</a:t>
            </a:r>
            <a:r>
              <a:rPr lang="pt-BR" sz="1400" dirty="0"/>
              <a:t> e z-</a:t>
            </a:r>
            <a:r>
              <a:rPr lang="pt-BR" sz="1400" dirty="0" err="1"/>
              <a:t>slice</a:t>
            </a:r>
            <a:r>
              <a:rPr lang="pt-BR" sz="1400" dirty="0"/>
              <a:t>.</a:t>
            </a:r>
          </a:p>
          <a:p>
            <a:endParaRPr lang="pt-BR" sz="1400" dirty="0"/>
          </a:p>
          <a:p>
            <a:r>
              <a:rPr lang="pt-BR" sz="1400" dirty="0"/>
              <a:t>       4.4.2) </a:t>
            </a:r>
            <a:r>
              <a:rPr lang="pt-BR" sz="1400" dirty="0" err="1"/>
              <a:t>Subamostragem</a:t>
            </a:r>
            <a:endParaRPr lang="pt-B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7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814027"/>
            <a:ext cx="8484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compile clicando em 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74" y="3861048"/>
            <a:ext cx="6048672" cy="1896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2814027"/>
            <a:ext cx="571500" cy="381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63696" y="1700808"/>
            <a:ext cx="6177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Compilar no </a:t>
            </a: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 (compiladores GNU – </a:t>
            </a:r>
            <a:r>
              <a:rPr lang="pt-BR" sz="1600" dirty="0" err="1" smtClean="0"/>
              <a:t>MinGW</a:t>
            </a:r>
            <a:r>
              <a:rPr lang="pt-BR" sz="1600" dirty="0" smtClean="0"/>
              <a:t>, GCC, ICC, etc.)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965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07" y="2538080"/>
            <a:ext cx="24860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20" y="1700808"/>
            <a:ext cx="84847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Ao executar (play) o programa pode </a:t>
            </a:r>
            <a:r>
              <a:rPr lang="pt-BR" sz="1600" dirty="0" err="1" smtClean="0"/>
              <a:t>abendar</a:t>
            </a:r>
            <a:r>
              <a:rPr lang="pt-BR" sz="1600" dirty="0" smtClean="0"/>
              <a:t> (crash).  Provavelmente porque os </a:t>
            </a:r>
            <a:r>
              <a:rPr lang="pt-BR" sz="1600" dirty="0" err="1" smtClean="0"/>
              <a:t>SOs</a:t>
            </a:r>
            <a:r>
              <a:rPr lang="pt-BR" sz="1600" dirty="0" smtClean="0"/>
              <a:t>/</a:t>
            </a:r>
            <a:r>
              <a:rPr lang="pt-BR" sz="1600" dirty="0" err="1" smtClean="0"/>
              <a:t>DLLs</a:t>
            </a:r>
            <a:r>
              <a:rPr lang="pt-BR" sz="1600" dirty="0" smtClean="0"/>
              <a:t> do VTK não estão visíveis (fora do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pt-BR" sz="1600" dirty="0" smtClean="0"/>
              <a:t> (Windows) ou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pt-BR" sz="1600" dirty="0" smtClean="0"/>
              <a:t> (Unix)).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Ir a                 depois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Pode ser que não funcione de primeira.  Nesse caso, fecha e abra o </a:t>
            </a:r>
            <a:r>
              <a:rPr lang="pt-BR" sz="1600" dirty="0" err="1" smtClean="0">
                <a:cs typeface="Courier New" panose="02070309020205020404" pitchFamily="49" charset="0"/>
              </a:rPr>
              <a:t>QtCreator</a:t>
            </a:r>
            <a:r>
              <a:rPr lang="pt-BR" sz="1600" dirty="0" smtClean="0">
                <a:cs typeface="Courier New" panose="02070309020205020404" pitchFamily="49" charset="0"/>
              </a:rPr>
              <a:t> de novo.</a:t>
            </a: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226708" y="3090380"/>
            <a:ext cx="547482" cy="4213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838118"/>
            <a:ext cx="523875" cy="4857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392" y="3645024"/>
            <a:ext cx="6493024" cy="9417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408894" y="4100365"/>
            <a:ext cx="547482" cy="421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9561" y="4653136"/>
            <a:ext cx="6648450" cy="933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have direita 7"/>
          <p:cNvSpPr/>
          <p:nvPr/>
        </p:nvSpPr>
        <p:spPr>
          <a:xfrm rot="16200000">
            <a:off x="4451804" y="3575802"/>
            <a:ext cx="288032" cy="2664296"/>
          </a:xfrm>
          <a:prstGeom prst="rightBrace">
            <a:avLst>
              <a:gd name="adj1" fmla="val 8333"/>
              <a:gd name="adj2" fmla="val 51144"/>
            </a:avLst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3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63697" y="1700808"/>
            <a:ext cx="8628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Alternativamente, pode-se executar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HelloVTK.exe</a:t>
            </a:r>
            <a:r>
              <a:rPr lang="pt-BR" sz="1600" dirty="0" smtClean="0"/>
              <a:t> com um arquivo .BAT que coloque os caminhos das bibliotecas do </a:t>
            </a:r>
            <a:r>
              <a:rPr lang="pt-BR" sz="1600" dirty="0" err="1" smtClean="0"/>
              <a:t>Qt</a:t>
            </a:r>
            <a:r>
              <a:rPr lang="pt-BR" sz="1600" dirty="0" smtClean="0"/>
              <a:t> e do VTK no PATH.</a:t>
            </a:r>
            <a:endParaRPr lang="pt-BR" sz="1600" dirty="0"/>
          </a:p>
        </p:txBody>
      </p:sp>
      <p:sp>
        <p:nvSpPr>
          <p:cNvPr id="2" name="Retângulo 1"/>
          <p:cNvSpPr/>
          <p:nvPr/>
        </p:nvSpPr>
        <p:spPr>
          <a:xfrm>
            <a:off x="263697" y="3636313"/>
            <a:ext cx="8628784" cy="60016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SETLOCAL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PATH=C:\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W64\vtk-8.1.0-install_release_VS\</a:t>
            </a:r>
            <a:r>
              <a:rPr lang="pt-BR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bin;C</a:t>
            </a: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:\Qt5.12_VS2015\5.12.2\msvc2015_64\bin;%PATH%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HelloVTK_build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\Release\HelloVTK.exe</a:t>
            </a:r>
            <a:endParaRPr lang="pt-B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067944" y="3266981"/>
            <a:ext cx="98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r>
              <a:rPr lang="pt-BR" dirty="0" smtClean="0"/>
              <a:t>oda.bat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13950" y="2460957"/>
            <a:ext cx="70535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HelloVTK_build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\Release\HelloVTK.exe </a:t>
            </a:r>
            <a:r>
              <a:rPr lang="pt-BR" dirty="0" smtClean="0">
                <a:latin typeface="+mj-lt"/>
                <a:cs typeface="Courier New" panose="02070309020205020404" pitchFamily="49" charset="0"/>
              </a:rPr>
              <a:t>(Visual Studio</a:t>
            </a:r>
            <a:r>
              <a:rPr lang="pt-BR" dirty="0" smtClean="0">
                <a:latin typeface="+mj-lt"/>
                <a:cs typeface="Courier New" panose="02070309020205020404" pitchFamily="49" charset="0"/>
              </a:rPr>
              <a:t>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HelloVTK_build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\HelloVTK.exe </a:t>
            </a:r>
            <a:r>
              <a:rPr lang="pt-BR" dirty="0" smtClean="0">
                <a:cs typeface="Courier New" panose="02070309020205020404" pitchFamily="49" charset="0"/>
              </a:rPr>
              <a:t>(GNU)</a:t>
            </a:r>
            <a:endParaRPr lang="pt-B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9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772816"/>
            <a:ext cx="4096494" cy="4326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8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771800" y="1218238"/>
            <a:ext cx="4612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4.1.4) Adicionando eixos para orientação do usuário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01325" y="1938318"/>
            <a:ext cx="5203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\aulas_3dias\Eixos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980" y="2492896"/>
            <a:ext cx="3520430" cy="3718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15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412776"/>
            <a:ext cx="4872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O </a:t>
            </a:r>
            <a:r>
              <a:rPr lang="pt-BR" sz="1600" i="1" dirty="0" smtClean="0"/>
              <a:t>point set</a:t>
            </a:r>
            <a:r>
              <a:rPr lang="pt-BR" sz="1600" dirty="0" smtClean="0"/>
              <a:t> de Walker Lake (</a:t>
            </a:r>
            <a:r>
              <a:rPr lang="pt-BR" sz="1600" dirty="0" err="1" smtClean="0"/>
              <a:t>Issaks</a:t>
            </a:r>
            <a:r>
              <a:rPr lang="pt-BR" sz="1600" dirty="0" smtClean="0"/>
              <a:t> e </a:t>
            </a:r>
            <a:r>
              <a:rPr lang="pt-BR" sz="1600" dirty="0" err="1" smtClean="0"/>
              <a:t>Srivastava</a:t>
            </a:r>
            <a:r>
              <a:rPr lang="pt-BR" sz="1600" dirty="0" smtClean="0"/>
              <a:t>, 1989)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132856"/>
            <a:ext cx="3800475" cy="3724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20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412776"/>
            <a:ext cx="8249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\dados\walker.dat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190536"/>
            <a:ext cx="4104456" cy="4334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9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763644" y="1218238"/>
            <a:ext cx="3320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4.2.1) Associando valores aos pontos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207027"/>
            <a:ext cx="3952478" cy="4174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323528" y="1484784"/>
            <a:ext cx="8454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NuvemPontosVal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NuvemPontosVal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\dados\walker.dat</a:t>
            </a:r>
          </a:p>
        </p:txBody>
      </p:sp>
    </p:spTree>
    <p:extLst>
      <p:ext uri="{BB962C8B-B14F-4D97-AF65-F5344CB8AC3E}">
        <p14:creationId xmlns:p14="http://schemas.microsoft.com/office/powerpoint/2010/main" val="3111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411760" y="1218238"/>
            <a:ext cx="4341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4.2.2) Variáveis categóricas: a </a:t>
            </a:r>
            <a:r>
              <a:rPr lang="pt-BR" sz="1600" b="1" dirty="0" err="1" smtClean="0"/>
              <a:t>Lookup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Table</a:t>
            </a:r>
            <a:r>
              <a:rPr lang="pt-BR" sz="1600" b="1" dirty="0" smtClean="0"/>
              <a:t> (LUT)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3528" y="1484784"/>
            <a:ext cx="8454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NuvemPontosCat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NuvemPontosCat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\dados\walker.dat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276663"/>
            <a:ext cx="3736454" cy="3946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8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3528" y="1260049"/>
            <a:ext cx="4477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O </a:t>
            </a:r>
            <a:r>
              <a:rPr lang="pt-BR" sz="1600" i="1" dirty="0" smtClean="0"/>
              <a:t>grid </a:t>
            </a:r>
            <a:r>
              <a:rPr lang="pt-BR" sz="1600" dirty="0" smtClean="0"/>
              <a:t>de </a:t>
            </a:r>
            <a:r>
              <a:rPr lang="pt-BR" sz="1600" dirty="0"/>
              <a:t>Walker Lake (</a:t>
            </a:r>
            <a:r>
              <a:rPr lang="pt-BR" sz="1600" dirty="0" err="1"/>
              <a:t>Issaks</a:t>
            </a:r>
            <a:r>
              <a:rPr lang="pt-BR" sz="1600" dirty="0"/>
              <a:t> e </a:t>
            </a:r>
            <a:r>
              <a:rPr lang="pt-BR" sz="1600" dirty="0" err="1"/>
              <a:t>Srivastava</a:t>
            </a:r>
            <a:r>
              <a:rPr lang="pt-BR" sz="1600" dirty="0"/>
              <a:t>, 1989)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95291"/>
            <a:ext cx="7077075" cy="4229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46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347864" y="188640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Estrutura do curso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413198" y="162880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3º </a:t>
            </a:r>
            <a:r>
              <a:rPr lang="pt-BR" dirty="0" smtClean="0"/>
              <a:t>dia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547664" y="2132856"/>
            <a:ext cx="583264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  4.5) Estruturas de geometria complexa</a:t>
            </a:r>
          </a:p>
          <a:p>
            <a:endParaRPr lang="pt-BR" sz="1400" dirty="0"/>
          </a:p>
          <a:p>
            <a:r>
              <a:rPr lang="pt-BR" sz="1400" dirty="0"/>
              <a:t>       4.5.1) Trajetórias de poço, limites políticos e outras linhas</a:t>
            </a:r>
          </a:p>
          <a:p>
            <a:endParaRPr lang="pt-BR" sz="1400" dirty="0"/>
          </a:p>
          <a:p>
            <a:r>
              <a:rPr lang="pt-BR" sz="1400" dirty="0"/>
              <a:t>       4.5.2) Horizontes, falhas, modelos de terreno e outras superfícies</a:t>
            </a:r>
          </a:p>
          <a:p>
            <a:endParaRPr lang="pt-BR" sz="1400" dirty="0"/>
          </a:p>
          <a:p>
            <a:r>
              <a:rPr lang="pt-BR" sz="1400" dirty="0"/>
              <a:t>   4.6) Interagindo com o modelo 3D: </a:t>
            </a:r>
            <a:r>
              <a:rPr lang="pt-BR" sz="1400" dirty="0" err="1"/>
              <a:t>picking</a:t>
            </a:r>
            <a:r>
              <a:rPr lang="pt-BR" sz="1400" dirty="0"/>
              <a:t> e </a:t>
            </a:r>
            <a:r>
              <a:rPr lang="pt-BR" sz="1400" dirty="0" err="1"/>
              <a:t>probing</a:t>
            </a:r>
            <a:endParaRPr lang="pt-B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41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3528" y="1260049"/>
            <a:ext cx="8084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\aulas_3dias\Grid2D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\aulas_3dias\Grid2D\dados\walker_grid.dat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196153"/>
            <a:ext cx="3754890" cy="3965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47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67744" y="1218238"/>
            <a:ext cx="4832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4.3.1) Ocultando valores nulos e locais não amostrados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620089"/>
            <a:ext cx="8207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GridNDV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GridNDV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\dados\walker_grid.dat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348880"/>
            <a:ext cx="3816424" cy="4030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52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348880"/>
            <a:ext cx="3618527" cy="3821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/>
          <p:cNvSpPr txBox="1"/>
          <p:nvPr/>
        </p:nvSpPr>
        <p:spPr>
          <a:xfrm>
            <a:off x="323528" y="1620089"/>
            <a:ext cx="7096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\aulas_3dias\Cubo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\aulas_3dias\Cubo\dados\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cubo.grid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87824" y="1218238"/>
            <a:ext cx="3371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4.4.1) Seções </a:t>
            </a:r>
            <a:r>
              <a:rPr lang="pt-BR" sz="1600" b="1" dirty="0" err="1" smtClean="0"/>
              <a:t>inline</a:t>
            </a:r>
            <a:r>
              <a:rPr lang="pt-BR" sz="1600" b="1" dirty="0" smtClean="0"/>
              <a:t>, </a:t>
            </a:r>
            <a:r>
              <a:rPr lang="pt-BR" sz="1600" b="1" dirty="0" err="1" smtClean="0"/>
              <a:t>crossline</a:t>
            </a:r>
            <a:r>
              <a:rPr lang="pt-BR" sz="1600" b="1" dirty="0" smtClean="0"/>
              <a:t> e z-</a:t>
            </a:r>
            <a:r>
              <a:rPr lang="pt-BR" sz="1600" b="1" dirty="0" err="1" smtClean="0"/>
              <a:t>slice</a:t>
            </a:r>
            <a:endParaRPr lang="pt-BR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287118"/>
            <a:ext cx="3808462" cy="402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323528" y="1556792"/>
            <a:ext cx="783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CuboSecoes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CuboSecoes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cubo.grid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23528" y="2618102"/>
            <a:ext cx="2592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DICA: pressione P com o mouse sobre o cubo para exibir o paralelepípedo envolvente em vermelho antes de cortar o cubo.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09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4.4.2) </a:t>
            </a:r>
            <a:r>
              <a:rPr lang="pt-BR" sz="1600" b="1" dirty="0" err="1" smtClean="0"/>
              <a:t>Subamostragem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556792"/>
            <a:ext cx="8207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CuboSubSample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CuboSubSample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cubo.grid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802" y="2276872"/>
            <a:ext cx="3707654" cy="3915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76" y="2276872"/>
            <a:ext cx="3707654" cy="3915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eta para a direita 9"/>
          <p:cNvSpPr/>
          <p:nvPr/>
        </p:nvSpPr>
        <p:spPr>
          <a:xfrm>
            <a:off x="4464746" y="3933056"/>
            <a:ext cx="360040" cy="504056"/>
          </a:xfrm>
          <a:prstGeom prst="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173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4.5.1) Linhas poligonais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620089"/>
            <a:ext cx="4900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+mj-lt"/>
                <a:cs typeface="Courier New" panose="02070309020205020404" pitchFamily="49" charset="0"/>
              </a:rPr>
              <a:t>Um dado de trajetória de poço em formato GEO-EAS.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13256"/>
            <a:ext cx="7353300" cy="358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0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173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4.5.1) Linhas poligonais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620089"/>
            <a:ext cx="8084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PocoLito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PocoLito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\dados\poco_lito.txt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297877"/>
            <a:ext cx="3880470" cy="4098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72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9896" y="1218238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4.5.2) Superfícies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620089"/>
            <a:ext cx="329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+mj-lt"/>
                <a:cs typeface="Courier New" panose="02070309020205020404" pitchFamily="49" charset="0"/>
              </a:rPr>
              <a:t>Um grid GEO-EAS com horizontes.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00" y="2132856"/>
            <a:ext cx="5181600" cy="4067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21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9896" y="1218238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4.5.2) Superfícies</a:t>
            </a:r>
            <a:endParaRPr lang="pt-BR" sz="16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730" y="2268161"/>
            <a:ext cx="4024486" cy="4250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179512" y="1620089"/>
            <a:ext cx="8797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\aulas_3dias\Horizontes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\aulas_3dias\Horizontes\dados\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horizontes_zonas_prod.grid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21706" y="908720"/>
            <a:ext cx="467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4.6) Interação com o modelo: </a:t>
            </a:r>
            <a:r>
              <a:rPr lang="pt-BR" b="1" i="1" dirty="0" err="1" smtClean="0"/>
              <a:t>picking</a:t>
            </a:r>
            <a:r>
              <a:rPr lang="pt-BR" b="1" dirty="0" smtClean="0"/>
              <a:t> e </a:t>
            </a:r>
            <a:r>
              <a:rPr lang="pt-BR" b="1" i="1" dirty="0" err="1" smtClean="0"/>
              <a:t>probing</a:t>
            </a:r>
            <a:endParaRPr lang="pt-BR" b="1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778" y="1895482"/>
            <a:ext cx="3088382" cy="3261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eta para a direita 2"/>
          <p:cNvSpPr/>
          <p:nvPr/>
        </p:nvSpPr>
        <p:spPr>
          <a:xfrm rot="13698008">
            <a:off x="4562658" y="3760448"/>
            <a:ext cx="293169" cy="134999"/>
          </a:xfrm>
          <a:prstGeom prst="rightArrow">
            <a:avLst>
              <a:gd name="adj1" fmla="val 50000"/>
              <a:gd name="adj2" fmla="val 166673"/>
            </a:avLst>
          </a:prstGeom>
          <a:solidFill>
            <a:srgbClr val="FF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5404445"/>
            <a:ext cx="7010400" cy="904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179512" y="1196752"/>
            <a:ext cx="8610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HorizontesPickProbe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HorizontesPickProbe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horizontes_zonas_prod.grid</a:t>
            </a: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7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1) Introdução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1454581"/>
            <a:ext cx="78488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VTK: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sz="2400" b="1" dirty="0" err="1" smtClean="0"/>
              <a:t>V</a:t>
            </a:r>
            <a:r>
              <a:rPr lang="pt-BR" dirty="0" err="1" smtClean="0"/>
              <a:t>isualization</a:t>
            </a:r>
            <a:r>
              <a:rPr lang="pt-BR" dirty="0" smtClean="0"/>
              <a:t> </a:t>
            </a:r>
            <a:r>
              <a:rPr lang="pt-BR" sz="2400" b="1" dirty="0" smtClean="0"/>
              <a:t>T</a:t>
            </a:r>
            <a:r>
              <a:rPr lang="pt-BR" dirty="0" smtClean="0"/>
              <a:t>ool</a:t>
            </a:r>
            <a:r>
              <a:rPr lang="pt-BR" sz="2400" b="1" dirty="0" smtClean="0"/>
              <a:t>k</a:t>
            </a:r>
            <a:r>
              <a:rPr lang="pt-BR" dirty="0" smtClean="0"/>
              <a:t>it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Camada de software para visualização 3D sobre </a:t>
            </a:r>
            <a:r>
              <a:rPr lang="pt-BR" dirty="0" err="1" smtClean="0"/>
              <a:t>OpenGL</a:t>
            </a:r>
            <a:r>
              <a:rPr lang="pt-BR" dirty="0" smtClean="0"/>
              <a:t> ou Mesa desenvolvida pela </a:t>
            </a:r>
            <a:r>
              <a:rPr lang="pt-BR" dirty="0" err="1" smtClean="0"/>
              <a:t>Kitware</a:t>
            </a:r>
            <a:r>
              <a:rPr lang="pt-BR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Classes de mais alto nível (ex.: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vtkStructuredGrid</a:t>
            </a:r>
            <a:r>
              <a:rPr lang="pt-BR" dirty="0" smtClean="0"/>
              <a:t>) no lugar de primitivas geométricas do </a:t>
            </a:r>
            <a:r>
              <a:rPr lang="pt-BR" dirty="0" err="1" smtClean="0"/>
              <a:t>back</a:t>
            </a:r>
            <a:r>
              <a:rPr lang="pt-BR" dirty="0" smtClean="0"/>
              <a:t>-end.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Algoritmos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vtkAlgorithm</a:t>
            </a:r>
            <a:r>
              <a:rPr lang="pt-BR" dirty="0" smtClean="0"/>
              <a:t>), gráficos 2D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vtkChart</a:t>
            </a:r>
            <a:r>
              <a:rPr lang="pt-BR" dirty="0" smtClean="0"/>
              <a:t>), captura de interatividade do usuário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vtkRenderWindowInteractor</a:t>
            </a:r>
            <a:r>
              <a:rPr lang="pt-BR" dirty="0" smtClean="0"/>
              <a:t>), HUD (hierarquias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pt-BR" dirty="0" smtClean="0"/>
              <a:t>),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Mais sobre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7584" y="1412776"/>
            <a:ext cx="10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Livro:</a:t>
            </a:r>
            <a:endParaRPr lang="pt-BR" b="1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11" y="1433165"/>
            <a:ext cx="2706457" cy="378904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565920" y="5147900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www.kitware.com/products/books/VTKTextbook.pdf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1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Mais sobre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08280" y="2549803"/>
            <a:ext cx="59511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                   :  </a:t>
            </a:r>
            <a:r>
              <a:rPr lang="pt-BR" b="1" dirty="0">
                <a:hlinkClick r:id="rId3"/>
              </a:rPr>
              <a:t>https://</a:t>
            </a:r>
            <a:r>
              <a:rPr lang="pt-BR" b="1" dirty="0" smtClean="0">
                <a:hlinkClick r:id="rId3"/>
              </a:rPr>
              <a:t>vtk.org/doc/nightly/html/index.html</a:t>
            </a: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Fórum de discussão</a:t>
            </a:r>
            <a:r>
              <a:rPr lang="pt-BR" b="1" dirty="0"/>
              <a:t>: </a:t>
            </a:r>
            <a:r>
              <a:rPr lang="pt-BR" b="1" dirty="0">
                <a:hlinkClick r:id="rId4"/>
              </a:rPr>
              <a:t>https://discourse.vtk.org</a:t>
            </a:r>
            <a:r>
              <a:rPr lang="pt-BR" b="1" dirty="0" smtClean="0">
                <a:hlinkClick r:id="rId4"/>
              </a:rPr>
              <a:t>/</a:t>
            </a:r>
            <a:r>
              <a:rPr lang="pt-BR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               : </a:t>
            </a:r>
            <a:r>
              <a:rPr lang="pt-BR" b="1" dirty="0">
                <a:hlinkClick r:id="rId5"/>
              </a:rPr>
              <a:t>https://</a:t>
            </a:r>
            <a:r>
              <a:rPr lang="pt-BR" b="1" dirty="0" smtClean="0">
                <a:hlinkClick r:id="rId5"/>
              </a:rPr>
              <a:t>gitlab.kitware.com/vtk/vtk</a:t>
            </a:r>
            <a:r>
              <a:rPr lang="pt-BR" b="1" dirty="0" smtClean="0"/>
              <a:t> </a:t>
            </a:r>
          </a:p>
          <a:p>
            <a:endParaRPr lang="pt-BR" b="1" i="1" dirty="0"/>
          </a:p>
          <a:p>
            <a:endParaRPr lang="pt-BR" b="1" i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68" y="2592315"/>
            <a:ext cx="990600" cy="2952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4304" y="4163828"/>
            <a:ext cx="1008112" cy="4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339752" y="3140968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Obrigado!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074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2) Ambiente de desenvolvimento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1663055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2.1) </a:t>
            </a:r>
            <a:r>
              <a:rPr lang="pt-BR" i="1" dirty="0" err="1" smtClean="0"/>
              <a:t>Toolchain</a:t>
            </a:r>
            <a:r>
              <a:rPr lang="pt-BR" dirty="0" smtClean="0"/>
              <a:t>: </a:t>
            </a:r>
            <a:r>
              <a:rPr lang="pt-BR" dirty="0" err="1" smtClean="0"/>
              <a:t>pré</a:t>
            </a:r>
            <a:r>
              <a:rPr lang="pt-BR" dirty="0" smtClean="0"/>
              <a:t>-processador, compilador C++11, </a:t>
            </a:r>
            <a:r>
              <a:rPr lang="pt-BR" dirty="0" err="1" smtClean="0"/>
              <a:t>assembler</a:t>
            </a:r>
            <a:r>
              <a:rPr lang="pt-BR" dirty="0" smtClean="0"/>
              <a:t>, </a:t>
            </a:r>
            <a:r>
              <a:rPr lang="pt-BR" dirty="0" err="1" smtClean="0"/>
              <a:t>linker</a:t>
            </a:r>
            <a:r>
              <a:rPr lang="pt-BR" dirty="0" smtClean="0"/>
              <a:t>.        Visual Studio 2015.  Versão </a:t>
            </a:r>
            <a:r>
              <a:rPr lang="pt-BR" dirty="0" err="1" smtClean="0"/>
              <a:t>Community</a:t>
            </a:r>
            <a:r>
              <a:rPr lang="pt-BR" dirty="0" smtClean="0"/>
              <a:t> requer uma conta MS (ex.: conta do Skype).  </a:t>
            </a:r>
            <a:r>
              <a:rPr lang="pt-BR" dirty="0"/>
              <a:t>Download: </a:t>
            </a:r>
            <a:r>
              <a:rPr lang="pt-BR" dirty="0">
                <a:hlinkClick r:id="rId2"/>
              </a:rPr>
              <a:t>https://visualstudio.microsoft.com/pt-br/vs/older-downloads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2.2)                : controle de versão. </a:t>
            </a:r>
            <a:r>
              <a:rPr lang="pt-BR" dirty="0"/>
              <a:t>Download: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git-scm.com/downloads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2.3)     5.12/</a:t>
            </a:r>
            <a:r>
              <a:rPr lang="pt-BR" dirty="0" err="1" smtClean="0"/>
              <a:t>QtCreator</a:t>
            </a:r>
            <a:r>
              <a:rPr lang="pt-BR" dirty="0" smtClean="0"/>
              <a:t> 4.8.2: bibliotecas para GUI </a:t>
            </a:r>
            <a:r>
              <a:rPr lang="pt-BR" dirty="0" err="1" smtClean="0"/>
              <a:t>multiplataforma</a:t>
            </a:r>
            <a:r>
              <a:rPr lang="pt-BR" dirty="0" smtClean="0"/>
              <a:t> e IDE.  </a:t>
            </a:r>
            <a:r>
              <a:rPr lang="pt-BR" dirty="0"/>
              <a:t>Download: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www.qt.io/download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2.4)                        : meta-</a:t>
            </a:r>
            <a:r>
              <a:rPr lang="pt-BR" dirty="0" err="1" smtClean="0"/>
              <a:t>make</a:t>
            </a:r>
            <a:r>
              <a:rPr lang="pt-BR" dirty="0" smtClean="0"/>
              <a:t>. Download</a:t>
            </a:r>
            <a:r>
              <a:rPr lang="pt-BR" dirty="0"/>
              <a:t>: </a:t>
            </a:r>
            <a:r>
              <a:rPr lang="pt-BR" dirty="0">
                <a:hlinkClick r:id="rId5"/>
              </a:rPr>
              <a:t>https://cmake.org/download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2.5)            código-fonte</a:t>
            </a:r>
            <a:r>
              <a:rPr lang="pt-BR" dirty="0"/>
              <a:t>: </a:t>
            </a:r>
            <a:r>
              <a:rPr lang="pt-BR" dirty="0">
                <a:hlinkClick r:id="rId6"/>
              </a:rPr>
              <a:t>https://vtk.org/download/</a:t>
            </a: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831407"/>
            <a:ext cx="1224136" cy="477413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1403648" y="3865464"/>
            <a:ext cx="423828" cy="317871"/>
            <a:chOff x="971600" y="3865464"/>
            <a:chExt cx="423828" cy="317871"/>
          </a:xfrm>
        </p:grpSpPr>
        <p:sp>
          <p:nvSpPr>
            <p:cNvPr id="5" name="Retângulo 4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78" y="3060010"/>
            <a:ext cx="792088" cy="33123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9808" y="1584556"/>
            <a:ext cx="360040" cy="36004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42" y="5798422"/>
            <a:ext cx="590570" cy="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535802"/>
            <a:ext cx="5917083" cy="4773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8214" y="4752440"/>
            <a:ext cx="547482" cy="4213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036923" y="2001335"/>
            <a:ext cx="547482" cy="421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33827" y="2266994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156048"/>
            <a:ext cx="49149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443181" y="3223719"/>
            <a:ext cx="547482" cy="42130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Escolhendo um </a:t>
            </a:r>
            <a:r>
              <a:rPr lang="pt-BR" i="1" dirty="0" err="1" smtClean="0"/>
              <a:t>toolchain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0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94333"/>
            <a:ext cx="5400600" cy="4356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O </a:t>
            </a:r>
            <a:r>
              <a:rPr lang="pt-BR" dirty="0" err="1" smtClean="0"/>
              <a:t>CMake</a:t>
            </a:r>
            <a:r>
              <a:rPr lang="pt-BR" dirty="0" smtClean="0"/>
              <a:t> testa o </a:t>
            </a:r>
            <a:r>
              <a:rPr lang="pt-BR" i="1" dirty="0" err="1" smtClean="0"/>
              <a:t>toolchain</a:t>
            </a:r>
            <a:r>
              <a:rPr lang="pt-BR" dirty="0" smtClean="0"/>
              <a:t>.  Para o VTK demora muito tempo (vários minutos).</a:t>
            </a:r>
          </a:p>
        </p:txBody>
      </p:sp>
    </p:spTree>
    <p:extLst>
      <p:ext uri="{BB962C8B-B14F-4D97-AF65-F5344CB8AC3E}">
        <p14:creationId xmlns:p14="http://schemas.microsoft.com/office/powerpoint/2010/main" val="32728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pct25">
          <a:fgClr>
            <a:schemeClr val="dk1"/>
          </a:fgClr>
          <a:bgClr>
            <a:schemeClr val="bg1"/>
          </a:bgClr>
        </a:patt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7854</TotalTime>
  <Words>1982</Words>
  <Application>Microsoft Office PowerPoint</Application>
  <PresentationFormat>Apresentação na tela (4:3)</PresentationFormat>
  <Paragraphs>348</Paragraphs>
  <Slides>52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Courier New</vt:lpstr>
      <vt:lpstr>Wingdings</vt:lpstr>
      <vt:lpstr>Tema do Office</vt:lpstr>
      <vt:lpstr>Visualização científica com VTK com ênfase em geociências             https://github.com/PauloCarvalhoRJ/cursoVTKgeo    Paulo Carvalho </vt:lpstr>
      <vt:lpstr>Estrutura do curso</vt:lpstr>
      <vt:lpstr>Estrutura do curso</vt:lpstr>
      <vt:lpstr>Estrutura do curso</vt:lpstr>
      <vt:lpstr>1) Introdução</vt:lpstr>
      <vt:lpstr>2) Ambiente de desenvolvimento</vt:lpstr>
      <vt:lpstr>3) Compilação do VTK</vt:lpstr>
      <vt:lpstr>3) Compilação do VTK</vt:lpstr>
      <vt:lpstr>3) Compilação do VTK</vt:lpstr>
      <vt:lpstr>3) Compilação do VTK</vt:lpstr>
      <vt:lpstr>Compilação do VTK</vt:lpstr>
      <vt:lpstr>Compilação do VTK</vt:lpstr>
      <vt:lpstr>Compilação do VTK</vt:lpstr>
      <vt:lpstr>Compilação do VTK</vt:lpstr>
      <vt:lpstr>Compilação do VTK</vt:lpstr>
      <vt:lpstr>Compilação do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Mais sobre VTK</vt:lpstr>
      <vt:lpstr>Mais sobre VTK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Roberto Moura de Carvalho</dc:creator>
  <cp:lastModifiedBy>Paulo Roberto Moura de Carvalho</cp:lastModifiedBy>
  <cp:revision>435</cp:revision>
  <dcterms:created xsi:type="dcterms:W3CDTF">2014-04-11T17:37:37Z</dcterms:created>
  <dcterms:modified xsi:type="dcterms:W3CDTF">2019-05-10T19:19:00Z</dcterms:modified>
</cp:coreProperties>
</file>