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259" r:id="rId3"/>
    <p:sldId id="260" r:id="rId4"/>
    <p:sldId id="261" r:id="rId5"/>
    <p:sldId id="262" r:id="rId6"/>
    <p:sldId id="284" r:id="rId7"/>
    <p:sldId id="263" r:id="rId8"/>
    <p:sldId id="264" r:id="rId9"/>
    <p:sldId id="265" r:id="rId10"/>
    <p:sldId id="266" r:id="rId11"/>
    <p:sldId id="267" r:id="rId12"/>
    <p:sldId id="268" r:id="rId13"/>
    <p:sldId id="289" r:id="rId14"/>
    <p:sldId id="294" r:id="rId15"/>
    <p:sldId id="285" r:id="rId16"/>
    <p:sldId id="286" r:id="rId17"/>
    <p:sldId id="287" r:id="rId18"/>
    <p:sldId id="288" r:id="rId19"/>
    <p:sldId id="290" r:id="rId20"/>
    <p:sldId id="291" r:id="rId21"/>
    <p:sldId id="295" r:id="rId22"/>
    <p:sldId id="292" r:id="rId23"/>
    <p:sldId id="293" r:id="rId24"/>
    <p:sldId id="296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>
      <p:cViewPr varScale="1">
        <p:scale>
          <a:sx n="125" d="100"/>
          <a:sy n="125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67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3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43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19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45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88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4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29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24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7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4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4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8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03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46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29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3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63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1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1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9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0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1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8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/40 – 13 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uloCarvalhoRJ/cursoVTKg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9.jp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itware.com/products/books/VTKTextbook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vtk.org/doc/nightly/html/index.html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lab.kitware.com/vtk/vtk" TargetMode="External"/><Relationship Id="rId4" Type="http://schemas.openxmlformats.org/officeDocument/2006/relationships/hyperlink" Target="https://discourse.vtk.or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          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github.com/PauloCarvalhoRJ/cursoVTKgeo</a:t>
            </a:r>
            <a:r>
              <a:rPr lang="pt-BR" sz="18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005064"/>
            <a:ext cx="1383224" cy="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218238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4.1.1) Gerenciamento de memória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CaixaDeTexto 39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195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204864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6021288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854199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301208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854199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325302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365104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440327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807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322665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3011463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3093675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967396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-0.7 ]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3011463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697664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3069548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709656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862228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373658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9342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244872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47864" y="1218238"/>
            <a:ext cx="3526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O modelo de visualização do VTK</a:t>
            </a:r>
            <a:endParaRPr lang="pt-BR" sz="16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2699792" y="49411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36285" y="551723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vtkGenericOpenGLRenderWindow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12160" y="492142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QVTKInteractor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2226" y="270154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27559" y="269962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vtkMapper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964628" y="269835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95003" y="265903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560384" y="226758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vtkDataReader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Seta para baixo 44"/>
          <p:cNvSpPr/>
          <p:nvPr/>
        </p:nvSpPr>
        <p:spPr>
          <a:xfrm>
            <a:off x="2412835" y="2514229"/>
            <a:ext cx="142941" cy="91477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6" name="Seta para baixo 45"/>
          <p:cNvSpPr/>
          <p:nvPr/>
        </p:nvSpPr>
        <p:spPr>
          <a:xfrm rot="19000592">
            <a:off x="1597881" y="2874575"/>
            <a:ext cx="118219" cy="6054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3593967" y="2935612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4746095" y="2935610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9" name="Seta para baixo 48"/>
          <p:cNvSpPr/>
          <p:nvPr/>
        </p:nvSpPr>
        <p:spPr>
          <a:xfrm>
            <a:off x="5970231" y="2924944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0" name="Seta para baixo 49"/>
          <p:cNvSpPr/>
          <p:nvPr/>
        </p:nvSpPr>
        <p:spPr>
          <a:xfrm flipV="1">
            <a:off x="3360361" y="4581128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1" name="Seta para baixo 50"/>
          <p:cNvSpPr/>
          <p:nvPr/>
        </p:nvSpPr>
        <p:spPr>
          <a:xfrm flipV="1">
            <a:off x="6757234" y="4581244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2" name="Seta para baixo 51"/>
          <p:cNvSpPr/>
          <p:nvPr/>
        </p:nvSpPr>
        <p:spPr>
          <a:xfrm flipV="1">
            <a:off x="5101050" y="4581127"/>
            <a:ext cx="119022" cy="996443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27895" y="191241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267744" y="1218238"/>
            <a:ext cx="541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principais classes e hierarquias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01325" y="3140968"/>
            <a:ext cx="5573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</a:t>
            </a:r>
            <a:r>
              <a:rPr lang="pt-BR" sz="1600" dirty="0" smtClean="0"/>
              <a:t>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cursoVTKgeo\aulas_3dias\HelloVTK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" y="2298994"/>
            <a:ext cx="5152248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3" name="Seta para baixo 2"/>
          <p:cNvSpPr/>
          <p:nvPr/>
        </p:nvSpPr>
        <p:spPr>
          <a:xfrm rot="6517891">
            <a:off x="4876821" y="2213448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96136" y="3212976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está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6517891">
            <a:off x="4768430" y="2492187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3545433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</a:t>
            </a:r>
            <a:r>
              <a:rPr lang="pt-BR" dirty="0" err="1" smtClean="0"/>
              <a:t>MOCs</a:t>
            </a:r>
            <a:r>
              <a:rPr lang="pt-BR" dirty="0" smtClean="0"/>
              <a:t>, </a:t>
            </a:r>
            <a:r>
              <a:rPr lang="pt-BR" dirty="0" err="1" smtClean="0"/>
              <a:t>OBJs</a:t>
            </a:r>
            <a:r>
              <a:rPr lang="pt-BR" dirty="0" smtClean="0"/>
              <a:t>, etc. ficarão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ta para baixo 9"/>
          <p:cNvSpPr/>
          <p:nvPr/>
        </p:nvSpPr>
        <p:spPr>
          <a:xfrm rot="6517891">
            <a:off x="1601322" y="4171481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92746" y="5301208"/>
            <a:ext cx="31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pressione para começar o ciclo </a:t>
            </a:r>
          </a:p>
          <a:p>
            <a:pPr algn="ctr"/>
            <a:r>
              <a:rPr lang="pt-BR" dirty="0" smtClean="0"/>
              <a:t>de configuração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7596336" y="2764921"/>
            <a:ext cx="207162" cy="52157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7381" y="241159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650286"/>
            <a:ext cx="565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Iniciar a configuração da compilação do aplicativo no </a:t>
            </a:r>
            <a:r>
              <a:rPr lang="pt-BR" sz="1600" dirty="0" err="1" smtClean="0"/>
              <a:t>CMake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" y="2962171"/>
            <a:ext cx="3127613" cy="285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8" name="Seta para baixo 7"/>
          <p:cNvSpPr/>
          <p:nvPr/>
        </p:nvSpPr>
        <p:spPr>
          <a:xfrm rot="6517891">
            <a:off x="3182833" y="3635815"/>
            <a:ext cx="202327" cy="31062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95133" y="5662989"/>
            <a:ext cx="390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pode ser interessante especificar os</a:t>
            </a:r>
          </a:p>
          <a:p>
            <a:r>
              <a:rPr lang="pt-BR" dirty="0" smtClean="0"/>
              <a:t>compiladores (e.g.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pt-BR" dirty="0" smtClean="0"/>
              <a:t> ou invés 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pt-BR" dirty="0" smtClean="0"/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530122"/>
            <a:ext cx="597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Definir o tipo de projeto (ex.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do GNU ou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do VS).</a:t>
            </a:r>
            <a:endParaRPr lang="pt-BR" sz="16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526857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23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1º passo do ciclo de configuração: </a:t>
            </a:r>
            <a:r>
              <a:rPr lang="pt-BR" sz="1600" dirty="0" err="1" smtClean="0"/>
              <a:t>CMake</a:t>
            </a:r>
            <a:r>
              <a:rPr lang="pt-BR" sz="1600" dirty="0" smtClean="0"/>
              <a:t> verifica se as ferramentas estão todas funcionando.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57" y="2132856"/>
            <a:ext cx="4767623" cy="37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44" y="2328491"/>
            <a:ext cx="5074146" cy="35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676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2º passo do ciclo de configuração: Definir tipo de build e local de instalação.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60622" y="3212975"/>
            <a:ext cx="547482" cy="4213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47307" flipH="1">
            <a:off x="5931868" y="319085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5362178" cy="375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863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Repetir os passos de configuração até que nenhuma variável nova apareça (destacadas em vermelho).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809074" y="4318905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1560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83829"/>
            <a:ext cx="5961672" cy="334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484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Disparar a compilação de acordo com o procedimento do </a:t>
            </a:r>
            <a:r>
              <a:rPr lang="pt-BR" sz="1600" i="1" dirty="0" err="1" smtClean="0"/>
              <a:t>toolset</a:t>
            </a:r>
            <a:r>
              <a:rPr lang="pt-BR" sz="1600" dirty="0" smtClean="0"/>
              <a:t> escolhido, por exemplo:</a:t>
            </a:r>
          </a:p>
          <a:p>
            <a:pPr lvl="1" algn="just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build_dir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600" dirty="0" smtClean="0"/>
              <a:t> para GNU ou clique no botão                     .                do </a:t>
            </a:r>
            <a:r>
              <a:rPr lang="pt-BR" sz="1600" dirty="0" err="1" smtClean="0"/>
              <a:t>CMake</a:t>
            </a:r>
            <a:r>
              <a:rPr lang="pt-BR" sz="1600" dirty="0" smtClean="0"/>
              <a:t> GUI para abrir a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no VS e disparar a compilação e instalação.</a:t>
            </a:r>
          </a:p>
          <a:p>
            <a:pPr lvl="1" algn="just"/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Configurar o projeto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File </a:t>
            </a:r>
            <a:r>
              <a:rPr lang="pt-BR" sz="1600" dirty="0" smtClean="0">
                <a:sym typeface="Wingdings" panose="05000000000000000000" pitchFamily="2" charset="2"/>
              </a:rPr>
              <a:t> </a:t>
            </a:r>
            <a:r>
              <a:rPr lang="pt-BR" sz="1600" dirty="0" smtClean="0">
                <a:sym typeface="Wingdings" panose="05000000000000000000" pitchFamily="2" charset="2"/>
              </a:rPr>
              <a:t>Open File </a:t>
            </a:r>
            <a:r>
              <a:rPr lang="pt-BR" sz="1600" dirty="0" err="1" smtClean="0">
                <a:sym typeface="Wingdings" panose="05000000000000000000" pitchFamily="2" charset="2"/>
              </a:rPr>
              <a:t>or</a:t>
            </a:r>
            <a:r>
              <a:rPr lang="pt-BR" sz="1600" dirty="0" smtClean="0">
                <a:sym typeface="Wingdings" panose="05000000000000000000" pitchFamily="2" charset="2"/>
              </a:rPr>
              <a:t> Project </a:t>
            </a:r>
            <a:r>
              <a:rPr lang="pt-BR" sz="1600" dirty="0" smtClean="0">
                <a:sym typeface="Wingdings" panose="05000000000000000000" pitchFamily="2" charset="2"/>
              </a:rPr>
              <a:t>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CMakeLists.txt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76872"/>
            <a:ext cx="695325" cy="2000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714083" y="5975089"/>
            <a:ext cx="547482" cy="42130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01195" y="622519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5688632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63688" y="17008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 dia: 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60" y="3418789"/>
            <a:ext cx="2901402" cy="317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sempre que houver alterações no projeto (via alterações no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pt-BR" sz="1600" dirty="0" smtClean="0"/>
              <a:t>), deve-se chamar o menu de contexto do projeto e acionar a opção </a:t>
            </a:r>
            <a:r>
              <a:rPr lang="pt-BR" sz="1600" b="1" dirty="0" err="1" smtClean="0"/>
              <a:t>Run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CMake</a:t>
            </a:r>
            <a:r>
              <a:rPr lang="pt-BR" sz="1600" dirty="0"/>
              <a:t>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62880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05504" y="403055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</a:t>
            </a:r>
            <a:r>
              <a:rPr lang="pt-BR" sz="1600" dirty="0" smtClean="0"/>
              <a:t>compile clicando em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74" y="3861048"/>
            <a:ext cx="6048672" cy="1896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814027"/>
            <a:ext cx="571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7" y="2538080"/>
            <a:ext cx="24860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84847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</a:t>
            </a:r>
            <a:r>
              <a:rPr lang="pt-BR" sz="1600" dirty="0" smtClean="0"/>
              <a:t>Ao executar (play) o programa pode </a:t>
            </a:r>
            <a:r>
              <a:rPr lang="pt-BR" sz="1600" dirty="0" err="1" smtClean="0"/>
              <a:t>abendar</a:t>
            </a:r>
            <a:r>
              <a:rPr lang="pt-BR" sz="1600" dirty="0" smtClean="0"/>
              <a:t> (crash).  Provavelmente porque os </a:t>
            </a:r>
            <a:r>
              <a:rPr lang="pt-BR" sz="1600" dirty="0" err="1" smtClean="0"/>
              <a:t>SOs</a:t>
            </a:r>
            <a:r>
              <a:rPr lang="pt-BR" sz="1600" dirty="0" smtClean="0"/>
              <a:t>/</a:t>
            </a:r>
            <a:r>
              <a:rPr lang="pt-BR" sz="1600" dirty="0" err="1" smtClean="0"/>
              <a:t>DLLs</a:t>
            </a:r>
            <a:r>
              <a:rPr lang="pt-BR" sz="1600" dirty="0" smtClean="0"/>
              <a:t> do VTK não estão visíveis (fora do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t-BR" sz="1600" dirty="0" smtClean="0"/>
              <a:t> (Windows) ou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pt-BR" sz="1600" dirty="0" smtClean="0"/>
              <a:t> (Unix)).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Ir a                 depois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Pode ser que não funcione de primeira.  Nesse caso, fecha e abra o </a:t>
            </a:r>
            <a:r>
              <a:rPr lang="pt-BR" sz="1600" dirty="0" err="1" smtClean="0">
                <a:cs typeface="Courier New" panose="02070309020205020404" pitchFamily="49" charset="0"/>
              </a:rPr>
              <a:t>QtCreator</a:t>
            </a:r>
            <a:r>
              <a:rPr lang="pt-BR" sz="1600" dirty="0" smtClean="0">
                <a:cs typeface="Courier New" panose="02070309020205020404" pitchFamily="49" charset="0"/>
              </a:rPr>
              <a:t> de novo.</a:t>
            </a: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26708" y="3090380"/>
            <a:ext cx="547482" cy="421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838118"/>
            <a:ext cx="523875" cy="485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392" y="3645024"/>
            <a:ext cx="6493024" cy="941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08894" y="410036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561" y="4653136"/>
            <a:ext cx="6648450" cy="93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have direita 7"/>
          <p:cNvSpPr/>
          <p:nvPr/>
        </p:nvSpPr>
        <p:spPr>
          <a:xfrm rot="16200000">
            <a:off x="4451804" y="3575802"/>
            <a:ext cx="288032" cy="2664296"/>
          </a:xfrm>
          <a:prstGeom prst="rightBrace">
            <a:avLst>
              <a:gd name="adj1" fmla="val 8333"/>
              <a:gd name="adj2" fmla="val 51144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772816"/>
            <a:ext cx="4096494" cy="432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8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71800" y="1218238"/>
            <a:ext cx="461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4.1.4) Adicionando eixos para orientação do usuário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715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3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63644" y="1218238"/>
            <a:ext cx="332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4.2.1) Associando valores aos pontos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1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218238"/>
            <a:ext cx="434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4.2.2) Variáveis categóricas: a </a:t>
            </a:r>
            <a:r>
              <a:rPr lang="pt-BR" sz="1600" b="1" dirty="0" err="1" smtClean="0"/>
              <a:t>Lookup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Table</a:t>
            </a:r>
            <a:r>
              <a:rPr lang="pt-BR" sz="1600" b="1" dirty="0" smtClean="0"/>
              <a:t> (LUT)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0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74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1218238"/>
            <a:ext cx="4832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4.3.1) Ocultando valores nulos e locais não amostrados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58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1) 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no lugar de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HUD (hierarquias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53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1218238"/>
            <a:ext cx="337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4.4.1) Seções </a:t>
            </a:r>
            <a:r>
              <a:rPr lang="pt-BR" sz="1600" b="1" dirty="0" err="1" smtClean="0"/>
              <a:t>inline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crossline</a:t>
            </a:r>
            <a:r>
              <a:rPr lang="pt-BR" sz="1600" b="1" dirty="0" smtClean="0"/>
              <a:t> e z-</a:t>
            </a:r>
            <a:r>
              <a:rPr lang="pt-BR" sz="1600" b="1" dirty="0" err="1" smtClean="0"/>
              <a:t>slice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60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988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1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 poligonais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1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812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1706" y="908720"/>
            <a:ext cx="46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4.6) Interação com o modelo: </a:t>
            </a:r>
            <a:r>
              <a:rPr lang="pt-BR" b="1" i="1" dirty="0" err="1" smtClean="0"/>
              <a:t>picking</a:t>
            </a:r>
            <a:r>
              <a:rPr lang="pt-BR" b="1" dirty="0" smtClean="0"/>
              <a:t> e </a:t>
            </a:r>
            <a:r>
              <a:rPr lang="pt-BR" b="1" i="1" dirty="0" err="1" smtClean="0"/>
              <a:t>probing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321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412776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Livro: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11" y="1433165"/>
            <a:ext cx="2706457" cy="37890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65920" y="514790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www.kitware.com/products/books/VTKTextbook.pdf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08280" y="2549803"/>
            <a:ext cx="5951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    : 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vtk.org/doc/nightly/html/index.html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Fórum de discussão</a:t>
            </a:r>
            <a:r>
              <a:rPr lang="pt-BR" b="1" dirty="0"/>
              <a:t>: </a:t>
            </a:r>
            <a:r>
              <a:rPr lang="pt-BR" b="1" dirty="0">
                <a:hlinkClick r:id="rId4"/>
              </a:rPr>
              <a:t>https://discourse.vtk.org</a:t>
            </a:r>
            <a:r>
              <a:rPr lang="pt-BR" b="1" dirty="0" smtClean="0">
                <a:hlinkClick r:id="rId4"/>
              </a:rPr>
              <a:t>/</a:t>
            </a:r>
            <a:r>
              <a:rPr lang="pt-BR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gitlab.kitware.com/vtk/vtk</a:t>
            </a:r>
            <a:r>
              <a:rPr lang="pt-BR" b="1" dirty="0" smtClean="0"/>
              <a:t> </a:t>
            </a:r>
          </a:p>
          <a:p>
            <a:endParaRPr lang="pt-BR" b="1" i="1" dirty="0"/>
          </a:p>
          <a:p>
            <a:endParaRPr lang="pt-BR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68" y="2592315"/>
            <a:ext cx="990600" cy="295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4304" y="4163828"/>
            <a:ext cx="1008112" cy="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39752" y="3140968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Obrigado!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7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2) Ambiente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2.1) </a:t>
            </a: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2.2)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2.3)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2.4)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2.5)  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403648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8" y="3060010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08" y="1584556"/>
            <a:ext cx="360040" cy="360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5600842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4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98884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1619672" y="162880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Campo “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” (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C:/acme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/.../VTK-8.1.2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Campo “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build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binaries</a:t>
            </a:r>
            <a:r>
              <a:rPr lang="pt-BR" dirty="0" smtClean="0"/>
              <a:t>” </a:t>
            </a:r>
            <a:r>
              <a:rPr lang="pt-BR" dirty="0"/>
              <a:t>(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C:/acme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vtk_build_release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Escolher o </a:t>
            </a:r>
            <a:r>
              <a:rPr lang="pt-BR" i="1" dirty="0" err="1" smtClean="0"/>
              <a:t>generator</a:t>
            </a:r>
            <a:r>
              <a:rPr lang="pt-BR" dirty="0" smtClean="0"/>
              <a:t> correto: Visual Studio 2015.</a:t>
            </a:r>
          </a:p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 smtClean="0"/>
              <a:t> ou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00" y="4869160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4640881" y="393305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039815" y="3941440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47467" y="908720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3.3) </a:t>
            </a:r>
            <a:r>
              <a:rPr lang="pt-BR" b="1" dirty="0" err="1" smtClean="0"/>
              <a:t>Deploy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6477</TotalTime>
  <Words>1206</Words>
  <Application>Microsoft Office PowerPoint</Application>
  <PresentationFormat>Apresentação na tela (4:3)</PresentationFormat>
  <Paragraphs>224</Paragraphs>
  <Slides>38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        https://github.com/PauloCarvalhoRJ/cursoVTKgeo    Paulo Carvalho </vt:lpstr>
      <vt:lpstr>Estrutura do curso</vt:lpstr>
      <vt:lpstr>1) Introdução</vt:lpstr>
      <vt:lpstr>2) Ambiente de desenvolvimento</vt:lpstr>
      <vt:lpstr>3) Compilação do VTK</vt:lpstr>
      <vt:lpstr>3) Compilação do VTK</vt:lpstr>
      <vt:lpstr>Compilação do VTK</vt:lpstr>
      <vt:lpstr>Compilação do VTK</vt:lpstr>
      <vt:lpstr>Compilação do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Mais sobre VTK</vt:lpstr>
      <vt:lpstr>Mais sobre VTK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Roberto Moura de Carvalho</cp:lastModifiedBy>
  <cp:revision>381</cp:revision>
  <dcterms:created xsi:type="dcterms:W3CDTF">2014-04-11T17:37:37Z</dcterms:created>
  <dcterms:modified xsi:type="dcterms:W3CDTF">2019-05-08T15:18:42Z</dcterms:modified>
</cp:coreProperties>
</file>