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Carvalh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" y="-1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B2: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Gabor </a:t>
            </a:r>
            <a:r>
              <a:rPr lang="pt-BR" sz="1100" b="1" dirty="0" err="1" smtClean="0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D2: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B1: opens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scanner </a:t>
            </a:r>
            <a:r>
              <a:rPr lang="pt-BR" sz="1100" b="1" dirty="0" err="1" smtClean="0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B3: </a:t>
            </a:r>
            <a:r>
              <a:rPr lang="pt-BR" sz="1100" b="1" dirty="0" err="1" smtClean="0"/>
              <a:t>refresh</a:t>
            </a:r>
            <a:r>
              <a:rPr lang="pt-BR" sz="1100" b="1" dirty="0" smtClean="0"/>
              <a:t> </a:t>
            </a:r>
          </a:p>
          <a:p>
            <a:pPr algn="ctr"/>
            <a:r>
              <a:rPr lang="pt-BR" sz="1100" b="1" dirty="0" err="1" smtClean="0"/>
              <a:t>kernel</a:t>
            </a:r>
            <a:r>
              <a:rPr lang="pt-BR" sz="1100" b="1" dirty="0" smtClean="0"/>
              <a:t> displays</a:t>
            </a:r>
            <a:endParaRPr lang="pt-BR" sz="1100" b="1" dirty="0"/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D3: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displays (min.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max</a:t>
            </a:r>
            <a:r>
              <a:rPr lang="pt-BR" sz="1100" b="1" dirty="0" smtClean="0"/>
              <a:t>. </a:t>
            </a:r>
            <a:r>
              <a:rPr lang="pt-BR" sz="1100" b="1" dirty="0" err="1" smtClean="0"/>
              <a:t>frequencies</a:t>
            </a:r>
            <a:r>
              <a:rPr lang="pt-BR" sz="1100" b="1" dirty="0" smtClean="0"/>
              <a:t>)</a:t>
            </a:r>
            <a:endParaRPr lang="pt-BR" sz="1100" b="1" dirty="0"/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D1: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spatial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size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conversion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B4: </a:t>
            </a:r>
            <a:r>
              <a:rPr lang="pt-BR" sz="1100" b="1" dirty="0" err="1" smtClean="0"/>
              <a:t>updates</a:t>
            </a:r>
            <a:r>
              <a:rPr lang="pt-BR" sz="1100" b="1" dirty="0" smtClean="0"/>
              <a:t>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B6: </a:t>
            </a:r>
            <a:r>
              <a:rPr lang="pt-BR" sz="1100" b="1" dirty="0" err="1" smtClean="0"/>
              <a:t>saves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file</a:t>
            </a:r>
            <a:endParaRPr lang="pt-BR" sz="1100" b="1" dirty="0"/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B5: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azimuth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mean</a:t>
            </a:r>
            <a:r>
              <a:rPr lang="pt-BR" sz="1100" b="1" dirty="0" smtClean="0"/>
              <a:t> response amplitude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response amplitude</a:t>
            </a:r>
            <a:endParaRPr lang="pt-BR" sz="1600" b="1" dirty="0"/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(c)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(d)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(c)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(d)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1" y="1369002"/>
            <a:ext cx="3694834" cy="36948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7" y="1369002"/>
            <a:ext cx="2835654" cy="285861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87911" y="1369003"/>
            <a:ext cx="2887312" cy="285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29495" y="2470068"/>
            <a:ext cx="54626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62211" y="4227617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arbitrary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17975" y="5021614"/>
            <a:ext cx="4018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mirror-padded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square</a:t>
            </a:r>
            <a:r>
              <a:rPr lang="pt-BR" sz="1600" b="1" dirty="0" smtClean="0"/>
              <a:t> 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a power-of-2</a:t>
            </a:r>
          </a:p>
          <a:p>
            <a:pPr algn="ctr"/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compatible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DWT </a:t>
            </a:r>
            <a:r>
              <a:rPr lang="pt-BR" sz="1600" b="1" dirty="0" err="1" smtClean="0"/>
              <a:t>algorithm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93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36920" y="507932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0572" y="4030488"/>
            <a:ext cx="570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first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cell</a:t>
            </a:r>
            <a:r>
              <a:rPr lang="pt-BR" sz="1600" b="1" dirty="0" smtClean="0"/>
              <a:t> (</a:t>
            </a:r>
            <a:r>
              <a:rPr lang="pt-BR" sz="1600" b="1" dirty="0" err="1" smtClean="0"/>
              <a:t>bottom-left</a:t>
            </a:r>
            <a:r>
              <a:rPr lang="pt-BR" sz="1600" b="1" dirty="0" smtClean="0"/>
              <a:t>) </a:t>
            </a:r>
            <a:r>
              <a:rPr lang="pt-BR" sz="1600" b="1" dirty="0" err="1" smtClean="0"/>
              <a:t>stores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smoothing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factor</a:t>
            </a:r>
            <a:r>
              <a:rPr lang="pt-BR" sz="1600" b="1" dirty="0" smtClean="0"/>
              <a:t> (global </a:t>
            </a:r>
            <a:r>
              <a:rPr lang="pt-BR" sz="1600" b="1" dirty="0" err="1" smtClean="0"/>
              <a:t>mean</a:t>
            </a:r>
            <a:r>
              <a:rPr lang="pt-BR" sz="1600" b="1" dirty="0" smtClean="0"/>
              <a:t>)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</a:t>
            </a:r>
            <a:r>
              <a:rPr lang="pt-BR" sz="1600" b="1" dirty="0"/>
              <a:t>= N–S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2 = 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 = E–W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2" y="846486"/>
            <a:ext cx="3313090" cy="311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27" y="846486"/>
            <a:ext cx="3175532" cy="3119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56905" y="529707"/>
            <a:ext cx="22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levels</a:t>
            </a:r>
            <a:r>
              <a:rPr lang="pt-BR" sz="1600" b="1" dirty="0" smtClean="0"/>
              <a:t> 0 – 6 (log</a:t>
            </a:r>
            <a:r>
              <a:rPr lang="pt-BR" sz="1600" b="1" baseline="-25000" dirty="0" smtClean="0"/>
              <a:t>2</a:t>
            </a:r>
            <a:r>
              <a:rPr lang="pt-BR" sz="1600" b="1" dirty="0" smtClean="0"/>
              <a:t>(128)-1)</a:t>
            </a:r>
            <a:endParaRPr lang="pt-BR" sz="1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8" y="868261"/>
            <a:ext cx="3068717" cy="30978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17516" y="527729"/>
            <a:ext cx="195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directions</a:t>
            </a:r>
            <a:r>
              <a:rPr lang="pt-BR" sz="1600" b="1" dirty="0" smtClean="0"/>
              <a:t> 1, 2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478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/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rcRect l="41546" t="24169" r="11869" b="17183"/>
          <a:stretch/>
        </p:blipFill>
        <p:spPr>
          <a:xfrm>
            <a:off x="1128162" y="890650"/>
            <a:ext cx="4880756" cy="4191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01" y="1036739"/>
            <a:ext cx="3313090" cy="31196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97043" y="570016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9302" y="532414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942119" y="2580531"/>
            <a:ext cx="1637872" cy="15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663950" y="2232025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892634" y="2200275"/>
            <a:ext cx="1104410" cy="732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59325" y="1565275"/>
            <a:ext cx="1237718" cy="63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63949" y="1565275"/>
            <a:ext cx="1095376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663950" y="2426980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904510" y="2409825"/>
            <a:ext cx="1092532" cy="718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981700" y="2200275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4906285" y="2911313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663992" y="2236230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5943600" y="1924032"/>
            <a:ext cx="3362325" cy="3077107"/>
          </a:xfrm>
          <a:custGeom>
            <a:avLst/>
            <a:gdLst>
              <a:gd name="connsiteX0" fmla="*/ 3362325 w 3362325"/>
              <a:gd name="connsiteY0" fmla="*/ 2247918 h 3077107"/>
              <a:gd name="connsiteX1" fmla="*/ 2543175 w 3362325"/>
              <a:gd name="connsiteY1" fmla="*/ 2886093 h 3077107"/>
              <a:gd name="connsiteX2" fmla="*/ 1162050 w 3362325"/>
              <a:gd name="connsiteY2" fmla="*/ 3057543 h 3077107"/>
              <a:gd name="connsiteX3" fmla="*/ 123825 w 3362325"/>
              <a:gd name="connsiteY3" fmla="*/ 2505093 h 3077107"/>
              <a:gd name="connsiteX4" fmla="*/ 238125 w 3362325"/>
              <a:gd name="connsiteY4" fmla="*/ 1695468 h 3077107"/>
              <a:gd name="connsiteX5" fmla="*/ 838200 w 3362325"/>
              <a:gd name="connsiteY5" fmla="*/ 933468 h 3077107"/>
              <a:gd name="connsiteX6" fmla="*/ 838200 w 3362325"/>
              <a:gd name="connsiteY6" fmla="*/ 209568 h 3077107"/>
              <a:gd name="connsiteX7" fmla="*/ 342900 w 3362325"/>
              <a:gd name="connsiteY7" fmla="*/ 18 h 3077107"/>
              <a:gd name="connsiteX8" fmla="*/ 0 w 3362325"/>
              <a:gd name="connsiteY8" fmla="*/ 200043 h 30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2325" h="3077107">
                <a:moveTo>
                  <a:pt x="3362325" y="2247918"/>
                </a:moveTo>
                <a:cubicBezTo>
                  <a:pt x="3136106" y="2499537"/>
                  <a:pt x="2909887" y="2751156"/>
                  <a:pt x="2543175" y="2886093"/>
                </a:cubicBezTo>
                <a:cubicBezTo>
                  <a:pt x="2176463" y="3021030"/>
                  <a:pt x="1565275" y="3121043"/>
                  <a:pt x="1162050" y="3057543"/>
                </a:cubicBezTo>
                <a:cubicBezTo>
                  <a:pt x="758825" y="2994043"/>
                  <a:pt x="277812" y="2732105"/>
                  <a:pt x="123825" y="2505093"/>
                </a:cubicBezTo>
                <a:cubicBezTo>
                  <a:pt x="-30162" y="2278081"/>
                  <a:pt x="119062" y="1957405"/>
                  <a:pt x="238125" y="1695468"/>
                </a:cubicBezTo>
                <a:cubicBezTo>
                  <a:pt x="357187" y="1433530"/>
                  <a:pt x="738188" y="1181118"/>
                  <a:pt x="838200" y="933468"/>
                </a:cubicBezTo>
                <a:cubicBezTo>
                  <a:pt x="938212" y="685818"/>
                  <a:pt x="920750" y="365143"/>
                  <a:pt x="838200" y="209568"/>
                </a:cubicBezTo>
                <a:cubicBezTo>
                  <a:pt x="755650" y="53993"/>
                  <a:pt x="482600" y="1605"/>
                  <a:pt x="342900" y="18"/>
                </a:cubicBezTo>
                <a:cubicBezTo>
                  <a:pt x="203200" y="-1570"/>
                  <a:pt x="101600" y="99236"/>
                  <a:pt x="0" y="2000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902700" y="4541526"/>
            <a:ext cx="1747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</a:t>
            </a:r>
            <a:r>
              <a:rPr lang="pt-BR" sz="1600" b="1" dirty="0" smtClean="0"/>
              <a:t> 6,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19818" y="1150380"/>
            <a:ext cx="185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(N–S)</a:t>
            </a:r>
            <a:endParaRPr lang="pt-BR" sz="16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447694" y="383970"/>
            <a:ext cx="208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2 (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)</a:t>
            </a:r>
            <a:endParaRPr lang="pt-BR" sz="1600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086614" y="1063337"/>
            <a:ext cx="184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</a:t>
            </a:r>
            <a:r>
              <a:rPr lang="pt-BR" sz="1600" b="1" dirty="0"/>
              <a:t>3 </a:t>
            </a:r>
            <a:r>
              <a:rPr lang="pt-BR" sz="1600" b="1" dirty="0" smtClean="0"/>
              <a:t>(E–W)</a:t>
            </a:r>
            <a:endParaRPr lang="pt-BR" sz="1600" b="1" dirty="0"/>
          </a:p>
        </p:txBody>
      </p:sp>
      <p:sp>
        <p:nvSpPr>
          <p:cNvPr id="49" name="Retângulo 48"/>
          <p:cNvSpPr/>
          <p:nvPr/>
        </p:nvSpPr>
        <p:spPr>
          <a:xfrm rot="20999459">
            <a:off x="962862" y="2170327"/>
            <a:ext cx="2632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6</a:t>
            </a:r>
          </a:p>
          <a:p>
            <a:r>
              <a:rPr lang="pt-BR" sz="1200" b="1" dirty="0" smtClean="0"/>
              <a:t>5</a:t>
            </a:r>
          </a:p>
          <a:p>
            <a:r>
              <a:rPr lang="pt-BR" sz="1200" b="1" dirty="0" smtClean="0"/>
              <a:t>4</a:t>
            </a:r>
          </a:p>
          <a:p>
            <a:r>
              <a:rPr lang="pt-BR" sz="1200" b="1" dirty="0" smtClean="0"/>
              <a:t>3</a:t>
            </a:r>
          </a:p>
          <a:p>
            <a:r>
              <a:rPr lang="pt-BR" sz="1200" b="1" dirty="0" smtClean="0"/>
              <a:t>2</a:t>
            </a:r>
          </a:p>
          <a:p>
            <a:r>
              <a:rPr lang="pt-BR" sz="1200" b="1" dirty="0" smtClean="0"/>
              <a:t>1</a:t>
            </a:r>
          </a:p>
          <a:p>
            <a:r>
              <a:rPr lang="pt-BR" sz="1200" b="1" dirty="0"/>
              <a:t>0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4757647">
            <a:off x="214993" y="2715767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levels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detail</a:t>
            </a:r>
            <a:endParaRPr lang="pt-BR" sz="16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647229" y="719934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002257" y="4993805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</a:t>
            </a:r>
            <a:r>
              <a:rPr lang="pt-BR" sz="1600" b="1" dirty="0" err="1" smtClean="0"/>
              <a:t>quared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mirror-padded</a:t>
            </a:r>
            <a:r>
              <a:rPr lang="pt-BR" sz="1600" b="1" dirty="0" smtClean="0"/>
              <a:t> input grid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590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962" y="1108075"/>
            <a:ext cx="3800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6419" y="478907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121" name="Conector em curva 120"/>
          <p:cNvCxnSpPr/>
          <p:nvPr/>
        </p:nvCxnSpPr>
        <p:spPr>
          <a:xfrm>
            <a:off x="1112669" y="1705778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em curva 121"/>
          <p:cNvCxnSpPr/>
          <p:nvPr/>
        </p:nvCxnSpPr>
        <p:spPr>
          <a:xfrm>
            <a:off x="2286399" y="146438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3962724" y="213749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  <a:endParaRPr lang="pt-BR" sz="14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2790993" y="2391405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12.0</a:t>
            </a:r>
            <a:endParaRPr lang="pt-BR" sz="1400" dirty="0"/>
          </a:p>
        </p:txBody>
      </p:sp>
      <p:pic>
        <p:nvPicPr>
          <p:cNvPr id="125" name="Imagem 124"/>
          <p:cNvPicPr/>
          <p:nvPr/>
        </p:nvPicPr>
        <p:blipFill rotWithShape="1">
          <a:blip r:embed="rId2"/>
          <a:srcRect l="5877" t="13255" r="17330" b="15286"/>
          <a:stretch/>
        </p:blipFill>
        <p:spPr>
          <a:xfrm>
            <a:off x="6910616" y="820467"/>
            <a:ext cx="5094026" cy="265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Retângulo 125"/>
          <p:cNvSpPr/>
          <p:nvPr/>
        </p:nvSpPr>
        <p:spPr>
          <a:xfrm>
            <a:off x="6554467" y="195286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9303976" y="392736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11035800" y="397360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7646040" y="389994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6554467" y="1068867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6564009" y="2738778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Seta dobrada 131"/>
          <p:cNvSpPr/>
          <p:nvPr/>
        </p:nvSpPr>
        <p:spPr>
          <a:xfrm rot="5400000" flipH="1">
            <a:off x="6742816" y="900617"/>
            <a:ext cx="1446088" cy="1223074"/>
          </a:xfrm>
          <a:prstGeom prst="bentArrow">
            <a:avLst>
              <a:gd name="adj1" fmla="val 15183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Seta dobrada 132"/>
          <p:cNvSpPr/>
          <p:nvPr/>
        </p:nvSpPr>
        <p:spPr>
          <a:xfrm rot="5400000" flipH="1">
            <a:off x="7866334" y="261499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dobrada 133"/>
          <p:cNvSpPr/>
          <p:nvPr/>
        </p:nvSpPr>
        <p:spPr>
          <a:xfrm rot="5400000" flipH="1">
            <a:off x="9561352" y="257135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Seta para cima 134"/>
          <p:cNvSpPr/>
          <p:nvPr/>
        </p:nvSpPr>
        <p:spPr>
          <a:xfrm>
            <a:off x="7035248" y="3357865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cima 135"/>
          <p:cNvSpPr/>
          <p:nvPr/>
        </p:nvSpPr>
        <p:spPr>
          <a:xfrm>
            <a:off x="8748592" y="3362489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cima 136"/>
          <p:cNvSpPr/>
          <p:nvPr/>
        </p:nvSpPr>
        <p:spPr>
          <a:xfrm>
            <a:off x="10443603" y="3363763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em curva 137"/>
          <p:cNvCxnSpPr/>
          <p:nvPr/>
        </p:nvCxnSpPr>
        <p:spPr>
          <a:xfrm>
            <a:off x="2043269" y="95796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3751205" y="161926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12.5</a:t>
            </a:r>
            <a:endParaRPr lang="pt-BR" sz="1400" dirty="0"/>
          </a:p>
        </p:txBody>
      </p:sp>
      <p:sp>
        <p:nvSpPr>
          <p:cNvPr id="140" name="Multiplicar 139"/>
          <p:cNvSpPr/>
          <p:nvPr/>
        </p:nvSpPr>
        <p:spPr>
          <a:xfrm>
            <a:off x="1656701" y="678597"/>
            <a:ext cx="629698" cy="629698"/>
          </a:xfrm>
          <a:prstGeom prst="mathMultiply">
            <a:avLst>
              <a:gd name="adj1" fmla="val 7658"/>
            </a:avLst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42" name="Conector reto 141"/>
          <p:cNvCxnSpPr>
            <a:stCxn id="135" idx="0"/>
          </p:cNvCxnSpPr>
          <p:nvPr/>
        </p:nvCxnSpPr>
        <p:spPr>
          <a:xfrm flipV="1">
            <a:off x="7174779" y="583064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flipV="1">
            <a:off x="8897359" y="609031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10583134" y="609030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have direita 144"/>
          <p:cNvSpPr/>
          <p:nvPr/>
        </p:nvSpPr>
        <p:spPr>
          <a:xfrm rot="5400000">
            <a:off x="4127530" y="1450061"/>
            <a:ext cx="315663" cy="284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/>
          <p:cNvSpPr txBox="1"/>
          <p:nvPr/>
        </p:nvSpPr>
        <p:spPr>
          <a:xfrm>
            <a:off x="3375514" y="3050088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r>
              <a:rPr lang="pt-BR" sz="1400" dirty="0" smtClean="0"/>
              <a:t> = +1.0</a:t>
            </a:r>
            <a:endParaRPr lang="pt-BR" sz="1400" dirty="0"/>
          </a:p>
        </p:txBody>
      </p:sp>
      <p:sp>
        <p:nvSpPr>
          <p:cNvPr id="147" name="Seta dobrada 146"/>
          <p:cNvSpPr/>
          <p:nvPr/>
        </p:nvSpPr>
        <p:spPr>
          <a:xfrm flipV="1">
            <a:off x="4257653" y="3320920"/>
            <a:ext cx="2568962" cy="491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9479257" y="414163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2" name="Retângulo 151"/>
          <p:cNvSpPr/>
          <p:nvPr/>
        </p:nvSpPr>
        <p:spPr>
          <a:xfrm>
            <a:off x="10361339" y="4146254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3" name="Retângulo 152"/>
          <p:cNvSpPr/>
          <p:nvPr/>
        </p:nvSpPr>
        <p:spPr>
          <a:xfrm>
            <a:off x="8550995" y="4138888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4" name="CaixaDeTexto 153"/>
          <p:cNvSpPr txBox="1"/>
          <p:nvPr/>
        </p:nvSpPr>
        <p:spPr>
          <a:xfrm>
            <a:off x="7384970" y="4181798"/>
            <a:ext cx="40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probability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           = 10%;           = 50%           = 2% ...</a:t>
            </a:r>
            <a:endParaRPr lang="pt-BR" sz="14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11693145" y="3810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6452351" y="33176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23364" y="1929021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86" name="Conector reto 85"/>
          <p:cNvCxnSpPr/>
          <p:nvPr/>
        </p:nvCxnSpPr>
        <p:spPr>
          <a:xfrm flipV="1">
            <a:off x="3637248" y="1929021"/>
            <a:ext cx="0" cy="117946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3506005" y="1768966"/>
            <a:ext cx="279062" cy="371408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842592" y="2405986"/>
            <a:ext cx="0" cy="4695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707909" y="2214267"/>
            <a:ext cx="279062" cy="371408"/>
          </a:xfrm>
          <a:prstGeom prst="rect">
            <a:avLst/>
          </a:prstGeom>
          <a:solidFill>
            <a:schemeClr val="accent2"/>
          </a:solid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90" name="Conector em curva 89"/>
          <p:cNvCxnSpPr/>
          <p:nvPr/>
        </p:nvCxnSpPr>
        <p:spPr>
          <a:xfrm flipV="1">
            <a:off x="3637248" y="1651520"/>
            <a:ext cx="1820822" cy="3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/>
          <p:nvPr/>
        </p:nvCxnSpPr>
        <p:spPr>
          <a:xfrm>
            <a:off x="4839013" y="2405986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515338" y="3079094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</a:p>
          <a:p>
            <a:r>
              <a:rPr lang="pt-BR" sz="1400" dirty="0" smtClean="0"/>
              <a:t>Z = -7010.1</a:t>
            </a:r>
            <a:endParaRPr lang="pt-BR" sz="1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98948" y="1500965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14.0</a:t>
            </a:r>
          </a:p>
          <a:p>
            <a:r>
              <a:rPr lang="pt-BR" sz="1400" dirty="0" smtClean="0"/>
              <a:t>Z = -7008.7</a:t>
            </a:r>
            <a:endParaRPr lang="pt-BR" sz="14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030647" y="5322402"/>
            <a:ext cx="19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</a:t>
            </a:r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+3.0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3080340" y="4321305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3080340" y="5316523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V="1">
            <a:off x="3080339" y="4336584"/>
            <a:ext cx="1819271" cy="9807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3088637" y="4336584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V="1">
            <a:off x="4881138" y="4327184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262757" y="465536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∆Z = +1.4</a:t>
            </a:r>
            <a:endParaRPr lang="pt-BR" sz="1400" dirty="0"/>
          </a:p>
        </p:txBody>
      </p:sp>
      <p:cxnSp>
        <p:nvCxnSpPr>
          <p:cNvPr id="112" name="Conector em curva 111"/>
          <p:cNvCxnSpPr/>
          <p:nvPr/>
        </p:nvCxnSpPr>
        <p:spPr>
          <a:xfrm>
            <a:off x="4233674" y="4695849"/>
            <a:ext cx="1778917" cy="453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5997378" y="4985893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resulting</a:t>
            </a:r>
            <a:r>
              <a:rPr lang="pt-BR" sz="1400" dirty="0" smtClean="0"/>
              <a:t> </a:t>
            </a:r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>
            <a:off x="4655059" y="3906949"/>
            <a:ext cx="642283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2423754" y="3052373"/>
            <a:ext cx="1834608" cy="8915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891988" y="37796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118" name="Conector de seta reta 117"/>
          <p:cNvCxnSpPr/>
          <p:nvPr/>
        </p:nvCxnSpPr>
        <p:spPr>
          <a:xfrm flipV="1">
            <a:off x="2567770" y="1413164"/>
            <a:ext cx="0" cy="17916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418059" y="2287835"/>
            <a:ext cx="1660582" cy="90403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3838839" y="1984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262374" y="1282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6" y="2308119"/>
            <a:ext cx="630362" cy="630362"/>
          </a:xfrm>
          <a:prstGeom prst="rect">
            <a:avLst/>
          </a:prstGeom>
        </p:spPr>
      </p:pic>
      <p:sp>
        <p:nvSpPr>
          <p:cNvPr id="6" name="Fluxograma: Terminação 5"/>
          <p:cNvSpPr/>
          <p:nvPr/>
        </p:nvSpPr>
        <p:spPr>
          <a:xfrm>
            <a:off x="4330931" y="681643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start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Fluxograma: Decisão 7"/>
          <p:cNvSpPr/>
          <p:nvPr/>
        </p:nvSpPr>
        <p:spPr>
          <a:xfrm>
            <a:off x="3902824" y="1197032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prior facies?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7" y="2333056"/>
            <a:ext cx="580488" cy="580488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8" idx="2"/>
            <a:endCxn id="16" idx="0"/>
          </p:cNvCxnSpPr>
          <p:nvPr/>
        </p:nvCxnSpPr>
        <p:spPr>
          <a:xfrm flipH="1">
            <a:off x="4875413" y="1853737"/>
            <a:ext cx="1" cy="3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875413" y="177413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6" idx="2"/>
            <a:endCxn id="8" idx="0"/>
          </p:cNvCxnSpPr>
          <p:nvPr/>
        </p:nvCxnSpPr>
        <p:spPr>
          <a:xfrm flipH="1">
            <a:off x="4875414" y="955963"/>
            <a:ext cx="1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4143893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transition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FTM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  <a:endCxn id="16" idx="1"/>
          </p:cNvCxnSpPr>
          <p:nvPr/>
        </p:nvCxnSpPr>
        <p:spPr>
          <a:xfrm>
            <a:off x="3674225" y="2623300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240788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PDF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onector de Seta Reta 21"/>
          <p:cNvCxnSpPr>
            <a:stCxn id="4" idx="1"/>
            <a:endCxn id="20" idx="3"/>
          </p:cNvCxnSpPr>
          <p:nvPr/>
        </p:nvCxnSpPr>
        <p:spPr>
          <a:xfrm flipH="1">
            <a:off x="7703828" y="2623300"/>
            <a:ext cx="39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3"/>
            <a:endCxn id="20" idx="0"/>
          </p:cNvCxnSpPr>
          <p:nvPr/>
        </p:nvCxnSpPr>
        <p:spPr>
          <a:xfrm>
            <a:off x="5848003" y="1525385"/>
            <a:ext cx="1124305" cy="682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779693" y="126543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5258327" y="3563276"/>
            <a:ext cx="1463040" cy="412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facies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ector Angulado 28"/>
          <p:cNvCxnSpPr>
            <a:stCxn id="16" idx="2"/>
            <a:endCxn id="28" idx="0"/>
          </p:cNvCxnSpPr>
          <p:nvPr/>
        </p:nvCxnSpPr>
        <p:spPr>
          <a:xfrm rot="16200000" flipH="1">
            <a:off x="5170460" y="2743889"/>
            <a:ext cx="524340" cy="1114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2"/>
            <a:endCxn id="28" idx="0"/>
          </p:cNvCxnSpPr>
          <p:nvPr/>
        </p:nvCxnSpPr>
        <p:spPr>
          <a:xfrm rot="5400000">
            <a:off x="6218908" y="2809876"/>
            <a:ext cx="524340" cy="98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258327" y="4216464"/>
            <a:ext cx="1463040" cy="38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thickness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14" y="4105196"/>
            <a:ext cx="604919" cy="604919"/>
          </a:xfrm>
          <a:prstGeom prst="rect">
            <a:avLst/>
          </a:prstGeom>
        </p:spPr>
      </p:pic>
      <p:cxnSp>
        <p:nvCxnSpPr>
          <p:cNvPr id="37" name="Conector de Seta Reta 36"/>
          <p:cNvCxnSpPr>
            <a:stCxn id="36" idx="1"/>
            <a:endCxn id="35" idx="3"/>
          </p:cNvCxnSpPr>
          <p:nvPr/>
        </p:nvCxnSpPr>
        <p:spPr>
          <a:xfrm flipH="1">
            <a:off x="6721367" y="4407656"/>
            <a:ext cx="497847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8" idx="2"/>
            <a:endCxn id="35" idx="0"/>
          </p:cNvCxnSpPr>
          <p:nvPr/>
        </p:nvCxnSpPr>
        <p:spPr>
          <a:xfrm>
            <a:off x="5989847" y="3975393"/>
            <a:ext cx="0" cy="24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7891909" y="4176822"/>
            <a:ext cx="171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Thickness</a:t>
            </a:r>
            <a:r>
              <a:rPr lang="pt-BR" sz="1200" dirty="0" smtClean="0"/>
              <a:t> </a:t>
            </a:r>
            <a:r>
              <a:rPr lang="pt-BR" sz="1200" dirty="0" err="1" smtClean="0"/>
              <a:t>distribution</a:t>
            </a:r>
            <a:r>
              <a:rPr lang="pt-BR" sz="1200" dirty="0" smtClean="0"/>
              <a:t> of</a:t>
            </a:r>
          </a:p>
          <a:p>
            <a:r>
              <a:rPr lang="pt-BR" sz="1200" dirty="0" err="1" smtClean="0"/>
              <a:t>the</a:t>
            </a:r>
            <a:r>
              <a:rPr lang="pt-BR" sz="1200" dirty="0" smtClean="0"/>
              <a:t> </a:t>
            </a:r>
            <a:r>
              <a:rPr lang="pt-BR" sz="1200" dirty="0" err="1" smtClean="0"/>
              <a:t>drawn</a:t>
            </a:r>
            <a:r>
              <a:rPr lang="pt-BR" sz="1200" dirty="0" smtClean="0"/>
              <a:t> facies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5258327" y="4831586"/>
            <a:ext cx="1463040" cy="58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ysClr val="windowText" lastClr="000000"/>
                </a:solidFill>
              </a:rPr>
              <a:t>Impute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along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thicness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de Seta Reta 54"/>
          <p:cNvCxnSpPr>
            <a:stCxn id="35" idx="2"/>
            <a:endCxn id="54" idx="0"/>
          </p:cNvCxnSpPr>
          <p:nvPr/>
        </p:nvCxnSpPr>
        <p:spPr>
          <a:xfrm>
            <a:off x="5989847" y="4605254"/>
            <a:ext cx="0" cy="2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Decisão 58"/>
          <p:cNvSpPr/>
          <p:nvPr/>
        </p:nvSpPr>
        <p:spPr>
          <a:xfrm>
            <a:off x="5017257" y="5577506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still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uninformed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thickness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?</a:t>
            </a:r>
            <a:endParaRPr lang="pt-B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Conector de Seta Reta 59"/>
          <p:cNvCxnSpPr>
            <a:stCxn id="54" idx="2"/>
            <a:endCxn id="59" idx="0"/>
          </p:cNvCxnSpPr>
          <p:nvPr/>
        </p:nvCxnSpPr>
        <p:spPr>
          <a:xfrm>
            <a:off x="5989847" y="5421177"/>
            <a:ext cx="0" cy="15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59" idx="1"/>
            <a:endCxn id="8" idx="1"/>
          </p:cNvCxnSpPr>
          <p:nvPr/>
        </p:nvCxnSpPr>
        <p:spPr>
          <a:xfrm rot="10800000">
            <a:off x="3902825" y="1525385"/>
            <a:ext cx="1114433" cy="4380474"/>
          </a:xfrm>
          <a:prstGeom prst="bentConnector3">
            <a:avLst>
              <a:gd name="adj1" fmla="val 21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705678" y="565453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sp>
        <p:nvSpPr>
          <p:cNvPr id="69" name="Fluxograma: Terminação 68"/>
          <p:cNvSpPr/>
          <p:nvPr/>
        </p:nvSpPr>
        <p:spPr>
          <a:xfrm>
            <a:off x="7785700" y="5777075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end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Conector de Seta Reta 69"/>
          <p:cNvCxnSpPr>
            <a:stCxn id="59" idx="3"/>
            <a:endCxn id="69" idx="1"/>
          </p:cNvCxnSpPr>
          <p:nvPr/>
        </p:nvCxnSpPr>
        <p:spPr>
          <a:xfrm>
            <a:off x="6962436" y="5905859"/>
            <a:ext cx="823264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853707" y="565453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081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5" y="603438"/>
            <a:ext cx="6656096" cy="5465529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 rot="15716607">
            <a:off x="2926463" y="3052867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0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 rot="16200000">
            <a:off x="6320046" y="1973188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3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 rot="16200000">
            <a:off x="7786091" y="2966525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5</a:t>
            </a:r>
            <a:endParaRPr lang="pt-BR" sz="1400" dirty="0"/>
          </a:p>
        </p:txBody>
      </p:sp>
      <p:cxnSp>
        <p:nvCxnSpPr>
          <p:cNvPr id="39" name="Conector de seta reta 119"/>
          <p:cNvCxnSpPr/>
          <p:nvPr/>
        </p:nvCxnSpPr>
        <p:spPr>
          <a:xfrm flipH="1" flipV="1">
            <a:off x="3138154" y="4546243"/>
            <a:ext cx="420708" cy="52803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 rot="21171759">
            <a:off x="2862258" y="2365615"/>
            <a:ext cx="201699" cy="217653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6487581" y="1411224"/>
            <a:ext cx="93052" cy="10180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294768">
            <a:off x="8694947" y="2845966"/>
            <a:ext cx="138253" cy="97503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119"/>
          <p:cNvCxnSpPr/>
          <p:nvPr/>
        </p:nvCxnSpPr>
        <p:spPr>
          <a:xfrm flipV="1">
            <a:off x="6518582" y="2475562"/>
            <a:ext cx="20702" cy="58201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19"/>
          <p:cNvCxnSpPr/>
          <p:nvPr/>
        </p:nvCxnSpPr>
        <p:spPr>
          <a:xfrm flipV="1">
            <a:off x="8342475" y="3825134"/>
            <a:ext cx="376868" cy="48703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475146" y="5002381"/>
            <a:ext cx="120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886876" y="3025708"/>
            <a:ext cx="124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</a:t>
            </a:r>
            <a:r>
              <a:rPr lang="pt-BR" sz="1400" baseline="30000" dirty="0" smtClean="0"/>
              <a:t>nd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498234" y="4238466"/>
            <a:ext cx="132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Last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cxnSp>
        <p:nvCxnSpPr>
          <p:cNvPr id="50" name="Conector de seta reta 119"/>
          <p:cNvCxnSpPr/>
          <p:nvPr/>
        </p:nvCxnSpPr>
        <p:spPr>
          <a:xfrm flipH="1">
            <a:off x="2837903" y="2266950"/>
            <a:ext cx="220934" cy="26259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119"/>
          <p:cNvCxnSpPr/>
          <p:nvPr/>
        </p:nvCxnSpPr>
        <p:spPr>
          <a:xfrm flipH="1">
            <a:off x="3055134" y="4367662"/>
            <a:ext cx="335766" cy="3390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005604" y="2003228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Z1 of 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348797" y="4190603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Z2 of 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 rot="19985465">
            <a:off x="3921588" y="2822124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Wide Latin" panose="020A0A07050505020404" pitchFamily="18" charset="0"/>
              </a:rPr>
              <a:t>grid </a:t>
            </a:r>
            <a:r>
              <a:rPr lang="pt-BR" sz="1400" dirty="0" err="1" smtClean="0">
                <a:latin typeface="Wide Latin" panose="020A0A07050505020404" pitchFamily="18" charset="0"/>
              </a:rPr>
              <a:t>slice</a:t>
            </a:r>
            <a:r>
              <a:rPr lang="pt-BR" sz="1400" dirty="0" smtClean="0">
                <a:latin typeface="Wide Latin" panose="020A0A07050505020404" pitchFamily="18" charset="0"/>
              </a:rPr>
              <a:t> 0</a:t>
            </a:r>
            <a:endParaRPr lang="pt-BR" sz="1400" dirty="0">
              <a:latin typeface="Wide Latin" panose="020A0A07050505020404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 rot="20383774">
            <a:off x="3852860" y="22201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Wide Latin" panose="020A0A07050505020404" pitchFamily="18" charset="0"/>
              </a:rPr>
              <a:t>grid </a:t>
            </a:r>
            <a:r>
              <a:rPr lang="pt-BR" sz="1400" dirty="0" err="1" smtClean="0">
                <a:latin typeface="Wide Latin" panose="020A0A07050505020404" pitchFamily="18" charset="0"/>
              </a:rPr>
              <a:t>slice</a:t>
            </a:r>
            <a:r>
              <a:rPr lang="pt-BR" sz="1400" dirty="0" smtClean="0">
                <a:latin typeface="Wide Latin" panose="020A0A07050505020404" pitchFamily="18" charset="0"/>
              </a:rPr>
              <a:t> 1</a:t>
            </a:r>
            <a:endParaRPr lang="pt-BR" sz="1400" dirty="0"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893</Words>
  <Application>Microsoft Office PowerPoint</Application>
  <PresentationFormat>Widescreen</PresentationFormat>
  <Paragraphs>297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Wide Latin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53</cp:revision>
  <dcterms:created xsi:type="dcterms:W3CDTF">2016-11-15T12:38:06Z</dcterms:created>
  <dcterms:modified xsi:type="dcterms:W3CDTF">2020-10-28T20:28:45Z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etDate">
    <vt:lpwstr>2020-10-28T20:20:12Z</vt:lpwstr>
  </property>
  <property fmtid="{D5CDD505-2E9C-101B-9397-08002B2CF9AE}" pid="4" name="MSIP_Label_8e61996e-cafd-4c9a-8a94-2dc1b82131ae_Method">
    <vt:lpwstr>Standard</vt:lpwstr>
  </property>
  <property fmtid="{D5CDD505-2E9C-101B-9397-08002B2CF9AE}" pid="5" name="MSIP_Label_8e61996e-cafd-4c9a-8a94-2dc1b82131ae_Name">
    <vt:lpwstr>NP-1</vt:lpwstr>
  </property>
  <property fmtid="{D5CDD505-2E9C-101B-9397-08002B2CF9AE}" pid="6" name="MSIP_Label_8e61996e-cafd-4c9a-8a94-2dc1b82131ae_SiteId">
    <vt:lpwstr>5b6f6241-9a57-4be4-8e50-1dfa72e79a57</vt:lpwstr>
  </property>
  <property fmtid="{D5CDD505-2E9C-101B-9397-08002B2CF9AE}" pid="7" name="MSIP_Label_8e61996e-cafd-4c9a-8a94-2dc1b82131ae_ActionId">
    <vt:lpwstr>ed97c66d-3719-457a-bc2d-1084d44f3e55</vt:lpwstr>
  </property>
  <property fmtid="{D5CDD505-2E9C-101B-9397-08002B2CF9AE}" pid="8" name="MSIP_Label_8e61996e-cafd-4c9a-8a94-2dc1b82131ae_ContentBits">
    <vt:lpwstr>0</vt:lpwstr>
  </property>
</Properties>
</file>