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65" r:id="rId6"/>
    <p:sldId id="266" r:id="rId7"/>
    <p:sldId id="264" r:id="rId8"/>
    <p:sldId id="258" r:id="rId9"/>
    <p:sldId id="259" r:id="rId10"/>
    <p:sldId id="260" r:id="rId11"/>
    <p:sldId id="261" r:id="rId12"/>
    <p:sldId id="262" r:id="rId13"/>
    <p:sldId id="263" r:id="rId14"/>
    <p:sldId id="288" r:id="rId15"/>
    <p:sldId id="289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3" r:id="rId24"/>
    <p:sldId id="276" r:id="rId25"/>
    <p:sldId id="277" r:id="rId26"/>
    <p:sldId id="278" r:id="rId27"/>
    <p:sldId id="279" r:id="rId28"/>
    <p:sldId id="280" r:id="rId29"/>
    <p:sldId id="282" r:id="rId30"/>
    <p:sldId id="290" r:id="rId31"/>
    <p:sldId id="284" r:id="rId32"/>
    <p:sldId id="28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1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4" y="1640983"/>
            <a:ext cx="3105224" cy="26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1" y="525887"/>
            <a:ext cx="226695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ector reto 17"/>
          <p:cNvCxnSpPr/>
          <p:nvPr/>
        </p:nvCxnSpPr>
        <p:spPr>
          <a:xfrm flipV="1">
            <a:off x="3374265" y="1596980"/>
            <a:ext cx="2185115" cy="257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374265" y="2090670"/>
            <a:ext cx="2215166" cy="193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 rot="20283167">
            <a:off x="4178259" y="2219460"/>
            <a:ext cx="442174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20" y="455052"/>
            <a:ext cx="886289" cy="454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CaixaDeTexto 36"/>
          <p:cNvSpPr txBox="1"/>
          <p:nvPr/>
        </p:nvSpPr>
        <p:spPr>
          <a:xfrm>
            <a:off x="5429750" y="1350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Proportion</a:t>
            </a:r>
            <a:r>
              <a:rPr lang="pt-BR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FFT</a:t>
            </a:r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phase</a:t>
            </a:r>
            <a:r>
              <a:rPr lang="pt-BR" sz="1200" dirty="0"/>
              <a:t> (</a:t>
            </a:r>
            <a:r>
              <a:rPr lang="el-GR" sz="1200" dirty="0"/>
              <a:t>φ</a:t>
            </a:r>
            <a:r>
              <a:rPr lang="pt-BR" sz="1200" dirty="0"/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real </a:t>
            </a:r>
            <a:r>
              <a:rPr lang="pt-BR" sz="1200" dirty="0" err="1"/>
              <a:t>part</a:t>
            </a:r>
            <a:r>
              <a:rPr lang="pt-BR" sz="1200" dirty="0"/>
              <a:t> (a)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imaginary</a:t>
            </a:r>
            <a:r>
              <a:rPr lang="pt-BR" sz="1200" dirty="0"/>
              <a:t> </a:t>
            </a:r>
            <a:r>
              <a:rPr lang="pt-BR" sz="1200" dirty="0" err="1"/>
              <a:t>part</a:t>
            </a:r>
            <a:r>
              <a:rPr lang="pt-BR" sz="1200" dirty="0"/>
              <a:t> (b)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||z|| = z ∙ z* = </a:t>
            </a:r>
          </a:p>
          <a:p>
            <a:r>
              <a:rPr lang="pt-BR" sz="1200" dirty="0"/>
              <a:t>(</a:t>
            </a:r>
            <a:r>
              <a:rPr lang="pt-BR" sz="1200" dirty="0" err="1"/>
              <a:t>a+bi</a:t>
            </a:r>
            <a:r>
              <a:rPr lang="pt-BR" sz="1200" dirty="0"/>
              <a:t>)(</a:t>
            </a:r>
            <a:r>
              <a:rPr lang="pt-BR" sz="1200" dirty="0" err="1"/>
              <a:t>a-bi</a:t>
            </a:r>
            <a:r>
              <a:rPr lang="pt-BR" sz="1200" dirty="0"/>
              <a:t>)=</a:t>
            </a:r>
          </a:p>
          <a:p>
            <a:r>
              <a:rPr lang="pt-BR" sz="1200" dirty="0"/>
              <a:t>a</a:t>
            </a:r>
            <a:r>
              <a:rPr lang="pt-BR" sz="1200" baseline="30000" dirty="0"/>
              <a:t>2</a:t>
            </a:r>
            <a:r>
              <a:rPr lang="pt-BR" sz="1200" dirty="0"/>
              <a:t>+b</a:t>
            </a:r>
            <a:r>
              <a:rPr lang="pt-BR" sz="1200" baseline="30000" dirty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variographic</a:t>
            </a:r>
          </a:p>
          <a:p>
            <a:pPr algn="ctr"/>
            <a:r>
              <a:rPr lang="pt-BR" sz="1200" dirty="0" err="1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RFFT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/>
              <a:t>zero</a:t>
            </a:r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SVD</a:t>
            </a:r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φ</a:t>
            </a:r>
            <a:r>
              <a:rPr lang="pt-BR" sz="1200" dirty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magnitude (|z|)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RFFT</a:t>
            </a:r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n</a:t>
            </a:r>
            <a:r>
              <a:rPr lang="pt-BR" sz="1200" dirty="0"/>
              <a:t> fundamental</a:t>
            </a:r>
          </a:p>
          <a:p>
            <a:pPr algn="ctr"/>
            <a:r>
              <a:rPr lang="pt-BR" sz="1200" dirty="0" err="1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[a]</a:t>
            </a:r>
            <a:r>
              <a:rPr lang="pt-BR" sz="1200" baseline="-25000" dirty="0"/>
              <a:t>mn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</a:t>
            </a:r>
            <a:r>
              <a:rPr lang="pt-BR" sz="1200" dirty="0"/>
              <a:t> </a:t>
            </a:r>
            <a:r>
              <a:rPr lang="pt-BR" sz="1200" dirty="0" err="1"/>
              <a:t>geological</a:t>
            </a:r>
            <a:endParaRPr lang="pt-BR" sz="1200" dirty="0"/>
          </a:p>
          <a:p>
            <a:pPr algn="ctr"/>
            <a:r>
              <a:rPr lang="pt-BR" sz="1200" dirty="0" err="1"/>
              <a:t>factors</a:t>
            </a:r>
            <a:endParaRPr lang="pt-BR" sz="1200" dirty="0"/>
          </a:p>
          <a:p>
            <a:pPr algn="ctr"/>
            <a:r>
              <a:rPr lang="pt-BR" sz="1200" dirty="0"/>
              <a:t>(variographic </a:t>
            </a:r>
            <a:r>
              <a:rPr lang="pt-BR" sz="1200" dirty="0" err="1"/>
              <a:t>structures</a:t>
            </a:r>
            <a:r>
              <a:rPr lang="pt-BR" sz="1200" dirty="0"/>
              <a:t>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M</a:t>
            </a:r>
            <a:r>
              <a:rPr lang="pt-BR" sz="1200" baseline="-25000" dirty="0"/>
              <a:t>g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[a] 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optimization</a:t>
            </a:r>
            <a:r>
              <a:rPr lang="pt-BR" sz="1200" dirty="0"/>
              <a:t> </a:t>
            </a:r>
            <a:r>
              <a:rPr lang="pt-BR" sz="1200" dirty="0" err="1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update</a:t>
            </a:r>
            <a:r>
              <a:rPr lang="pt-BR" sz="1200" dirty="0"/>
              <a:t> </a:t>
            </a:r>
            <a:r>
              <a:rPr lang="pt-BR" sz="1200" dirty="0" err="1"/>
              <a:t>paramaters</a:t>
            </a:r>
            <a:r>
              <a:rPr lang="pt-BR" sz="1200" dirty="0"/>
              <a:t> [w]</a:t>
            </a:r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[w]</a:t>
            </a:r>
            <a:r>
              <a:rPr lang="pt-BR" sz="1200" baseline="-25000" dirty="0"/>
              <a:t>mn</a:t>
            </a:r>
            <a:r>
              <a:rPr lang="pt-BR" sz="1200" dirty="0"/>
              <a:t>=[0]</a:t>
            </a:r>
            <a:r>
              <a:rPr lang="pt-BR" sz="1200" baseline="-25000" dirty="0"/>
              <a:t>mn</a:t>
            </a:r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otimization</a:t>
            </a:r>
            <a:r>
              <a:rPr lang="pt-BR" sz="1200" dirty="0"/>
              <a:t> loop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FFT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</a:t>
            </a:r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*</a:t>
            </a:r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/>
              <a:t>n </a:t>
            </a:r>
            <a:r>
              <a:rPr lang="pt-BR" sz="1100" dirty="0"/>
              <a:t>fundamental </a:t>
            </a:r>
            <a:r>
              <a:rPr lang="pt-BR" sz="1100" dirty="0" err="1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FFT</a:t>
            </a:r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/>
                  <a:t>real </a:t>
                </a:r>
                <a:r>
                  <a:rPr lang="pt-BR" sz="1050" dirty="0" err="1"/>
                  <a:t>parts</a:t>
                </a:r>
                <a:endParaRPr lang="pt-BR" sz="1050" dirty="0"/>
              </a:p>
              <a:p>
                <a:pPr algn="ctr"/>
                <a:r>
                  <a:rPr lang="pt-BR" sz="1050" dirty="0"/>
                  <a:t>(a</a:t>
                </a:r>
                <a:r>
                  <a:rPr lang="pt-BR" sz="1050" baseline="-25000" dirty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/>
                  <a:t>imaginary</a:t>
                </a:r>
                <a:endParaRPr lang="pt-BR" sz="1050" dirty="0"/>
              </a:p>
              <a:p>
                <a:pPr algn="ctr"/>
                <a:r>
                  <a:rPr lang="pt-BR" sz="1050" dirty="0" err="1"/>
                  <a:t>parts</a:t>
                </a:r>
                <a:endParaRPr lang="pt-BR" sz="1050" dirty="0"/>
              </a:p>
              <a:p>
                <a:pPr algn="ctr"/>
                <a:r>
                  <a:rPr lang="pt-BR" sz="1050" dirty="0"/>
                  <a:t> (b</a:t>
                </a:r>
                <a:r>
                  <a:rPr lang="pt-BR" sz="1050" baseline="-25000" dirty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Cov</a:t>
            </a:r>
            <a:r>
              <a:rPr lang="pt-BR" sz="1100" baseline="-25000" dirty="0"/>
              <a:t>k </a:t>
            </a:r>
            <a:r>
              <a:rPr lang="pt-BR" sz="1100" dirty="0"/>
              <a:t>(z</a:t>
            </a:r>
            <a:r>
              <a:rPr lang="pt-BR" sz="1100" baseline="-25000" dirty="0"/>
              <a:t>k</a:t>
            </a:r>
            <a:r>
              <a:rPr lang="pt-BR" sz="1100" dirty="0"/>
              <a:t>) =‖z</a:t>
            </a:r>
            <a:r>
              <a:rPr lang="pt-BR" sz="1100" baseline="-25000" dirty="0"/>
              <a:t>k</a:t>
            </a:r>
            <a:r>
              <a:rPr lang="pt-BR" sz="1100" dirty="0"/>
              <a:t>‖</a:t>
            </a:r>
          </a:p>
          <a:p>
            <a:pPr algn="ctr"/>
            <a:r>
              <a:rPr lang="pt-BR" sz="1100" dirty="0"/>
              <a:t> = z</a:t>
            </a:r>
            <a:r>
              <a:rPr lang="pt-BR" sz="1100" baseline="-25000" dirty="0"/>
              <a:t>k</a:t>
            </a:r>
            <a:r>
              <a:rPr lang="pt-BR" sz="1100" dirty="0"/>
              <a:t> ∙ z</a:t>
            </a:r>
            <a:r>
              <a:rPr lang="pt-BR" sz="1100" baseline="-25000" dirty="0"/>
              <a:t>k</a:t>
            </a:r>
            <a:r>
              <a:rPr lang="pt-BR" sz="1100" dirty="0"/>
              <a:t>* = </a:t>
            </a:r>
          </a:p>
          <a:p>
            <a:pPr algn="ctr"/>
            <a:r>
              <a:rPr lang="pt-BR" sz="1100" dirty="0"/>
              <a:t>(a</a:t>
            </a:r>
            <a:r>
              <a:rPr lang="pt-BR" sz="1100" baseline="-25000" dirty="0"/>
              <a:t>k</a:t>
            </a:r>
            <a:r>
              <a:rPr lang="pt-BR" sz="1100" dirty="0"/>
              <a:t>+b</a:t>
            </a:r>
            <a:r>
              <a:rPr lang="pt-BR" sz="1100" baseline="-25000" dirty="0"/>
              <a:t>k</a:t>
            </a:r>
            <a:r>
              <a:rPr lang="pt-BR" sz="1100" dirty="0"/>
              <a:t>i)(a</a:t>
            </a:r>
            <a:r>
              <a:rPr lang="pt-BR" sz="1100" baseline="-25000" dirty="0"/>
              <a:t>k</a:t>
            </a:r>
            <a:r>
              <a:rPr lang="pt-BR" sz="1100" dirty="0"/>
              <a:t>-b</a:t>
            </a:r>
            <a:r>
              <a:rPr lang="pt-BR" sz="1100" baseline="-25000" dirty="0"/>
              <a:t>k</a:t>
            </a:r>
            <a:r>
              <a:rPr lang="pt-BR" sz="1100" dirty="0"/>
              <a:t>i) </a:t>
            </a:r>
          </a:p>
          <a:p>
            <a:pPr algn="ctr"/>
            <a:r>
              <a:rPr lang="pt-BR" sz="1100" dirty="0"/>
              <a:t>= a</a:t>
            </a:r>
            <a:r>
              <a:rPr lang="pt-BR" sz="1100" baseline="-25000" dirty="0"/>
              <a:t>k</a:t>
            </a:r>
            <a:r>
              <a:rPr lang="pt-BR" sz="1100" baseline="30000" dirty="0"/>
              <a:t>2</a:t>
            </a:r>
            <a:r>
              <a:rPr lang="pt-BR" sz="1100" dirty="0"/>
              <a:t>+b</a:t>
            </a:r>
            <a:r>
              <a:rPr lang="pt-BR" sz="1100" baseline="-25000" dirty="0"/>
              <a:t>k</a:t>
            </a:r>
            <a:r>
              <a:rPr lang="pt-BR" sz="1100" baseline="30000" dirty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RFFT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zero </a:t>
            </a:r>
            <a:r>
              <a:rPr lang="el-GR" sz="1050" dirty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/>
              <a:t>Marching</a:t>
            </a:r>
            <a:endParaRPr lang="pt-BR" sz="1050" dirty="0"/>
          </a:p>
          <a:p>
            <a:pPr algn="ctr"/>
            <a:r>
              <a:rPr lang="pt-BR" sz="1050" dirty="0" err="1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/>
              <a:t>m </a:t>
            </a:r>
            <a:r>
              <a:rPr lang="pt-BR" sz="1100" dirty="0" err="1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m</a:t>
            </a:r>
            <a:r>
              <a:rPr lang="pt-BR" sz="1050" dirty="0"/>
              <a:t> sets </a:t>
            </a:r>
            <a:r>
              <a:rPr lang="pt-BR" sz="1050" dirty="0" err="1"/>
              <a:t>of</a:t>
            </a:r>
            <a:endParaRPr lang="pt-BR" sz="1050" dirty="0"/>
          </a:p>
          <a:p>
            <a:pPr algn="ctr"/>
            <a:r>
              <a:rPr lang="pt-BR" sz="1050" dirty="0" err="1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m </a:t>
            </a:r>
            <a:r>
              <a:rPr lang="pt-BR" sz="1050" dirty="0"/>
              <a:t>sets </a:t>
            </a:r>
            <a:r>
              <a:rPr lang="pt-BR" sz="1050" dirty="0" err="1"/>
              <a:t>of</a:t>
            </a:r>
            <a:r>
              <a:rPr lang="pt-BR" sz="1050" dirty="0"/>
              <a:t> elipses </a:t>
            </a:r>
            <a:r>
              <a:rPr lang="pt-BR" sz="1050" dirty="0" err="1"/>
              <a:t>with</a:t>
            </a:r>
            <a:endParaRPr lang="pt-BR" sz="1050" dirty="0"/>
          </a:p>
          <a:p>
            <a:pPr algn="ctr"/>
            <a:r>
              <a:rPr lang="pt-BR" sz="1050" dirty="0" err="1"/>
              <a:t>geometric</a:t>
            </a:r>
            <a:r>
              <a:rPr lang="pt-BR" sz="1050" dirty="0"/>
              <a:t> </a:t>
            </a:r>
            <a:r>
              <a:rPr lang="pt-BR" sz="1050" dirty="0" err="1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[a]</a:t>
            </a:r>
            <a:r>
              <a:rPr lang="pt-BR" sz="1200" baseline="-25000" dirty="0"/>
              <a:t>mn</a:t>
            </a:r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[a] 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optimization</a:t>
            </a:r>
            <a:r>
              <a:rPr lang="pt-BR" sz="1200" dirty="0"/>
              <a:t> </a:t>
            </a:r>
            <a:r>
              <a:rPr lang="pt-BR" sz="1200" dirty="0" err="1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update</a:t>
            </a:r>
            <a:r>
              <a:rPr lang="pt-BR" sz="1200" dirty="0"/>
              <a:t> </a:t>
            </a:r>
            <a:r>
              <a:rPr lang="pt-BR" sz="1200" dirty="0" err="1"/>
              <a:t>parameters</a:t>
            </a:r>
            <a:r>
              <a:rPr lang="pt-BR" sz="1200" dirty="0"/>
              <a:t> [w]</a:t>
            </a:r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[w]</a:t>
            </a:r>
            <a:r>
              <a:rPr lang="pt-BR" sz="1200" baseline="-25000" dirty="0"/>
              <a:t>mn</a:t>
            </a:r>
            <a:r>
              <a:rPr lang="pt-BR" sz="1200" dirty="0"/>
              <a:t>=[0]</a:t>
            </a:r>
            <a:r>
              <a:rPr lang="pt-BR" sz="1200" baseline="-25000" dirty="0"/>
              <a:t>mn</a:t>
            </a:r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optimization</a:t>
            </a:r>
            <a:r>
              <a:rPr lang="pt-BR" sz="1200" dirty="0"/>
              <a:t> loop</a:t>
            </a:r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/>
              <a:t>ellipse</a:t>
            </a:r>
            <a:endParaRPr lang="pt-BR" sz="1050" dirty="0"/>
          </a:p>
          <a:p>
            <a:pPr algn="ctr"/>
            <a:r>
              <a:rPr lang="pt-BR" sz="1050" dirty="0" err="1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/>
              <a:t>m </a:t>
            </a:r>
            <a:r>
              <a:rPr lang="pt-BR" sz="1100" dirty="0" err="1"/>
              <a:t>geological</a:t>
            </a:r>
            <a:r>
              <a:rPr lang="pt-BR" sz="1100" dirty="0"/>
              <a:t> </a:t>
            </a:r>
            <a:r>
              <a:rPr lang="pt-BR" sz="1100" dirty="0" err="1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N045E</a:t>
            </a:r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b</a:t>
            </a:r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/>
              <a:t>discard</a:t>
            </a:r>
            <a:r>
              <a:rPr lang="pt-BR" sz="1050" dirty="0"/>
              <a:t> </a:t>
            </a:r>
            <a:r>
              <a:rPr lang="pt-BR" sz="1050" dirty="0" err="1"/>
              <a:t>malformed</a:t>
            </a:r>
            <a:endParaRPr lang="pt-BR" sz="1050" dirty="0"/>
          </a:p>
          <a:p>
            <a:pPr algn="ctr"/>
            <a:r>
              <a:rPr lang="pt-BR" sz="1050" dirty="0" err="1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  <a:r>
              <a:rPr lang="pt-BR" sz="1200" dirty="0"/>
              <a:t> SVD </a:t>
            </a:r>
            <a:r>
              <a:rPr lang="pt-BR" sz="1200" dirty="0" err="1"/>
              <a:t>or</a:t>
            </a:r>
            <a:r>
              <a:rPr lang="pt-BR" sz="1200" dirty="0"/>
              <a:t> </a:t>
            </a:r>
            <a:r>
              <a:rPr lang="pt-BR" sz="1200" dirty="0" err="1"/>
              <a:t>spectrum</a:t>
            </a:r>
            <a:r>
              <a:rPr lang="pt-BR" sz="1200" dirty="0"/>
              <a:t> </a:t>
            </a:r>
            <a:r>
              <a:rPr lang="pt-BR" sz="1200" dirty="0" err="1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0.0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2.0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3.0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315284"/>
            <a:ext cx="4576292" cy="499882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4" y="315284"/>
            <a:ext cx="5000187" cy="50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0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34" y="388264"/>
            <a:ext cx="5000187" cy="5050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29" y="388264"/>
            <a:ext cx="5197619" cy="51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6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resulting</a:t>
            </a:r>
            <a:r>
              <a:rPr lang="pt-BR" dirty="0"/>
              <a:t> grid </a:t>
            </a:r>
            <a:r>
              <a:rPr lang="pt-BR" dirty="0" err="1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grid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B2: computes </a:t>
            </a:r>
            <a:r>
              <a:rPr lang="pt-BR" sz="1100" b="1" dirty="0" err="1"/>
              <a:t>and</a:t>
            </a:r>
            <a:r>
              <a:rPr lang="pt-BR" sz="1100" b="1" dirty="0"/>
              <a:t> displays Gabor </a:t>
            </a:r>
            <a:r>
              <a:rPr lang="pt-BR" sz="1100" b="1" dirty="0" err="1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D2: Gabor </a:t>
            </a:r>
            <a:r>
              <a:rPr lang="pt-BR" sz="1100" b="1" dirty="0" err="1"/>
              <a:t>space</a:t>
            </a:r>
            <a:r>
              <a:rPr lang="pt-BR" sz="1100" b="1" dirty="0"/>
              <a:t> display</a:t>
            </a:r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B1: opens </a:t>
            </a:r>
            <a:r>
              <a:rPr lang="pt-BR" sz="1100" b="1" dirty="0" err="1"/>
              <a:t>the</a:t>
            </a:r>
            <a:r>
              <a:rPr lang="pt-BR" sz="1100" b="1" dirty="0"/>
              <a:t> scanner </a:t>
            </a:r>
            <a:r>
              <a:rPr lang="pt-BR" sz="1100" b="1" dirty="0" err="1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B3: </a:t>
            </a:r>
            <a:r>
              <a:rPr lang="pt-BR" sz="1100" b="1" dirty="0" err="1"/>
              <a:t>refresh</a:t>
            </a:r>
            <a:r>
              <a:rPr lang="pt-BR" sz="1100" b="1" dirty="0"/>
              <a:t> </a:t>
            </a:r>
          </a:p>
          <a:p>
            <a:pPr algn="ctr"/>
            <a:r>
              <a:rPr lang="pt-BR" sz="1100" b="1" dirty="0" err="1"/>
              <a:t>kernel</a:t>
            </a:r>
            <a:r>
              <a:rPr lang="pt-BR" sz="1100" b="1" dirty="0"/>
              <a:t> displays</a:t>
            </a:r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D3: </a:t>
            </a:r>
            <a:r>
              <a:rPr lang="pt-BR" sz="1100" b="1" dirty="0" err="1"/>
              <a:t>kernel</a:t>
            </a:r>
            <a:r>
              <a:rPr lang="pt-BR" sz="1100" b="1" dirty="0"/>
              <a:t> displays (min. </a:t>
            </a:r>
            <a:r>
              <a:rPr lang="pt-BR" sz="1100" b="1" dirty="0" err="1"/>
              <a:t>and</a:t>
            </a:r>
            <a:r>
              <a:rPr lang="pt-BR" sz="1100" b="1" dirty="0"/>
              <a:t> </a:t>
            </a:r>
            <a:r>
              <a:rPr lang="pt-BR" sz="1100" b="1" dirty="0" err="1"/>
              <a:t>max</a:t>
            </a:r>
            <a:r>
              <a:rPr lang="pt-BR" sz="1100" b="1" dirty="0"/>
              <a:t>. </a:t>
            </a:r>
            <a:r>
              <a:rPr lang="pt-BR" sz="1100" b="1" dirty="0" err="1"/>
              <a:t>frequencies</a:t>
            </a:r>
            <a:r>
              <a:rPr lang="pt-BR" sz="1100" b="1" dirty="0"/>
              <a:t>)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D1: </a:t>
            </a:r>
            <a:r>
              <a:rPr lang="pt-BR" sz="1100" b="1" dirty="0" err="1"/>
              <a:t>kernel</a:t>
            </a:r>
            <a:r>
              <a:rPr lang="pt-BR" sz="1100" b="1" dirty="0"/>
              <a:t> </a:t>
            </a:r>
            <a:r>
              <a:rPr lang="pt-BR" sz="1100" b="1" dirty="0" err="1"/>
              <a:t>frequency</a:t>
            </a:r>
            <a:r>
              <a:rPr lang="pt-BR" sz="1100" b="1" dirty="0"/>
              <a:t> </a:t>
            </a:r>
            <a:r>
              <a:rPr lang="pt-BR" sz="1100" b="1" dirty="0" err="1"/>
              <a:t>to</a:t>
            </a:r>
            <a:r>
              <a:rPr lang="pt-BR" sz="1100" b="1" dirty="0"/>
              <a:t> </a:t>
            </a:r>
            <a:r>
              <a:rPr lang="pt-BR" sz="1100" b="1" dirty="0" err="1"/>
              <a:t>spatial</a:t>
            </a:r>
            <a:r>
              <a:rPr lang="pt-BR" sz="1100" b="1" dirty="0"/>
              <a:t> </a:t>
            </a:r>
            <a:r>
              <a:rPr lang="pt-BR" sz="1100" b="1" dirty="0" err="1"/>
              <a:t>size</a:t>
            </a:r>
            <a:r>
              <a:rPr lang="pt-BR" sz="1100" b="1" dirty="0"/>
              <a:t> </a:t>
            </a:r>
            <a:r>
              <a:rPr lang="pt-BR" sz="1100" b="1" dirty="0" err="1"/>
              <a:t>conversion</a:t>
            </a:r>
            <a:r>
              <a:rPr lang="pt-BR" sz="1100" b="1" dirty="0"/>
              <a:t> display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B4: </a:t>
            </a:r>
            <a:r>
              <a:rPr lang="pt-BR" sz="1100" b="1" dirty="0" err="1"/>
              <a:t>updates</a:t>
            </a:r>
            <a:r>
              <a:rPr lang="pt-BR" sz="1100" b="1" dirty="0"/>
              <a:t> Gabor </a:t>
            </a:r>
            <a:r>
              <a:rPr lang="pt-BR" sz="1100" b="1" dirty="0" err="1"/>
              <a:t>space</a:t>
            </a:r>
            <a:r>
              <a:rPr lang="pt-BR" sz="1100" b="1" dirty="0"/>
              <a:t> display</a:t>
            </a:r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B6: </a:t>
            </a:r>
            <a:r>
              <a:rPr lang="pt-BR" sz="1100" b="1" dirty="0" err="1"/>
              <a:t>saves</a:t>
            </a:r>
            <a:r>
              <a:rPr lang="pt-BR" sz="1100" b="1" dirty="0"/>
              <a:t> </a:t>
            </a:r>
            <a:r>
              <a:rPr lang="pt-BR" sz="1100" b="1" dirty="0" err="1"/>
              <a:t>filtered</a:t>
            </a:r>
            <a:r>
              <a:rPr lang="pt-BR" sz="1100" b="1" dirty="0"/>
              <a:t> </a:t>
            </a:r>
            <a:r>
              <a:rPr lang="pt-BR" sz="1100" b="1" dirty="0" err="1"/>
              <a:t>result</a:t>
            </a:r>
            <a:r>
              <a:rPr lang="pt-BR" sz="1100" b="1" dirty="0"/>
              <a:t> </a:t>
            </a:r>
            <a:r>
              <a:rPr lang="pt-BR" sz="1100" b="1" dirty="0" err="1"/>
              <a:t>to</a:t>
            </a:r>
            <a:r>
              <a:rPr lang="pt-BR" sz="1100" b="1" dirty="0"/>
              <a:t> file</a:t>
            </a:r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B5: computes </a:t>
            </a:r>
            <a:r>
              <a:rPr lang="pt-BR" sz="1100" b="1" dirty="0" err="1"/>
              <a:t>and</a:t>
            </a:r>
            <a:r>
              <a:rPr lang="pt-BR" sz="1100" b="1" dirty="0"/>
              <a:t> displays </a:t>
            </a:r>
            <a:r>
              <a:rPr lang="pt-BR" sz="1100" b="1" dirty="0" err="1"/>
              <a:t>the</a:t>
            </a:r>
            <a:r>
              <a:rPr lang="pt-BR" sz="1100" b="1" dirty="0"/>
              <a:t> </a:t>
            </a:r>
            <a:r>
              <a:rPr lang="pt-BR" sz="1100" b="1" dirty="0" err="1"/>
              <a:t>filtered</a:t>
            </a:r>
            <a:r>
              <a:rPr lang="pt-BR" sz="1100" b="1" dirty="0"/>
              <a:t> </a:t>
            </a:r>
            <a:r>
              <a:rPr lang="pt-BR" sz="1100" b="1" dirty="0" err="1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frequency</a:t>
            </a:r>
            <a:r>
              <a:rPr lang="pt-BR" sz="1100" b="1" dirty="0"/>
              <a:t> </a:t>
            </a:r>
            <a:r>
              <a:rPr lang="pt-BR" sz="1100" b="1" dirty="0" err="1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azimuth</a:t>
            </a:r>
            <a:r>
              <a:rPr lang="pt-BR" sz="1100" b="1" dirty="0"/>
              <a:t> </a:t>
            </a:r>
            <a:r>
              <a:rPr lang="pt-BR" sz="1100" b="1" dirty="0" err="1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mean</a:t>
            </a:r>
            <a:r>
              <a:rPr lang="pt-BR" sz="1100" b="1" dirty="0"/>
              <a:t> response amplitude</a:t>
            </a:r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response amplitude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(c)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(d)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(d)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grid </a:t>
            </a:r>
            <a:r>
              <a:rPr lang="pt-BR" sz="1600" b="1" dirty="0" err="1"/>
              <a:t>with</a:t>
            </a:r>
            <a:r>
              <a:rPr lang="pt-BR" sz="1600" b="1" dirty="0"/>
              <a:t> </a:t>
            </a:r>
            <a:r>
              <a:rPr lang="pt-BR" sz="1600" b="1" dirty="0" err="1"/>
              <a:t>arbitrary</a:t>
            </a:r>
            <a:r>
              <a:rPr lang="pt-BR" sz="1600" b="1" dirty="0"/>
              <a:t> </a:t>
            </a:r>
            <a:r>
              <a:rPr lang="pt-BR" sz="1600" b="1" dirty="0" err="1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mirror-padded</a:t>
            </a:r>
            <a:r>
              <a:rPr lang="pt-BR" sz="1600" b="1" dirty="0"/>
              <a:t> </a:t>
            </a:r>
            <a:r>
              <a:rPr lang="pt-BR" sz="1600" b="1" dirty="0" err="1"/>
              <a:t>square</a:t>
            </a:r>
            <a:r>
              <a:rPr lang="pt-BR" sz="1600" b="1" dirty="0"/>
              <a:t> grid </a:t>
            </a:r>
            <a:r>
              <a:rPr lang="pt-BR" sz="1600" b="1" dirty="0" err="1"/>
              <a:t>with</a:t>
            </a:r>
            <a:r>
              <a:rPr lang="pt-BR" sz="1600" b="1" dirty="0"/>
              <a:t> a power-of-2</a:t>
            </a:r>
          </a:p>
          <a:p>
            <a:pPr algn="ctr"/>
            <a:r>
              <a:rPr lang="pt-BR" sz="1600" b="1" dirty="0"/>
              <a:t> </a:t>
            </a:r>
            <a:r>
              <a:rPr lang="pt-BR" sz="1600" b="1" dirty="0" err="1"/>
              <a:t>size</a:t>
            </a:r>
            <a:r>
              <a:rPr lang="pt-BR" sz="1600" b="1" dirty="0"/>
              <a:t> </a:t>
            </a:r>
            <a:r>
              <a:rPr lang="pt-BR" sz="1600" b="1" dirty="0" err="1"/>
              <a:t>compatible</a:t>
            </a:r>
            <a:r>
              <a:rPr lang="pt-BR" sz="1600" b="1" dirty="0"/>
              <a:t> </a:t>
            </a:r>
            <a:r>
              <a:rPr lang="pt-BR" sz="1600" b="1" dirty="0" err="1"/>
              <a:t>with</a:t>
            </a:r>
            <a:r>
              <a:rPr lang="pt-BR" sz="1600" b="1" dirty="0"/>
              <a:t> DWT </a:t>
            </a:r>
            <a:r>
              <a:rPr lang="pt-BR" sz="1600" b="1" dirty="0" err="1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a 128 × 128 DWT </a:t>
            </a:r>
            <a:r>
              <a:rPr lang="pt-BR" sz="1600" b="1" dirty="0" err="1"/>
              <a:t>raw</a:t>
            </a:r>
            <a:r>
              <a:rPr lang="pt-BR" sz="1600" b="1" dirty="0"/>
              <a:t> output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first</a:t>
            </a:r>
            <a:r>
              <a:rPr lang="pt-BR" sz="1600" b="1" dirty="0"/>
              <a:t> </a:t>
            </a:r>
            <a:r>
              <a:rPr lang="pt-BR" sz="1600" b="1" dirty="0" err="1"/>
              <a:t>cell</a:t>
            </a:r>
            <a:r>
              <a:rPr lang="pt-BR" sz="1600" b="1" dirty="0"/>
              <a:t> (</a:t>
            </a:r>
            <a:r>
              <a:rPr lang="pt-BR" sz="1600" b="1" dirty="0" err="1"/>
              <a:t>bottom-left</a:t>
            </a:r>
            <a:r>
              <a:rPr lang="pt-BR" sz="1600" b="1" dirty="0"/>
              <a:t>) </a:t>
            </a:r>
            <a:r>
              <a:rPr lang="pt-BR" sz="1600" b="1" dirty="0" err="1"/>
              <a:t>stores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smoothing</a:t>
            </a:r>
            <a:r>
              <a:rPr lang="pt-BR" sz="1600" b="1" dirty="0"/>
              <a:t> </a:t>
            </a:r>
            <a:r>
              <a:rPr lang="pt-BR" sz="1600" b="1" dirty="0" err="1"/>
              <a:t>factor</a:t>
            </a:r>
            <a:r>
              <a:rPr lang="pt-BR" sz="1600" b="1" dirty="0"/>
              <a:t> (global </a:t>
            </a:r>
            <a:r>
              <a:rPr lang="pt-BR" sz="1600" b="1" dirty="0" err="1"/>
              <a:t>mean</a:t>
            </a:r>
            <a:r>
              <a:rPr lang="pt-BR" sz="1600" b="1" dirty="0"/>
              <a:t>)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1 = N–S; </a:t>
            </a:r>
            <a:r>
              <a:rPr lang="pt-BR" sz="1600" b="1" dirty="0" err="1"/>
              <a:t>direction</a:t>
            </a:r>
            <a:r>
              <a:rPr lang="pt-BR" sz="1600" b="1" dirty="0"/>
              <a:t> 2 = </a:t>
            </a:r>
            <a:r>
              <a:rPr lang="pt-BR" sz="1600" b="1" dirty="0" err="1"/>
              <a:t>diagonals</a:t>
            </a:r>
            <a:r>
              <a:rPr lang="pt-BR" sz="1600" b="1" dirty="0"/>
              <a:t>; </a:t>
            </a:r>
            <a:r>
              <a:rPr lang="pt-BR" sz="1600" b="1" dirty="0" err="1"/>
              <a:t>direction</a:t>
            </a:r>
            <a:r>
              <a:rPr lang="pt-BR" sz="1600" b="1" dirty="0"/>
              <a:t> 3 = E–W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levels</a:t>
            </a:r>
            <a:r>
              <a:rPr lang="pt-BR" sz="1600" b="1" dirty="0"/>
              <a:t> 0 – 6 (log</a:t>
            </a:r>
            <a:r>
              <a:rPr lang="pt-BR" sz="1600" b="1" baseline="-25000" dirty="0"/>
              <a:t>2</a:t>
            </a:r>
            <a:r>
              <a:rPr lang="pt-BR" sz="1600" b="1" dirty="0"/>
              <a:t>(128)-1)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directions</a:t>
            </a:r>
            <a:r>
              <a:rPr lang="pt-BR" sz="1600" b="1" dirty="0"/>
              <a:t> 1, 2 </a:t>
            </a:r>
            <a:r>
              <a:rPr lang="pt-BR" sz="1600" b="1" dirty="0" err="1"/>
              <a:t>and</a:t>
            </a:r>
            <a:r>
              <a:rPr lang="pt-BR" sz="1600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level</a:t>
            </a:r>
            <a:r>
              <a:rPr lang="pt-BR" sz="1600" b="1" dirty="0"/>
              <a:t> 6, </a:t>
            </a:r>
            <a:r>
              <a:rPr lang="pt-BR" sz="1600" b="1" dirty="0" err="1"/>
              <a:t>direction</a:t>
            </a:r>
            <a:r>
              <a:rPr lang="pt-BR" sz="1600" b="1" dirty="0"/>
              <a:t> 3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scalogram</a:t>
            </a:r>
            <a:r>
              <a:rPr lang="pt-BR" sz="1600" b="1" dirty="0"/>
              <a:t> cube for 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1 (N–S)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scalogram</a:t>
            </a:r>
            <a:r>
              <a:rPr lang="pt-BR" sz="1600" b="1" dirty="0"/>
              <a:t> cube for 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2 (</a:t>
            </a:r>
            <a:r>
              <a:rPr lang="pt-BR" sz="1600" b="1" dirty="0" err="1"/>
              <a:t>diagonals</a:t>
            </a:r>
            <a:r>
              <a:rPr lang="pt-BR" sz="1600" b="1" dirty="0"/>
              <a:t>)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scalogram</a:t>
            </a:r>
            <a:r>
              <a:rPr lang="pt-BR" sz="1600" b="1" dirty="0"/>
              <a:t> cube for 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3 (E–W)</a:t>
            </a:r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6</a:t>
            </a:r>
          </a:p>
          <a:p>
            <a:r>
              <a:rPr lang="pt-BR" sz="1200" b="1" dirty="0"/>
              <a:t>5</a:t>
            </a:r>
          </a:p>
          <a:p>
            <a:r>
              <a:rPr lang="pt-BR" sz="1200" b="1" dirty="0"/>
              <a:t>4</a:t>
            </a:r>
          </a:p>
          <a:p>
            <a:r>
              <a:rPr lang="pt-BR" sz="1200" b="1" dirty="0"/>
              <a:t>3</a:t>
            </a:r>
          </a:p>
          <a:p>
            <a:r>
              <a:rPr lang="pt-BR" sz="1200" b="1" dirty="0"/>
              <a:t>2</a:t>
            </a:r>
          </a:p>
          <a:p>
            <a:r>
              <a:rPr lang="pt-BR" sz="1200" b="1" dirty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levels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</a:t>
            </a:r>
            <a:r>
              <a:rPr lang="pt-BR" sz="1600" b="1" dirty="0" err="1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a 128 × 128 DWT </a:t>
            </a:r>
            <a:r>
              <a:rPr lang="pt-BR" sz="1600" b="1" dirty="0" err="1"/>
              <a:t>raw</a:t>
            </a:r>
            <a:r>
              <a:rPr lang="pt-BR" sz="1600" b="1" dirty="0"/>
              <a:t> output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squared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</a:t>
            </a:r>
            <a:r>
              <a:rPr lang="pt-BR" sz="1600" b="1" dirty="0" err="1"/>
              <a:t>mirror-padded</a:t>
            </a:r>
            <a:r>
              <a:rPr lang="pt-BR" sz="1600" b="1" dirty="0"/>
              <a:t> input grid</a:t>
            </a:r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11.0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12.0</a:t>
            </a:r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12.5</a:t>
            </a:r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succession</a:t>
            </a:r>
            <a:r>
              <a:rPr lang="pt-BR" sz="1400" dirty="0"/>
              <a:t> </a:t>
            </a:r>
            <a:r>
              <a:rPr lang="pt-BR" sz="1400" dirty="0" err="1"/>
              <a:t>distance</a:t>
            </a:r>
            <a:r>
              <a:rPr lang="pt-BR" sz="1400" dirty="0"/>
              <a:t> = +1.0</a:t>
            </a:r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probability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           = 10%;           = 50%           = 2% ...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(...)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11.0</a:t>
            </a:r>
          </a:p>
          <a:p>
            <a:r>
              <a:rPr lang="pt-BR" sz="1400" dirty="0"/>
              <a:t>Z = -7010.1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14.0</a:t>
            </a:r>
          </a:p>
          <a:p>
            <a:r>
              <a:rPr lang="pt-BR" sz="1400" dirty="0"/>
              <a:t>Z = -7008.7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∆</a:t>
            </a:r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∆Z = +1.4</a:t>
            </a:r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resulting</a:t>
            </a:r>
            <a:r>
              <a:rPr lang="pt-BR" sz="1400" dirty="0"/>
              <a:t> </a:t>
            </a:r>
            <a:r>
              <a:rPr lang="pt-BR" sz="1400" dirty="0" err="1"/>
              <a:t>succession</a:t>
            </a:r>
            <a:r>
              <a:rPr lang="pt-BR" sz="1400" dirty="0"/>
              <a:t> </a:t>
            </a:r>
            <a:r>
              <a:rPr lang="pt-BR" sz="1400" dirty="0" err="1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resulting</a:t>
            </a:r>
            <a:r>
              <a:rPr lang="pt-BR" dirty="0"/>
              <a:t> grid </a:t>
            </a:r>
            <a:r>
              <a:rPr lang="pt-BR" dirty="0" err="1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grid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:</a:t>
            </a:r>
          </a:p>
          <a:p>
            <a:r>
              <a:rPr lang="pt-BR" dirty="0" err="1"/>
              <a:t>Xmin</a:t>
            </a:r>
            <a:r>
              <a:rPr lang="pt-BR" dirty="0"/>
              <a:t>, </a:t>
            </a:r>
            <a:r>
              <a:rPr lang="pt-BR" dirty="0" err="1"/>
              <a:t>Ymin</a:t>
            </a:r>
            <a:r>
              <a:rPr lang="pt-BR" dirty="0"/>
              <a:t>, </a:t>
            </a:r>
            <a:r>
              <a:rPr lang="pt-BR" dirty="0" err="1"/>
              <a:t>Zmin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437428" y="5661412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Xsize</a:t>
            </a:r>
            <a:endParaRPr lang="pt-BR" dirty="0"/>
          </a:p>
        </p:txBody>
      </p:sp>
      <p:sp>
        <p:nvSpPr>
          <p:cNvPr id="2" name="Chave Esquerda 1"/>
          <p:cNvSpPr/>
          <p:nvPr/>
        </p:nvSpPr>
        <p:spPr>
          <a:xfrm rot="16200000">
            <a:off x="4592629" y="4862642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/>
          <p:cNvSpPr/>
          <p:nvPr/>
        </p:nvSpPr>
        <p:spPr>
          <a:xfrm rot="10800000">
            <a:off x="7968187" y="3967838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318817" y="4406627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Ysize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087121" y="572835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nX</a:t>
            </a:r>
            <a:r>
              <a:rPr lang="pt-BR" dirty="0"/>
              <a:t> = 3; </a:t>
            </a:r>
            <a:r>
              <a:rPr lang="pt-BR" dirty="0" err="1"/>
              <a:t>nY</a:t>
            </a:r>
            <a:r>
              <a:rPr lang="pt-BR" dirty="0"/>
              <a:t> = 3; </a:t>
            </a:r>
            <a:r>
              <a:rPr lang="pt-BR" dirty="0" err="1"/>
              <a:t>nZ</a:t>
            </a:r>
            <a:r>
              <a:rPr lang="pt-BR" dirty="0"/>
              <a:t> = 1</a:t>
            </a:r>
          </a:p>
        </p:txBody>
      </p:sp>
      <p:sp>
        <p:nvSpPr>
          <p:cNvPr id="3" name="Triângulo isósceles 2"/>
          <p:cNvSpPr/>
          <p:nvPr/>
        </p:nvSpPr>
        <p:spPr>
          <a:xfrm>
            <a:off x="8371268" y="2508089"/>
            <a:ext cx="272125" cy="10894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8282749" y="1972666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0118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F66252C-5C68-900A-9D50-1B238F952A27}"/>
              </a:ext>
            </a:extLst>
          </p:cNvPr>
          <p:cNvGrpSpPr/>
          <p:nvPr/>
        </p:nvGrpSpPr>
        <p:grpSpPr>
          <a:xfrm>
            <a:off x="1633671" y="1891056"/>
            <a:ext cx="3446912" cy="3184849"/>
            <a:chOff x="1244631" y="981545"/>
            <a:chExt cx="2064298" cy="1108190"/>
          </a:xfrm>
        </p:grpSpPr>
        <p:sp>
          <p:nvSpPr>
            <p:cNvPr id="97" name="CaixaDeTexto 96"/>
            <p:cNvSpPr txBox="1"/>
            <p:nvPr/>
          </p:nvSpPr>
          <p:spPr>
            <a:xfrm>
              <a:off x="1777222" y="1982642"/>
              <a:ext cx="1146369" cy="107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model </a:t>
              </a:r>
              <a:r>
                <a:rPr lang="pt-BR" sz="1400" dirty="0" err="1"/>
                <a:t>parameter</a:t>
              </a:r>
              <a:r>
                <a:rPr lang="pt-BR" sz="1400" dirty="0"/>
                <a:t> </a:t>
              </a:r>
              <a:r>
                <a:rPr lang="pt-BR" sz="1400" dirty="0" err="1"/>
                <a:t>space</a:t>
              </a:r>
              <a:endParaRPr lang="pt-BR" sz="1400" dirty="0"/>
            </a:p>
          </p:txBody>
        </p:sp>
        <p:cxnSp>
          <p:nvCxnSpPr>
            <p:cNvPr id="98" name="Conector de seta reta 97"/>
            <p:cNvCxnSpPr/>
            <p:nvPr/>
          </p:nvCxnSpPr>
          <p:spPr>
            <a:xfrm flipV="1">
              <a:off x="1481362" y="981545"/>
              <a:ext cx="0" cy="995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/>
            <p:nvPr/>
          </p:nvCxnSpPr>
          <p:spPr>
            <a:xfrm flipV="1">
              <a:off x="1481362" y="1976763"/>
              <a:ext cx="18192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/>
            <p:cNvCxnSpPr/>
            <p:nvPr/>
          </p:nvCxnSpPr>
          <p:spPr>
            <a:xfrm flipV="1">
              <a:off x="1489659" y="996824"/>
              <a:ext cx="1819270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/>
            <p:cNvCxnSpPr/>
            <p:nvPr/>
          </p:nvCxnSpPr>
          <p:spPr>
            <a:xfrm flipV="1">
              <a:off x="3282160" y="987424"/>
              <a:ext cx="0" cy="99521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/>
            <p:cNvSpPr txBox="1"/>
            <p:nvPr/>
          </p:nvSpPr>
          <p:spPr>
            <a:xfrm rot="16200000">
              <a:off x="930452" y="1392872"/>
              <a:ext cx="812680" cy="184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time/</a:t>
              </a:r>
              <a:r>
                <a:rPr lang="pt-BR" sz="1400" dirty="0" err="1"/>
                <a:t>number</a:t>
              </a:r>
              <a:r>
                <a:rPr lang="pt-BR" sz="1400" dirty="0"/>
                <a:t> of </a:t>
              </a:r>
              <a:r>
                <a:rPr lang="pt-BR" sz="1400" dirty="0" err="1"/>
                <a:t>observations</a:t>
              </a:r>
              <a:endParaRPr lang="pt-BR" sz="1400" dirty="0"/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9D8327A-AA78-FF63-6111-1D979668DA80}"/>
              </a:ext>
            </a:extLst>
          </p:cNvPr>
          <p:cNvGrpSpPr/>
          <p:nvPr/>
        </p:nvGrpSpPr>
        <p:grpSpPr>
          <a:xfrm rot="10800000">
            <a:off x="2327561" y="1852954"/>
            <a:ext cx="2263994" cy="2985542"/>
            <a:chOff x="2508485" y="1852954"/>
            <a:chExt cx="2263994" cy="2985542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D67CEEE2-335A-3060-1F94-624D79B00B7D}"/>
                </a:ext>
              </a:extLst>
            </p:cNvPr>
            <p:cNvSpPr/>
            <p:nvPr/>
          </p:nvSpPr>
          <p:spPr>
            <a:xfrm>
              <a:off x="2508485" y="1941268"/>
              <a:ext cx="1462062" cy="2801878"/>
            </a:xfrm>
            <a:custGeom>
              <a:avLst/>
              <a:gdLst>
                <a:gd name="connsiteX0" fmla="*/ 772595 w 1462062"/>
                <a:gd name="connsiteY0" fmla="*/ 2801878 h 2801878"/>
                <a:gd name="connsiteX1" fmla="*/ 977968 w 1462062"/>
                <a:gd name="connsiteY1" fmla="*/ 2493818 h 2801878"/>
                <a:gd name="connsiteX2" fmla="*/ 493874 w 1462062"/>
                <a:gd name="connsiteY2" fmla="*/ 2195538 h 2801878"/>
                <a:gd name="connsiteX3" fmla="*/ 709027 w 1462062"/>
                <a:gd name="connsiteY3" fmla="*/ 1877699 h 2801878"/>
                <a:gd name="connsiteX4" fmla="*/ 205373 w 1462062"/>
                <a:gd name="connsiteY4" fmla="*/ 1574528 h 2801878"/>
                <a:gd name="connsiteX5" fmla="*/ 0 w 1462062"/>
                <a:gd name="connsiteY5" fmla="*/ 1134443 h 2801878"/>
                <a:gd name="connsiteX6" fmla="*/ 264051 w 1462062"/>
                <a:gd name="connsiteY6" fmla="*/ 630789 h 2801878"/>
                <a:gd name="connsiteX7" fmla="*/ 738366 w 1462062"/>
                <a:gd name="connsiteY7" fmla="*/ 396077 h 2801878"/>
                <a:gd name="connsiteX8" fmla="*/ 1462062 w 1462062"/>
                <a:gd name="connsiteY8" fmla="*/ 264051 h 2801878"/>
                <a:gd name="connsiteX9" fmla="*/ 1109994 w 1462062"/>
                <a:gd name="connsiteY9" fmla="*/ 0 h 280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2062" h="2801878">
                  <a:moveTo>
                    <a:pt x="772595" y="2801878"/>
                  </a:moveTo>
                  <a:lnTo>
                    <a:pt x="977968" y="2493818"/>
                  </a:lnTo>
                  <a:lnTo>
                    <a:pt x="493874" y="2195538"/>
                  </a:lnTo>
                  <a:lnTo>
                    <a:pt x="709027" y="1877699"/>
                  </a:lnTo>
                  <a:lnTo>
                    <a:pt x="205373" y="1574528"/>
                  </a:lnTo>
                  <a:lnTo>
                    <a:pt x="0" y="1134443"/>
                  </a:lnTo>
                  <a:lnTo>
                    <a:pt x="264051" y="630789"/>
                  </a:lnTo>
                  <a:lnTo>
                    <a:pt x="738366" y="396077"/>
                  </a:lnTo>
                  <a:lnTo>
                    <a:pt x="1462062" y="264051"/>
                  </a:lnTo>
                  <a:lnTo>
                    <a:pt x="110999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14644D2-82CB-F452-B3DB-7D079D79C68D}"/>
                </a:ext>
              </a:extLst>
            </p:cNvPr>
            <p:cNvSpPr/>
            <p:nvPr/>
          </p:nvSpPr>
          <p:spPr>
            <a:xfrm>
              <a:off x="2758682" y="1961639"/>
              <a:ext cx="2013797" cy="2801878"/>
            </a:xfrm>
            <a:custGeom>
              <a:avLst/>
              <a:gdLst>
                <a:gd name="connsiteX0" fmla="*/ 772595 w 1462062"/>
                <a:gd name="connsiteY0" fmla="*/ 2801878 h 2801878"/>
                <a:gd name="connsiteX1" fmla="*/ 977968 w 1462062"/>
                <a:gd name="connsiteY1" fmla="*/ 2493818 h 2801878"/>
                <a:gd name="connsiteX2" fmla="*/ 493874 w 1462062"/>
                <a:gd name="connsiteY2" fmla="*/ 2195538 h 2801878"/>
                <a:gd name="connsiteX3" fmla="*/ 709027 w 1462062"/>
                <a:gd name="connsiteY3" fmla="*/ 1877699 h 2801878"/>
                <a:gd name="connsiteX4" fmla="*/ 205373 w 1462062"/>
                <a:gd name="connsiteY4" fmla="*/ 1574528 h 2801878"/>
                <a:gd name="connsiteX5" fmla="*/ 0 w 1462062"/>
                <a:gd name="connsiteY5" fmla="*/ 1134443 h 2801878"/>
                <a:gd name="connsiteX6" fmla="*/ 264051 w 1462062"/>
                <a:gd name="connsiteY6" fmla="*/ 630789 h 2801878"/>
                <a:gd name="connsiteX7" fmla="*/ 738366 w 1462062"/>
                <a:gd name="connsiteY7" fmla="*/ 396077 h 2801878"/>
                <a:gd name="connsiteX8" fmla="*/ 1462062 w 1462062"/>
                <a:gd name="connsiteY8" fmla="*/ 264051 h 2801878"/>
                <a:gd name="connsiteX9" fmla="*/ 1109994 w 1462062"/>
                <a:gd name="connsiteY9" fmla="*/ 0 h 280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2062" h="2801878">
                  <a:moveTo>
                    <a:pt x="772595" y="2801878"/>
                  </a:moveTo>
                  <a:lnTo>
                    <a:pt x="977968" y="2493818"/>
                  </a:lnTo>
                  <a:lnTo>
                    <a:pt x="493874" y="2195538"/>
                  </a:lnTo>
                  <a:lnTo>
                    <a:pt x="709027" y="1877699"/>
                  </a:lnTo>
                  <a:lnTo>
                    <a:pt x="205373" y="1574528"/>
                  </a:lnTo>
                  <a:lnTo>
                    <a:pt x="0" y="1134443"/>
                  </a:lnTo>
                  <a:lnTo>
                    <a:pt x="264051" y="630789"/>
                  </a:lnTo>
                  <a:lnTo>
                    <a:pt x="738366" y="396077"/>
                  </a:lnTo>
                  <a:lnTo>
                    <a:pt x="1462062" y="264051"/>
                  </a:lnTo>
                  <a:lnTo>
                    <a:pt x="110999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95E2682-282A-807F-A39A-156B21B604BB}"/>
                </a:ext>
              </a:extLst>
            </p:cNvPr>
            <p:cNvSpPr/>
            <p:nvPr/>
          </p:nvSpPr>
          <p:spPr>
            <a:xfrm>
              <a:off x="3466346" y="4647795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1D5D4044-CE70-FE9C-26EA-3F2AB78F1881}"/>
                </a:ext>
              </a:extLst>
            </p:cNvPr>
            <p:cNvSpPr/>
            <p:nvPr/>
          </p:nvSpPr>
          <p:spPr>
            <a:xfrm>
              <a:off x="3657047" y="4365425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227930E-E1D3-AB6C-3109-91060267B9B9}"/>
                </a:ext>
              </a:extLst>
            </p:cNvPr>
            <p:cNvSpPr/>
            <p:nvPr/>
          </p:nvSpPr>
          <p:spPr>
            <a:xfrm>
              <a:off x="3144165" y="4047160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4ECE6FA-ABED-FF0C-1011-A0574DB49486}"/>
                </a:ext>
              </a:extLst>
            </p:cNvPr>
            <p:cNvSpPr/>
            <p:nvPr/>
          </p:nvSpPr>
          <p:spPr>
            <a:xfrm>
              <a:off x="3320286" y="3747774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F2046DF5-11DD-28DA-F563-377AE333CC7C}"/>
                </a:ext>
              </a:extLst>
            </p:cNvPr>
            <p:cNvSpPr/>
            <p:nvPr/>
          </p:nvSpPr>
          <p:spPr>
            <a:xfrm>
              <a:off x="2816085" y="3455489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BF74410-2B92-80E6-8361-EBD306C669A6}"/>
                </a:ext>
              </a:extLst>
            </p:cNvPr>
            <p:cNvSpPr/>
            <p:nvPr/>
          </p:nvSpPr>
          <p:spPr>
            <a:xfrm>
              <a:off x="2570149" y="3056623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A1ED8BD0-9A61-F488-9649-E3F35345C7EF}"/>
                </a:ext>
              </a:extLst>
            </p:cNvPr>
            <p:cNvSpPr/>
            <p:nvPr/>
          </p:nvSpPr>
          <p:spPr>
            <a:xfrm>
              <a:off x="2837812" y="2517863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9C9F570-6B06-9AAA-EEA2-B863A2C00A72}"/>
                </a:ext>
              </a:extLst>
            </p:cNvPr>
            <p:cNvSpPr/>
            <p:nvPr/>
          </p:nvSpPr>
          <p:spPr>
            <a:xfrm>
              <a:off x="3466346" y="2259830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489DCEA-E7C3-CABE-5252-2E0E4F9A5D2A}"/>
                </a:ext>
              </a:extLst>
            </p:cNvPr>
            <p:cNvSpPr/>
            <p:nvPr/>
          </p:nvSpPr>
          <p:spPr>
            <a:xfrm>
              <a:off x="4206251" y="2074900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6D63C16-DAF6-E615-072A-9D89EDA71D72}"/>
                </a:ext>
              </a:extLst>
            </p:cNvPr>
            <p:cNvSpPr/>
            <p:nvPr/>
          </p:nvSpPr>
          <p:spPr>
            <a:xfrm>
              <a:off x="3890618" y="1852954"/>
              <a:ext cx="190701" cy="1907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Elipse 64">
            <a:extLst>
              <a:ext uri="{FF2B5EF4-FFF2-40B4-BE49-F238E27FC236}">
                <a16:creationId xmlns:a16="http://schemas.microsoft.com/office/drawing/2014/main" id="{6BB60630-C90D-191E-AB0A-ED7605F812FF}"/>
              </a:ext>
            </a:extLst>
          </p:cNvPr>
          <p:cNvSpPr/>
          <p:nvPr/>
        </p:nvSpPr>
        <p:spPr>
          <a:xfrm>
            <a:off x="2177505" y="5211937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D9251F6-485C-D9E9-A4BA-B85DFDFD5AE0}"/>
              </a:ext>
            </a:extLst>
          </p:cNvPr>
          <p:cNvSpPr txBox="1"/>
          <p:nvPr/>
        </p:nvSpPr>
        <p:spPr>
          <a:xfrm>
            <a:off x="2365975" y="5141436"/>
            <a:ext cx="253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= </a:t>
            </a:r>
            <a:r>
              <a:rPr lang="pt-BR" sz="1400" dirty="0" err="1"/>
              <a:t>deterministic</a:t>
            </a:r>
            <a:r>
              <a:rPr lang="pt-BR" sz="1400" dirty="0"/>
              <a:t> model </a:t>
            </a:r>
            <a:r>
              <a:rPr lang="pt-BR" sz="1400" dirty="0" err="1"/>
              <a:t>fit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data</a:t>
            </a:r>
          </a:p>
        </p:txBody>
      </p:sp>
      <p:sp>
        <p:nvSpPr>
          <p:cNvPr id="70" name="Chave Direita 69">
            <a:extLst>
              <a:ext uri="{FF2B5EF4-FFF2-40B4-BE49-F238E27FC236}">
                <a16:creationId xmlns:a16="http://schemas.microsoft.com/office/drawing/2014/main" id="{88AA7E8C-5474-E939-E3A7-2A8195B77A54}"/>
              </a:ext>
            </a:extLst>
          </p:cNvPr>
          <p:cNvSpPr/>
          <p:nvPr/>
        </p:nvSpPr>
        <p:spPr>
          <a:xfrm rot="16200000">
            <a:off x="3420165" y="1399888"/>
            <a:ext cx="308060" cy="6362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18431C8-F7E8-A68D-BDA9-5A91AD1DA61D}"/>
              </a:ext>
            </a:extLst>
          </p:cNvPr>
          <p:cNvSpPr txBox="1"/>
          <p:nvPr/>
        </p:nvSpPr>
        <p:spPr>
          <a:xfrm>
            <a:off x="1943715" y="1029334"/>
            <a:ext cx="3235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/>
              <a:t>realizations</a:t>
            </a:r>
            <a:r>
              <a:rPr lang="pt-BR" sz="1400" dirty="0"/>
              <a:t> define </a:t>
            </a:r>
            <a:r>
              <a:rPr lang="pt-BR" sz="1400" dirty="0" err="1"/>
              <a:t>small</a:t>
            </a:r>
            <a:r>
              <a:rPr lang="pt-BR" sz="1400" dirty="0"/>
              <a:t> </a:t>
            </a:r>
            <a:r>
              <a:rPr lang="pt-BR" sz="1400" dirty="0" err="1"/>
              <a:t>uncertainty</a:t>
            </a:r>
            <a:r>
              <a:rPr lang="pt-BR" sz="1400" dirty="0"/>
              <a:t> band</a:t>
            </a:r>
          </a:p>
          <a:p>
            <a:pPr algn="ctr"/>
            <a:r>
              <a:rPr lang="pt-BR" sz="1400" dirty="0" err="1"/>
              <a:t>around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current</a:t>
            </a:r>
            <a:r>
              <a:rPr lang="pt-BR" sz="1400" dirty="0"/>
              <a:t> model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934FCB1D-8B9B-4AEC-EBAC-9D71A944A16E}"/>
              </a:ext>
            </a:extLst>
          </p:cNvPr>
          <p:cNvGrpSpPr/>
          <p:nvPr/>
        </p:nvGrpSpPr>
        <p:grpSpPr>
          <a:xfrm>
            <a:off x="5309044" y="1891056"/>
            <a:ext cx="3051625" cy="3184849"/>
            <a:chOff x="1481362" y="981545"/>
            <a:chExt cx="1827567" cy="1108190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49DA3F5-B9CB-6AEF-DE0C-9A3C8F232A4F}"/>
                </a:ext>
              </a:extLst>
            </p:cNvPr>
            <p:cNvSpPr txBox="1"/>
            <p:nvPr/>
          </p:nvSpPr>
          <p:spPr>
            <a:xfrm>
              <a:off x="1777222" y="1982642"/>
              <a:ext cx="1146369" cy="107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model </a:t>
              </a:r>
              <a:r>
                <a:rPr lang="pt-BR" sz="1400" dirty="0" err="1"/>
                <a:t>parameter</a:t>
              </a:r>
              <a:r>
                <a:rPr lang="pt-BR" sz="1400" dirty="0"/>
                <a:t> </a:t>
              </a:r>
              <a:r>
                <a:rPr lang="pt-BR" sz="1400" dirty="0" err="1"/>
                <a:t>space</a:t>
              </a:r>
              <a:endParaRPr lang="pt-BR" sz="1400" dirty="0"/>
            </a:p>
          </p:txBody>
        </p:sp>
        <p:cxnSp>
          <p:nvCxnSpPr>
            <p:cNvPr id="75" name="Conector de seta reta 97">
              <a:extLst>
                <a:ext uri="{FF2B5EF4-FFF2-40B4-BE49-F238E27FC236}">
                  <a16:creationId xmlns:a16="http://schemas.microsoft.com/office/drawing/2014/main" id="{1B9932DF-3F21-980F-AC13-22D73300A2BC}"/>
                </a:ext>
              </a:extLst>
            </p:cNvPr>
            <p:cNvCxnSpPr/>
            <p:nvPr/>
          </p:nvCxnSpPr>
          <p:spPr>
            <a:xfrm flipV="1">
              <a:off x="1481362" y="981545"/>
              <a:ext cx="0" cy="995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99">
              <a:extLst>
                <a:ext uri="{FF2B5EF4-FFF2-40B4-BE49-F238E27FC236}">
                  <a16:creationId xmlns:a16="http://schemas.microsoft.com/office/drawing/2014/main" id="{A78A3E91-8B7C-8C06-95F0-FE95B0C49B6D}"/>
                </a:ext>
              </a:extLst>
            </p:cNvPr>
            <p:cNvCxnSpPr/>
            <p:nvPr/>
          </p:nvCxnSpPr>
          <p:spPr>
            <a:xfrm flipV="1">
              <a:off x="1481362" y="1976763"/>
              <a:ext cx="18192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107">
              <a:extLst>
                <a:ext uri="{FF2B5EF4-FFF2-40B4-BE49-F238E27FC236}">
                  <a16:creationId xmlns:a16="http://schemas.microsoft.com/office/drawing/2014/main" id="{80F36FA6-7C94-82B0-D791-9BAC91FEF670}"/>
                </a:ext>
              </a:extLst>
            </p:cNvPr>
            <p:cNvCxnSpPr/>
            <p:nvPr/>
          </p:nvCxnSpPr>
          <p:spPr>
            <a:xfrm flipV="1">
              <a:off x="1489659" y="996824"/>
              <a:ext cx="1819270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108">
              <a:extLst>
                <a:ext uri="{FF2B5EF4-FFF2-40B4-BE49-F238E27FC236}">
                  <a16:creationId xmlns:a16="http://schemas.microsoft.com/office/drawing/2014/main" id="{8FE26AEB-7944-C8F6-97B1-199443815923}"/>
                </a:ext>
              </a:extLst>
            </p:cNvPr>
            <p:cNvCxnSpPr/>
            <p:nvPr/>
          </p:nvCxnSpPr>
          <p:spPr>
            <a:xfrm flipV="1">
              <a:off x="3282160" y="987424"/>
              <a:ext cx="0" cy="99521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2D20B6D2-236B-910C-9B30-E64F76506ED3}"/>
              </a:ext>
            </a:extLst>
          </p:cNvPr>
          <p:cNvSpPr/>
          <p:nvPr/>
        </p:nvSpPr>
        <p:spPr>
          <a:xfrm rot="10800000">
            <a:off x="6723078" y="1852954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5B4EBD4-DDF5-B7E3-5B39-7A5B174F4ED5}"/>
              </a:ext>
            </a:extLst>
          </p:cNvPr>
          <p:cNvSpPr/>
          <p:nvPr/>
        </p:nvSpPr>
        <p:spPr>
          <a:xfrm rot="10800000">
            <a:off x="6532377" y="2135324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CB79B08A-6AB8-CF12-CBFD-E1412927DC11}"/>
              </a:ext>
            </a:extLst>
          </p:cNvPr>
          <p:cNvSpPr/>
          <p:nvPr/>
        </p:nvSpPr>
        <p:spPr>
          <a:xfrm rot="10800000">
            <a:off x="7045259" y="2453589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E5A9559-1C56-21F6-1A4D-4A6B13A06DB8}"/>
              </a:ext>
            </a:extLst>
          </p:cNvPr>
          <p:cNvSpPr/>
          <p:nvPr/>
        </p:nvSpPr>
        <p:spPr>
          <a:xfrm rot="10800000">
            <a:off x="6869138" y="2752975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539D2F29-2705-36F6-2CFF-48C0131CC5D8}"/>
              </a:ext>
            </a:extLst>
          </p:cNvPr>
          <p:cNvSpPr/>
          <p:nvPr/>
        </p:nvSpPr>
        <p:spPr>
          <a:xfrm rot="10800000">
            <a:off x="7373339" y="3045260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47F3EE8E-DAF5-C1B6-A0D7-90F63F5A7C1B}"/>
              </a:ext>
            </a:extLst>
          </p:cNvPr>
          <p:cNvSpPr/>
          <p:nvPr/>
        </p:nvSpPr>
        <p:spPr>
          <a:xfrm rot="10800000">
            <a:off x="7619275" y="3444126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EAE91ADB-155B-2775-9ECF-8206E4851A34}"/>
              </a:ext>
            </a:extLst>
          </p:cNvPr>
          <p:cNvSpPr/>
          <p:nvPr/>
        </p:nvSpPr>
        <p:spPr>
          <a:xfrm rot="10800000">
            <a:off x="7351612" y="3982886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516DA28B-1C2C-1BF0-4D10-92F9972DDCEB}"/>
              </a:ext>
            </a:extLst>
          </p:cNvPr>
          <p:cNvSpPr/>
          <p:nvPr/>
        </p:nvSpPr>
        <p:spPr>
          <a:xfrm rot="10800000">
            <a:off x="6723078" y="4240919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6F25A08-4AEE-8326-6D2F-462554E54F7F}"/>
              </a:ext>
            </a:extLst>
          </p:cNvPr>
          <p:cNvSpPr/>
          <p:nvPr/>
        </p:nvSpPr>
        <p:spPr>
          <a:xfrm rot="10800000">
            <a:off x="5983173" y="4425849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9CC2B00F-0019-1B79-8BF7-01677739FA1B}"/>
              </a:ext>
            </a:extLst>
          </p:cNvPr>
          <p:cNvSpPr/>
          <p:nvPr/>
        </p:nvSpPr>
        <p:spPr>
          <a:xfrm rot="10800000">
            <a:off x="6298806" y="4647795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have Direita 106">
            <a:extLst>
              <a:ext uri="{FF2B5EF4-FFF2-40B4-BE49-F238E27FC236}">
                <a16:creationId xmlns:a16="http://schemas.microsoft.com/office/drawing/2014/main" id="{3E1D02A9-BB5C-9A62-9C52-6C853BF9F65A}"/>
              </a:ext>
            </a:extLst>
          </p:cNvPr>
          <p:cNvSpPr/>
          <p:nvPr/>
        </p:nvSpPr>
        <p:spPr>
          <a:xfrm rot="16200000">
            <a:off x="6573612" y="1458068"/>
            <a:ext cx="308060" cy="5198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F74ADED-4DBC-64D7-0E6B-0B655111CE36}"/>
              </a:ext>
            </a:extLst>
          </p:cNvPr>
          <p:cNvSpPr txBox="1"/>
          <p:nvPr/>
        </p:nvSpPr>
        <p:spPr>
          <a:xfrm>
            <a:off x="5225318" y="1019174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/>
              <a:t>realizations</a:t>
            </a:r>
            <a:r>
              <a:rPr lang="pt-BR" sz="1400" dirty="0"/>
              <a:t> </a:t>
            </a:r>
            <a:r>
              <a:rPr lang="pt-BR" sz="1400" dirty="0" err="1"/>
              <a:t>reflect</a:t>
            </a:r>
            <a:r>
              <a:rPr lang="pt-BR" sz="1400" dirty="0"/>
              <a:t> </a:t>
            </a:r>
            <a:r>
              <a:rPr lang="pt-BR" sz="1400" dirty="0" err="1"/>
              <a:t>uncertainty</a:t>
            </a:r>
            <a:r>
              <a:rPr lang="pt-BR" sz="1400" dirty="0"/>
              <a:t> of model</a:t>
            </a:r>
          </a:p>
          <a:p>
            <a:pPr algn="ctr"/>
            <a:r>
              <a:rPr lang="pt-BR" sz="1400" dirty="0" err="1"/>
              <a:t>decreasing</a:t>
            </a:r>
            <a:r>
              <a:rPr lang="pt-BR" sz="1400" dirty="0"/>
              <a:t> as more data </a:t>
            </a:r>
            <a:r>
              <a:rPr lang="pt-BR" sz="1400" dirty="0" err="1"/>
              <a:t>arrive</a:t>
            </a:r>
            <a:endParaRPr lang="pt-BR" sz="1400" dirty="0"/>
          </a:p>
        </p:txBody>
      </p:sp>
      <p:sp>
        <p:nvSpPr>
          <p:cNvPr id="113" name="Forma Livre: Forma 112">
            <a:extLst>
              <a:ext uri="{FF2B5EF4-FFF2-40B4-BE49-F238E27FC236}">
                <a16:creationId xmlns:a16="http://schemas.microsoft.com/office/drawing/2014/main" id="{66BE3B02-2D73-CA25-F528-0CA703C099E4}"/>
              </a:ext>
            </a:extLst>
          </p:cNvPr>
          <p:cNvSpPr/>
          <p:nvPr/>
        </p:nvSpPr>
        <p:spPr>
          <a:xfrm>
            <a:off x="5569524" y="1921707"/>
            <a:ext cx="880171" cy="2826327"/>
          </a:xfrm>
          <a:custGeom>
            <a:avLst/>
            <a:gdLst>
              <a:gd name="connsiteX0" fmla="*/ 0 w 880171"/>
              <a:gd name="connsiteY0" fmla="*/ 2826327 h 2826327"/>
              <a:gd name="connsiteX1" fmla="*/ 136915 w 880171"/>
              <a:gd name="connsiteY1" fmla="*/ 2660073 h 2826327"/>
              <a:gd name="connsiteX2" fmla="*/ 327619 w 880171"/>
              <a:gd name="connsiteY2" fmla="*/ 2347123 h 2826327"/>
              <a:gd name="connsiteX3" fmla="*/ 508543 w 880171"/>
              <a:gd name="connsiteY3" fmla="*/ 1907037 h 2826327"/>
              <a:gd name="connsiteX4" fmla="*/ 674798 w 880171"/>
              <a:gd name="connsiteY4" fmla="*/ 1437613 h 2826327"/>
              <a:gd name="connsiteX5" fmla="*/ 777484 w 880171"/>
              <a:gd name="connsiteY5" fmla="*/ 889951 h 2826327"/>
              <a:gd name="connsiteX6" fmla="*/ 816603 w 880171"/>
              <a:gd name="connsiteY6" fmla="*/ 542772 h 2826327"/>
              <a:gd name="connsiteX7" fmla="*/ 850832 w 880171"/>
              <a:gd name="connsiteY7" fmla="*/ 288500 h 2826327"/>
              <a:gd name="connsiteX8" fmla="*/ 880171 w 880171"/>
              <a:gd name="connsiteY8" fmla="*/ 0 h 2826327"/>
              <a:gd name="connsiteX9" fmla="*/ 875281 w 880171"/>
              <a:gd name="connsiteY9" fmla="*/ 9780 h 282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71" h="2826327">
                <a:moveTo>
                  <a:pt x="0" y="2826327"/>
                </a:moveTo>
                <a:lnTo>
                  <a:pt x="136915" y="2660073"/>
                </a:lnTo>
                <a:lnTo>
                  <a:pt x="327619" y="2347123"/>
                </a:lnTo>
                <a:lnTo>
                  <a:pt x="508543" y="1907037"/>
                </a:lnTo>
                <a:lnTo>
                  <a:pt x="674798" y="1437613"/>
                </a:lnTo>
                <a:lnTo>
                  <a:pt x="777484" y="889951"/>
                </a:lnTo>
                <a:lnTo>
                  <a:pt x="816603" y="542772"/>
                </a:lnTo>
                <a:lnTo>
                  <a:pt x="850832" y="288500"/>
                </a:lnTo>
                <a:lnTo>
                  <a:pt x="880171" y="0"/>
                </a:lnTo>
                <a:lnTo>
                  <a:pt x="875281" y="97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Forma Livre: Forma 114">
            <a:extLst>
              <a:ext uri="{FF2B5EF4-FFF2-40B4-BE49-F238E27FC236}">
                <a16:creationId xmlns:a16="http://schemas.microsoft.com/office/drawing/2014/main" id="{98235B3F-97C3-7B66-5C99-9A72429A87FF}"/>
              </a:ext>
            </a:extLst>
          </p:cNvPr>
          <p:cNvSpPr/>
          <p:nvPr/>
        </p:nvSpPr>
        <p:spPr>
          <a:xfrm>
            <a:off x="6987577" y="1911927"/>
            <a:ext cx="1168672" cy="2840997"/>
          </a:xfrm>
          <a:custGeom>
            <a:avLst/>
            <a:gdLst>
              <a:gd name="connsiteX0" fmla="*/ 1168672 w 1168672"/>
              <a:gd name="connsiteY0" fmla="*/ 2840997 h 2840997"/>
              <a:gd name="connsiteX1" fmla="*/ 1095324 w 1168672"/>
              <a:gd name="connsiteY1" fmla="*/ 2327564 h 2840997"/>
              <a:gd name="connsiteX2" fmla="*/ 992638 w 1168672"/>
              <a:gd name="connsiteY2" fmla="*/ 1863029 h 2840997"/>
              <a:gd name="connsiteX3" fmla="*/ 797044 w 1168672"/>
              <a:gd name="connsiteY3" fmla="*/ 1286028 h 2840997"/>
              <a:gd name="connsiteX4" fmla="*/ 488984 w 1168672"/>
              <a:gd name="connsiteY4" fmla="*/ 718807 h 2840997"/>
              <a:gd name="connsiteX5" fmla="*/ 176034 w 1168672"/>
              <a:gd name="connsiteY5" fmla="*/ 244492 h 2840997"/>
              <a:gd name="connsiteX6" fmla="*/ 0 w 1168672"/>
              <a:gd name="connsiteY6" fmla="*/ 0 h 284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672" h="2840997">
                <a:moveTo>
                  <a:pt x="1168672" y="2840997"/>
                </a:moveTo>
                <a:lnTo>
                  <a:pt x="1095324" y="2327564"/>
                </a:lnTo>
                <a:lnTo>
                  <a:pt x="992638" y="1863029"/>
                </a:lnTo>
                <a:lnTo>
                  <a:pt x="797044" y="1286028"/>
                </a:lnTo>
                <a:lnTo>
                  <a:pt x="488984" y="718807"/>
                </a:lnTo>
                <a:lnTo>
                  <a:pt x="176034" y="244492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6D5378FA-1A3F-364C-8B5D-1081FEE88A68}"/>
              </a:ext>
            </a:extLst>
          </p:cNvPr>
          <p:cNvSpPr txBox="1"/>
          <p:nvPr/>
        </p:nvSpPr>
        <p:spPr>
          <a:xfrm>
            <a:off x="2506819" y="324451"/>
            <a:ext cx="1946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Traditional</a:t>
            </a:r>
            <a:r>
              <a:rPr lang="pt-BR" sz="1600" b="1" dirty="0"/>
              <a:t> approach</a:t>
            </a:r>
          </a:p>
          <a:p>
            <a:pPr algn="ctr"/>
            <a:r>
              <a:rPr lang="pt-BR" sz="1600" b="1" dirty="0"/>
              <a:t>“</a:t>
            </a:r>
            <a:r>
              <a:rPr lang="pt-BR" sz="1600" b="1" dirty="0" err="1"/>
              <a:t>chasing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data”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128A5A9C-3DFA-25DA-5C5C-1EA560BA83D4}"/>
              </a:ext>
            </a:extLst>
          </p:cNvPr>
          <p:cNvSpPr txBox="1"/>
          <p:nvPr/>
        </p:nvSpPr>
        <p:spPr>
          <a:xfrm>
            <a:off x="5789643" y="475674"/>
            <a:ext cx="17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Bayesian</a:t>
            </a:r>
            <a:r>
              <a:rPr lang="pt-BR" sz="1600" b="1" dirty="0"/>
              <a:t> approach</a:t>
            </a: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A8827C05-D5AC-DA37-6E39-B0D925CCFB37}"/>
              </a:ext>
            </a:extLst>
          </p:cNvPr>
          <p:cNvGrpSpPr/>
          <p:nvPr/>
        </p:nvGrpSpPr>
        <p:grpSpPr>
          <a:xfrm>
            <a:off x="5789643" y="4684091"/>
            <a:ext cx="2080341" cy="154294"/>
            <a:chOff x="2769931" y="6156308"/>
            <a:chExt cx="777852" cy="279534"/>
          </a:xfrm>
        </p:grpSpPr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90F0D619-2BCC-8580-1C91-E1E1B1575347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9408D67D-A72C-2876-7978-009A58C66661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2E60017C-1006-31F3-C809-2D909BBB7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DA915705-D8A8-5D3A-C790-8B885F952517}"/>
              </a:ext>
            </a:extLst>
          </p:cNvPr>
          <p:cNvGrpSpPr/>
          <p:nvPr/>
        </p:nvGrpSpPr>
        <p:grpSpPr>
          <a:xfrm>
            <a:off x="5907774" y="4461154"/>
            <a:ext cx="2034803" cy="154294"/>
            <a:chOff x="2769931" y="6156308"/>
            <a:chExt cx="777852" cy="279534"/>
          </a:xfrm>
        </p:grpSpPr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183E9119-E9EA-DA44-A20D-0407C8B81AF1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C8AA168A-201D-6BDA-DD58-3309E073648E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C1FD4A64-2367-737E-CB27-79BD0B2DA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F0BACDF-D184-401F-E2AA-F568F80F075F}"/>
              </a:ext>
            </a:extLst>
          </p:cNvPr>
          <p:cNvGrpSpPr/>
          <p:nvPr/>
        </p:nvGrpSpPr>
        <p:grpSpPr>
          <a:xfrm>
            <a:off x="6096000" y="4263100"/>
            <a:ext cx="1795780" cy="154294"/>
            <a:chOff x="2769931" y="6156308"/>
            <a:chExt cx="777852" cy="279534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5E57E06A-3593-F686-0ED1-841D65EFA075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E32499BB-BA16-F359-F115-6C158C742527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1233DF01-01CB-DF6D-62E2-2CAD52C48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1356086C-469C-B404-51F0-B58D15E9F6D7}"/>
              </a:ext>
            </a:extLst>
          </p:cNvPr>
          <p:cNvGrpSpPr/>
          <p:nvPr/>
        </p:nvGrpSpPr>
        <p:grpSpPr>
          <a:xfrm>
            <a:off x="6298805" y="4001876"/>
            <a:ext cx="1547099" cy="154294"/>
            <a:chOff x="2769931" y="6156308"/>
            <a:chExt cx="777852" cy="279534"/>
          </a:xfrm>
        </p:grpSpPr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8AA56451-DB03-963F-6AC7-DC1857C3B467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E13F6BBD-6FE0-25C9-331D-0E38F224CBD0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1D41A7C-6B44-4418-3A92-D9377014F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52CDB892-172F-D342-46AC-8007A88AEF42}"/>
              </a:ext>
            </a:extLst>
          </p:cNvPr>
          <p:cNvGrpSpPr/>
          <p:nvPr/>
        </p:nvGrpSpPr>
        <p:grpSpPr>
          <a:xfrm>
            <a:off x="6438078" y="3463072"/>
            <a:ext cx="1271440" cy="154294"/>
            <a:chOff x="2769931" y="6156308"/>
            <a:chExt cx="777852" cy="279534"/>
          </a:xfrm>
        </p:grpSpPr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1D0CED61-E2A1-27EF-56D7-3B8F739BF264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72C44F5F-ECF4-82DD-8523-C48DDC77FCD9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EF9C41AA-F001-E18A-06FC-5869F8CF0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572E6668-38CA-91BE-B8C3-1DAAE4D09F40}"/>
              </a:ext>
            </a:extLst>
          </p:cNvPr>
          <p:cNvGrpSpPr/>
          <p:nvPr/>
        </p:nvGrpSpPr>
        <p:grpSpPr>
          <a:xfrm>
            <a:off x="6480538" y="3064807"/>
            <a:ext cx="1143545" cy="154294"/>
            <a:chOff x="2769931" y="6156308"/>
            <a:chExt cx="777852" cy="279534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635E1E27-9889-3AB2-7583-D798A9F82715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718DA3D5-3B7A-081F-AA6A-3D539C059E25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8930A255-CFFB-790F-50AE-ECF0CDF3F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D0056062-63CF-B80A-6A57-A0418AFA8DD8}"/>
              </a:ext>
            </a:extLst>
          </p:cNvPr>
          <p:cNvGrpSpPr/>
          <p:nvPr/>
        </p:nvGrpSpPr>
        <p:grpSpPr>
          <a:xfrm>
            <a:off x="6568133" y="2777597"/>
            <a:ext cx="896591" cy="154294"/>
            <a:chOff x="2769931" y="6156308"/>
            <a:chExt cx="777852" cy="279534"/>
          </a:xfrm>
        </p:grpSpPr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B4876B68-2F34-0B25-836F-C43209064E16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F41B2FFA-8F80-9036-0FD5-5E3FB40998BA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68F1E6ED-BFA8-DB8E-9DB0-E6A4C2D3F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D92A0561-A2AE-76A7-33A9-687FA6C1E4C7}"/>
              </a:ext>
            </a:extLst>
          </p:cNvPr>
          <p:cNvGrpSpPr/>
          <p:nvPr/>
        </p:nvGrpSpPr>
        <p:grpSpPr>
          <a:xfrm>
            <a:off x="6609417" y="2462034"/>
            <a:ext cx="685814" cy="154294"/>
            <a:chOff x="2769931" y="6156308"/>
            <a:chExt cx="777852" cy="279534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1B5F30A6-D8DD-F2E5-D8CE-9A446434DBE2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D57A3FED-F210-5158-ACD5-EB80BB3327E0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2C1855E7-7F27-6523-2ED2-24F5A6EB7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7BCAA5F6-4F48-BCE4-02AA-2A24F63570E3}"/>
              </a:ext>
            </a:extLst>
          </p:cNvPr>
          <p:cNvGrpSpPr/>
          <p:nvPr/>
        </p:nvGrpSpPr>
        <p:grpSpPr>
          <a:xfrm>
            <a:off x="6577194" y="2162096"/>
            <a:ext cx="482645" cy="154294"/>
            <a:chOff x="2769931" y="6156308"/>
            <a:chExt cx="777852" cy="279534"/>
          </a:xfrm>
        </p:grpSpPr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09C2C352-0567-B083-1693-8D2DD1A35B9A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7BA91A02-2526-25FD-9C2F-6FFCF43456E6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179DACB6-4DDB-6103-1A53-7F6321847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3496BFA2-87AE-D006-3F58-8D76D092A031}"/>
              </a:ext>
            </a:extLst>
          </p:cNvPr>
          <p:cNvGrpSpPr/>
          <p:nvPr/>
        </p:nvGrpSpPr>
        <p:grpSpPr>
          <a:xfrm>
            <a:off x="6532377" y="1870537"/>
            <a:ext cx="410502" cy="154294"/>
            <a:chOff x="2769931" y="6156308"/>
            <a:chExt cx="777852" cy="279534"/>
          </a:xfrm>
        </p:grpSpPr>
        <p:cxnSp>
          <p:nvCxnSpPr>
            <p:cNvPr id="167" name="Conector reto 166">
              <a:extLst>
                <a:ext uri="{FF2B5EF4-FFF2-40B4-BE49-F238E27FC236}">
                  <a16:creationId xmlns:a16="http://schemas.microsoft.com/office/drawing/2014/main" id="{651504CC-BDBC-40DB-2F49-BFC5DD087C2E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B8C320FC-2FEB-7C87-9903-6400738D080E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7E0E7DCC-F1B1-7A41-0EBC-7FDFE6F3C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367AC6F8-F9DA-156C-6293-2B3C17F48618}"/>
              </a:ext>
            </a:extLst>
          </p:cNvPr>
          <p:cNvGrpSpPr/>
          <p:nvPr/>
        </p:nvGrpSpPr>
        <p:grpSpPr>
          <a:xfrm>
            <a:off x="5414864" y="5241944"/>
            <a:ext cx="499618" cy="154294"/>
            <a:chOff x="2769931" y="6156308"/>
            <a:chExt cx="777852" cy="279534"/>
          </a:xfrm>
        </p:grpSpPr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E5FA872B-3621-76BC-312D-4FB2DEA56AEE}"/>
                </a:ext>
              </a:extLst>
            </p:cNvPr>
            <p:cNvCxnSpPr/>
            <p:nvPr/>
          </p:nvCxnSpPr>
          <p:spPr>
            <a:xfrm>
              <a:off x="2769931" y="6156308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7F7B3932-A6A1-5473-0C6A-D4FC88D04628}"/>
                </a:ext>
              </a:extLst>
            </p:cNvPr>
            <p:cNvCxnSpPr/>
            <p:nvPr/>
          </p:nvCxnSpPr>
          <p:spPr>
            <a:xfrm>
              <a:off x="3547783" y="6157121"/>
              <a:ext cx="0" cy="2787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298CC1CD-B41B-C152-3F78-097229BB5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792" y="6295668"/>
              <a:ext cx="7605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Elipse 173">
            <a:extLst>
              <a:ext uri="{FF2B5EF4-FFF2-40B4-BE49-F238E27FC236}">
                <a16:creationId xmlns:a16="http://schemas.microsoft.com/office/drawing/2014/main" id="{C341BDCC-6688-C79C-CE47-5A49248A3252}"/>
              </a:ext>
            </a:extLst>
          </p:cNvPr>
          <p:cNvSpPr/>
          <p:nvPr/>
        </p:nvSpPr>
        <p:spPr>
          <a:xfrm rot="10800000">
            <a:off x="5581256" y="5213648"/>
            <a:ext cx="190701" cy="190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780F37EB-181B-7205-E1C6-A0B931FA51B6}"/>
              </a:ext>
            </a:extLst>
          </p:cNvPr>
          <p:cNvSpPr txBox="1"/>
          <p:nvPr/>
        </p:nvSpPr>
        <p:spPr>
          <a:xfrm>
            <a:off x="5983172" y="5149065"/>
            <a:ext cx="2485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= </a:t>
            </a:r>
            <a:r>
              <a:rPr lang="pt-BR" sz="1400" dirty="0" err="1"/>
              <a:t>uncertain</a:t>
            </a:r>
            <a:r>
              <a:rPr lang="pt-BR" sz="1400" dirty="0"/>
              <a:t> model </a:t>
            </a:r>
            <a:r>
              <a:rPr lang="pt-BR" sz="1400" dirty="0" err="1"/>
              <a:t>around</a:t>
            </a:r>
            <a:r>
              <a:rPr lang="pt-BR" sz="14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294333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ysClr val="windowText" lastClr="000000"/>
                </a:solidFill>
              </a:rPr>
              <a:t>Is</a:t>
            </a:r>
            <a:r>
              <a:rPr lang="pt-BR" sz="1100" dirty="0">
                <a:solidFill>
                  <a:sysClr val="windowText" lastClr="000000"/>
                </a:solidFill>
              </a:rPr>
              <a:t> </a:t>
            </a:r>
            <a:r>
              <a:rPr lang="pt-BR" sz="1100" dirty="0" err="1">
                <a:solidFill>
                  <a:sysClr val="windowText" lastClr="000000"/>
                </a:solidFill>
              </a:rPr>
              <a:t>there</a:t>
            </a:r>
            <a:r>
              <a:rPr lang="pt-BR" sz="1100" dirty="0">
                <a:solidFill>
                  <a:sysClr val="windowText" lastClr="000000"/>
                </a:solidFill>
              </a:rPr>
              <a:t> prior facies?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ysClr val="windowText" lastClr="000000"/>
                </a:solidFill>
              </a:rPr>
              <a:t>Get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transition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from</a:t>
            </a:r>
            <a:r>
              <a:rPr lang="pt-BR" sz="1200" dirty="0">
                <a:solidFill>
                  <a:sysClr val="windowText" lastClr="000000"/>
                </a:solidFill>
              </a:rPr>
              <a:t> FTM</a:t>
            </a: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ysClr val="windowText" lastClr="000000"/>
                </a:solidFill>
              </a:rPr>
              <a:t>Get</a:t>
            </a:r>
            <a:r>
              <a:rPr lang="pt-BR" sz="1200" dirty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from</a:t>
            </a:r>
            <a:r>
              <a:rPr lang="pt-BR" sz="1200" dirty="0">
                <a:solidFill>
                  <a:sysClr val="windowText" lastClr="000000"/>
                </a:solidFill>
              </a:rPr>
              <a:t> PDF</a:t>
            </a: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Draw facies</a:t>
            </a: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Thickness</a:t>
            </a:r>
            <a:r>
              <a:rPr lang="pt-BR" sz="1200" dirty="0"/>
              <a:t> </a:t>
            </a:r>
            <a:r>
              <a:rPr lang="pt-BR" sz="1200" dirty="0" err="1"/>
              <a:t>distribution</a:t>
            </a:r>
            <a:r>
              <a:rPr lang="pt-BR" sz="1200" dirty="0"/>
              <a:t> of</a:t>
            </a:r>
          </a:p>
          <a:p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drawn</a:t>
            </a:r>
            <a:r>
              <a:rPr lang="pt-BR" sz="1200" dirty="0"/>
              <a:t> facies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>
                <a:solidFill>
                  <a:sysClr val="windowText" lastClr="000000"/>
                </a:solidFill>
              </a:rPr>
              <a:t>drawn</a:t>
            </a:r>
            <a:r>
              <a:rPr lang="pt-BR" sz="1100" dirty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>
                <a:solidFill>
                  <a:sysClr val="windowText" lastClr="000000"/>
                </a:solidFill>
              </a:rPr>
              <a:t>along</a:t>
            </a:r>
            <a:r>
              <a:rPr lang="pt-BR" sz="1100" dirty="0">
                <a:solidFill>
                  <a:sysClr val="windowText" lastClr="000000"/>
                </a:solidFill>
              </a:rPr>
              <a:t> </a:t>
            </a:r>
            <a:r>
              <a:rPr lang="pt-BR" sz="1100" dirty="0" err="1">
                <a:solidFill>
                  <a:sysClr val="windowText" lastClr="000000"/>
                </a:solidFill>
              </a:rPr>
              <a:t>drawn</a:t>
            </a:r>
            <a:r>
              <a:rPr lang="pt-BR" sz="1100" dirty="0">
                <a:solidFill>
                  <a:sysClr val="windowText" lastClr="000000"/>
                </a:solidFill>
              </a:rPr>
              <a:t> </a:t>
            </a:r>
            <a:r>
              <a:rPr lang="pt-BR" sz="1100" dirty="0" err="1">
                <a:solidFill>
                  <a:sysClr val="windowText" lastClr="000000"/>
                </a:solidFill>
              </a:rPr>
              <a:t>thickness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ysClr val="windowText" lastClr="000000"/>
                </a:solidFill>
              </a:rPr>
              <a:t>Is</a:t>
            </a:r>
            <a:r>
              <a:rPr lang="pt-BR" sz="1050" dirty="0">
                <a:solidFill>
                  <a:sysClr val="windowText" lastClr="000000"/>
                </a:solidFill>
              </a:rPr>
              <a:t> </a:t>
            </a:r>
            <a:r>
              <a:rPr lang="pt-BR" sz="1050" dirty="0" err="1">
                <a:solidFill>
                  <a:sysClr val="windowText" lastClr="000000"/>
                </a:solidFill>
              </a:rPr>
              <a:t>there</a:t>
            </a:r>
            <a:r>
              <a:rPr lang="pt-BR" sz="1050" dirty="0">
                <a:solidFill>
                  <a:sysClr val="windowText" lastClr="000000"/>
                </a:solidFill>
              </a:rPr>
              <a:t> </a:t>
            </a:r>
            <a:r>
              <a:rPr lang="pt-BR" sz="1050" dirty="0" err="1">
                <a:solidFill>
                  <a:sysClr val="windowText" lastClr="000000"/>
                </a:solidFill>
              </a:rPr>
              <a:t>uninformed</a:t>
            </a:r>
            <a:r>
              <a:rPr lang="pt-BR" sz="1050" dirty="0">
                <a:solidFill>
                  <a:sysClr val="windowText" lastClr="000000"/>
                </a:solidFill>
              </a:rPr>
              <a:t> </a:t>
            </a:r>
            <a:r>
              <a:rPr lang="pt-BR" sz="1050" dirty="0" err="1">
                <a:solidFill>
                  <a:sysClr val="windowText" lastClr="000000"/>
                </a:solidFill>
              </a:rPr>
              <a:t>thickness</a:t>
            </a:r>
            <a:r>
              <a:rPr lang="pt-BR" sz="1050" dirty="0">
                <a:solidFill>
                  <a:sysClr val="windowText" lastClr="000000"/>
                </a:solidFill>
              </a:rPr>
              <a:t> still?</a:t>
            </a: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grid </a:t>
            </a:r>
            <a:r>
              <a:rPr lang="pt-BR" sz="1400" dirty="0" err="1"/>
              <a:t>column</a:t>
            </a:r>
            <a:r>
              <a:rPr lang="pt-BR" sz="1400" dirty="0"/>
              <a:t> 0</a:t>
            </a:r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grid </a:t>
            </a:r>
            <a:r>
              <a:rPr lang="pt-BR" sz="1400" dirty="0" err="1"/>
              <a:t>column</a:t>
            </a:r>
            <a:r>
              <a:rPr lang="pt-BR" sz="1400" dirty="0"/>
              <a:t> 3</a:t>
            </a:r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grid </a:t>
            </a:r>
            <a:r>
              <a:rPr lang="pt-BR" sz="1400" dirty="0" err="1"/>
              <a:t>column</a:t>
            </a:r>
            <a:r>
              <a:rPr lang="pt-BR" sz="1400" dirty="0"/>
              <a:t> 5</a:t>
            </a:r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  <a:r>
              <a:rPr lang="pt-BR" sz="1400" baseline="30000" dirty="0"/>
              <a:t>st</a:t>
            </a:r>
            <a:r>
              <a:rPr lang="pt-BR" sz="1400" dirty="0"/>
              <a:t> XY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  <a:r>
              <a:rPr lang="pt-BR" sz="1400" baseline="30000" dirty="0"/>
              <a:t>nd</a:t>
            </a:r>
            <a:r>
              <a:rPr lang="pt-BR" sz="1400" dirty="0"/>
              <a:t> XY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Last</a:t>
            </a:r>
            <a:r>
              <a:rPr lang="pt-BR" sz="1400" dirty="0"/>
              <a:t> XY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Z1 of 1</a:t>
            </a:r>
            <a:r>
              <a:rPr lang="pt-BR" sz="1400" baseline="30000" dirty="0"/>
              <a:t>st</a:t>
            </a:r>
            <a:r>
              <a:rPr lang="pt-BR" sz="1400" dirty="0"/>
              <a:t>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Z2 of 1</a:t>
            </a:r>
            <a:r>
              <a:rPr lang="pt-BR" sz="1400" baseline="30000" dirty="0"/>
              <a:t>st</a:t>
            </a:r>
            <a:r>
              <a:rPr lang="pt-BR" sz="1400" dirty="0"/>
              <a:t>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Wide Latin" panose="020A0A07050505020404" pitchFamily="18" charset="0"/>
              </a:rPr>
              <a:t>grid </a:t>
            </a:r>
            <a:r>
              <a:rPr lang="pt-BR" sz="1400" dirty="0" err="1">
                <a:latin typeface="Wide Latin" panose="020A0A07050505020404" pitchFamily="18" charset="0"/>
              </a:rPr>
              <a:t>slice</a:t>
            </a:r>
            <a:r>
              <a:rPr lang="pt-BR" sz="1400" dirty="0">
                <a:latin typeface="Wide Latin" panose="020A0A07050505020404" pitchFamily="18" charset="0"/>
              </a:rPr>
              <a:t> 0</a:t>
            </a: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Wide Latin" panose="020A0A07050505020404" pitchFamily="18" charset="0"/>
              </a:rPr>
              <a:t>grid </a:t>
            </a:r>
            <a:r>
              <a:rPr lang="pt-BR" sz="1400" dirty="0" err="1">
                <a:latin typeface="Wide Latin" panose="020A0A07050505020404" pitchFamily="18" charset="0"/>
              </a:rPr>
              <a:t>slice</a:t>
            </a:r>
            <a:r>
              <a:rPr lang="pt-BR" sz="1400" dirty="0">
                <a:latin typeface="Wide Latin" panose="020A0A070505050204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X,Y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Z</a:t>
            </a:r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U,V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W</a:t>
            </a:r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0.0</a:t>
            </a:r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1.0</a:t>
            </a:r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0.0</a:t>
            </a:r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1.0</a:t>
            </a:r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actual model</a:t>
            </a:r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what GSLib works with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eroded cells</a:t>
            </a:r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2D Cartesian grid with</a:t>
            </a:r>
          </a:p>
          <a:p>
            <a:pPr algn="ctr"/>
            <a:r>
              <a:rPr lang="pt-BR" sz="1200" b="1" dirty="0"/>
              <a:t>top and base variables</a:t>
            </a:r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0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0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2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1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2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0</a:t>
            </a:r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I indexes</a:t>
            </a:r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J indexes</a:t>
            </a:r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</a:t>
            </a:r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2</a:t>
            </a:r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3</a:t>
            </a:r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0</a:t>
            </a:r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</a:t>
            </a:r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4</a:t>
            </a:r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5</a:t>
            </a:r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8</a:t>
            </a:r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9</a:t>
            </a:r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12</a:t>
            </a:r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13</a:t>
            </a:r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Z = base values</a:t>
            </a:r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Z = top values</a:t>
            </a:r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X, Y = cell centers of the Cartesian grid with top and base values</a:t>
            </a:r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number of horizon slices = 4</a:t>
            </a:r>
          </a:p>
          <a:p>
            <a:pPr algn="ctr"/>
            <a:r>
              <a:rPr lang="pt-BR" sz="1200" b="1" dirty="0"/>
              <a:t>proportional depths between top and base</a:t>
            </a:r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</a:t>
            </a:r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X</a:t>
            </a:r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Z</a:t>
            </a:r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cells of the </a:t>
            </a:r>
          </a:p>
          <a:p>
            <a:pPr algn="ctr"/>
            <a:r>
              <a:rPr lang="pt-BR" sz="1200" b="1" dirty="0"/>
              <a:t>1</a:t>
            </a:r>
            <a:r>
              <a:rPr lang="pt-BR" sz="1200" b="1" baseline="30000" dirty="0"/>
              <a:t>st</a:t>
            </a:r>
            <a:r>
              <a:rPr lang="pt-BR" sz="1200" b="1" dirty="0"/>
              <a:t> horizon slice</a:t>
            </a:r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 direction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J direction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K direction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[0]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[1]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[2]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[3]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[4]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[5]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[6]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vertical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horizontal</a:t>
            </a: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primary</a:t>
            </a:r>
            <a:r>
              <a:rPr lang="pt-BR" dirty="0"/>
              <a:t> data in point set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primary</a:t>
            </a:r>
            <a:r>
              <a:rPr lang="pt-BR" dirty="0"/>
              <a:t> data in point set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secondary</a:t>
            </a:r>
            <a:r>
              <a:rPr lang="pt-BR" dirty="0"/>
              <a:t> data grid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case for MM1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case for MM2</a:t>
            </a:r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Part</a:t>
            </a:r>
            <a:r>
              <a:rPr lang="pt-BR" dirty="0"/>
              <a:t> in </a:t>
            </a:r>
            <a:r>
              <a:rPr lang="pt-BR" dirty="0" err="1"/>
              <a:t>your</a:t>
            </a:r>
            <a:r>
              <a:rPr lang="pt-BR" dirty="0"/>
              <a:t> local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coming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FFT</a:t>
            </a:r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phase</a:t>
            </a:r>
            <a:r>
              <a:rPr lang="pt-BR" dirty="0"/>
              <a:t> grid (</a:t>
            </a:r>
            <a:r>
              <a:rPr lang="el-GR" dirty="0"/>
              <a:t>φ</a:t>
            </a:r>
            <a:r>
              <a:rPr lang="pt-BR" dirty="0"/>
              <a:t>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 </a:t>
            </a:r>
            <a:r>
              <a:rPr lang="pt-BR" dirty="0" err="1"/>
              <a:t>part</a:t>
            </a:r>
            <a:r>
              <a:rPr lang="pt-BR" dirty="0"/>
              <a:t> grid (a)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imaginary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grid (b)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||z|| = z ∙ z* = </a:t>
            </a:r>
          </a:p>
          <a:p>
            <a:r>
              <a:rPr lang="pt-BR" dirty="0"/>
              <a:t>(</a:t>
            </a:r>
            <a:r>
              <a:rPr lang="pt-BR" dirty="0" err="1"/>
              <a:t>a+bi</a:t>
            </a:r>
            <a:r>
              <a:rPr lang="pt-BR" dirty="0"/>
              <a:t>)(</a:t>
            </a:r>
            <a:r>
              <a:rPr lang="pt-BR" dirty="0" err="1"/>
              <a:t>a-bi</a:t>
            </a:r>
            <a:r>
              <a:rPr lang="pt-BR" dirty="0"/>
              <a:t>)=</a:t>
            </a:r>
          </a:p>
          <a:p>
            <a:r>
              <a:rPr lang="pt-BR" dirty="0"/>
              <a:t>a</a:t>
            </a:r>
            <a:r>
              <a:rPr lang="pt-BR" baseline="30000" dirty="0"/>
              <a:t>2</a:t>
            </a:r>
            <a:r>
              <a:rPr lang="pt-BR" dirty="0"/>
              <a:t>+b</a:t>
            </a:r>
            <a:r>
              <a:rPr lang="pt-BR" baseline="30000" dirty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Theorem</a:t>
            </a:r>
            <a:r>
              <a:rPr lang="pt-BR" dirty="0"/>
              <a:t> </a:t>
            </a:r>
            <a:r>
              <a:rPr lang="pt-BR" dirty="0" err="1"/>
              <a:t>of</a:t>
            </a:r>
            <a:endParaRPr lang="pt-BR" dirty="0"/>
          </a:p>
          <a:p>
            <a:pPr algn="ctr"/>
            <a:r>
              <a:rPr lang="pt-BR" dirty="0" err="1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grid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Covariance</a:t>
            </a:r>
            <a:endParaRPr lang="pt-BR" dirty="0"/>
          </a:p>
          <a:p>
            <a:pPr algn="ctr"/>
            <a:r>
              <a:rPr lang="pt-BR" dirty="0"/>
              <a:t>grid</a:t>
            </a:r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RFFT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zeroes</a:t>
            </a:r>
            <a:r>
              <a:rPr lang="pt-BR" dirty="0"/>
              <a:t> grid (zero </a:t>
            </a:r>
            <a:r>
              <a:rPr lang="pt-BR" dirty="0" err="1"/>
              <a:t>phase</a:t>
            </a:r>
            <a:r>
              <a:rPr lang="pt-BR" dirty="0"/>
              <a:t>)</a:t>
            </a:r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SVD </a:t>
            </a:r>
            <a:r>
              <a:rPr lang="pt-BR" dirty="0" err="1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Desired</a:t>
            </a:r>
            <a:endParaRPr lang="pt-BR" dirty="0"/>
          </a:p>
          <a:p>
            <a:r>
              <a:rPr lang="pt-BR" dirty="0" err="1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FFT</a:t>
            </a:r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pt-BR" dirty="0"/>
              <a:t> (must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entirely</a:t>
            </a:r>
            <a:r>
              <a:rPr lang="pt-BR" dirty="0"/>
              <a:t> </a:t>
            </a:r>
            <a:r>
              <a:rPr lang="pt-BR" dirty="0" err="1"/>
              <a:t>zeroed</a:t>
            </a:r>
            <a:r>
              <a:rPr lang="pt-BR" dirty="0"/>
              <a:t>)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magnitude grid (|z|)</a:t>
            </a:r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RFFT</a:t>
            </a:r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Filtered</a:t>
            </a:r>
            <a:r>
              <a:rPr lang="pt-BR" dirty="0"/>
              <a:t> </a:t>
            </a:r>
            <a:r>
              <a:rPr lang="pt-BR" dirty="0" err="1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Fourier Integral</a:t>
            </a:r>
          </a:p>
          <a:p>
            <a:pPr algn="ctr"/>
            <a:r>
              <a:rPr lang="pt-BR" dirty="0" err="1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1016</Words>
  <Application>Microsoft Office PowerPoint</Application>
  <PresentationFormat>Widescreen</PresentationFormat>
  <Paragraphs>319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63</cp:revision>
  <dcterms:created xsi:type="dcterms:W3CDTF">2016-11-15T12:38:06Z</dcterms:created>
  <dcterms:modified xsi:type="dcterms:W3CDTF">2023-04-18T18:49:28Z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