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7" r:id="rId5"/>
    <p:sldId id="265" r:id="rId6"/>
    <p:sldId id="266" r:id="rId7"/>
    <p:sldId id="264" r:id="rId8"/>
    <p:sldId id="258" r:id="rId9"/>
    <p:sldId id="259" r:id="rId10"/>
    <p:sldId id="260" r:id="rId11"/>
    <p:sldId id="261" r:id="rId12"/>
    <p:sldId id="262" r:id="rId13"/>
    <p:sldId id="263" r:id="rId14"/>
    <p:sldId id="288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3" r:id="rId23"/>
    <p:sldId id="276" r:id="rId24"/>
    <p:sldId id="277" r:id="rId25"/>
    <p:sldId id="278" r:id="rId26"/>
    <p:sldId id="279" r:id="rId27"/>
    <p:sldId id="280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Carvalh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2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3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6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5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95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03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CF75-21ED-4285-9C22-184A8788EFA2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F89-7A50-450B-AB06-CBEF09B8F3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6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4" y="1640983"/>
            <a:ext cx="3105224" cy="268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11" y="525887"/>
            <a:ext cx="2266950" cy="594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Conector reto 17"/>
          <p:cNvCxnSpPr/>
          <p:nvPr/>
        </p:nvCxnSpPr>
        <p:spPr>
          <a:xfrm flipV="1">
            <a:off x="3374265" y="1596980"/>
            <a:ext cx="2185115" cy="257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374265" y="2090670"/>
            <a:ext cx="2215166" cy="19318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ta para a Direita 27"/>
          <p:cNvSpPr/>
          <p:nvPr/>
        </p:nvSpPr>
        <p:spPr>
          <a:xfrm rot="20283167">
            <a:off x="4178259" y="2219460"/>
            <a:ext cx="442174" cy="257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220" y="455052"/>
            <a:ext cx="886289" cy="454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CaixaDeTexto 36"/>
          <p:cNvSpPr txBox="1"/>
          <p:nvPr/>
        </p:nvSpPr>
        <p:spPr>
          <a:xfrm>
            <a:off x="5429750" y="135091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Proportion</a:t>
            </a:r>
            <a:r>
              <a:rPr lang="pt-BR" dirty="0" smtClean="0"/>
              <a:t> 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1458775" y="2766505"/>
            <a:ext cx="6546614" cy="1421833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5" name="Conector de seta reta 4"/>
          <p:cNvCxnSpPr>
            <a:stCxn id="40" idx="2"/>
          </p:cNvCxnSpPr>
          <p:nvPr/>
        </p:nvCxnSpPr>
        <p:spPr>
          <a:xfrm flipH="1">
            <a:off x="5755755" y="1934423"/>
            <a:ext cx="331898" cy="2420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22" y="628558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961178" y="920340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cxnSp>
        <p:nvCxnSpPr>
          <p:cNvPr id="8" name="Conector de seta reta 7"/>
          <p:cNvCxnSpPr>
            <a:stCxn id="6" idx="3"/>
            <a:endCxn id="7" idx="1"/>
          </p:cNvCxnSpPr>
          <p:nvPr/>
        </p:nvCxnSpPr>
        <p:spPr>
          <a:xfrm flipV="1">
            <a:off x="1781339" y="1058840"/>
            <a:ext cx="179839" cy="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7" idx="0"/>
            <a:endCxn id="11" idx="1"/>
          </p:cNvCxnSpPr>
          <p:nvPr/>
        </p:nvCxnSpPr>
        <p:spPr>
          <a:xfrm rot="5400000" flipH="1" flipV="1">
            <a:off x="2207275" y="586743"/>
            <a:ext cx="288037" cy="379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555776" y="1343895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phase</a:t>
            </a:r>
            <a:r>
              <a:rPr lang="pt-BR" sz="1200" dirty="0" smtClean="0"/>
              <a:t> (</a:t>
            </a:r>
            <a:r>
              <a:rPr lang="el-GR" sz="1200" dirty="0" smtClean="0"/>
              <a:t>φ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40873" y="493803"/>
            <a:ext cx="946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real </a:t>
            </a:r>
            <a:r>
              <a:rPr lang="pt-BR" sz="1200" dirty="0" err="1" smtClean="0"/>
              <a:t>part</a:t>
            </a:r>
            <a:r>
              <a:rPr lang="pt-BR" sz="1200" dirty="0" smtClean="0"/>
              <a:t> (a)</a:t>
            </a:r>
            <a:endParaRPr lang="pt-BR" sz="1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534691" y="919464"/>
            <a:ext cx="13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imaginary</a:t>
            </a:r>
            <a:r>
              <a:rPr lang="pt-BR" sz="1200" dirty="0" smtClean="0"/>
              <a:t> </a:t>
            </a:r>
            <a:r>
              <a:rPr lang="pt-BR" sz="1200" dirty="0" err="1" smtClean="0"/>
              <a:t>part</a:t>
            </a:r>
            <a:r>
              <a:rPr lang="pt-BR" sz="1200" dirty="0" smtClean="0"/>
              <a:t> (b)</a:t>
            </a:r>
            <a:endParaRPr lang="pt-BR" sz="1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61714" y="468508"/>
            <a:ext cx="14347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||z|| = z ∙ z* = </a:t>
            </a:r>
          </a:p>
          <a:p>
            <a:r>
              <a:rPr lang="pt-BR" sz="1200" dirty="0" smtClean="0"/>
              <a:t>(</a:t>
            </a:r>
            <a:r>
              <a:rPr lang="pt-BR" sz="1200" dirty="0" err="1" smtClean="0"/>
              <a:t>a+bi</a:t>
            </a:r>
            <a:r>
              <a:rPr lang="pt-BR" sz="1200" dirty="0" smtClean="0"/>
              <a:t>)(</a:t>
            </a:r>
            <a:r>
              <a:rPr lang="pt-BR" sz="1200" dirty="0" err="1" smtClean="0"/>
              <a:t>a-bi</a:t>
            </a:r>
            <a:r>
              <a:rPr lang="pt-BR" sz="1200" dirty="0" smtClean="0"/>
              <a:t>)=</a:t>
            </a:r>
          </a:p>
          <a:p>
            <a:r>
              <a:rPr lang="pt-BR" sz="1200" dirty="0" smtClean="0"/>
              <a:t>a</a:t>
            </a:r>
            <a:r>
              <a:rPr lang="pt-BR" sz="1200" baseline="30000" dirty="0" smtClean="0"/>
              <a:t>2</a:t>
            </a:r>
            <a:r>
              <a:rPr lang="pt-BR" sz="1200" dirty="0" smtClean="0"/>
              <a:t>+b</a:t>
            </a:r>
            <a:r>
              <a:rPr lang="pt-BR" sz="1200" baseline="30000" dirty="0" smtClean="0"/>
              <a:t>2</a:t>
            </a:r>
            <a:endParaRPr lang="pt-BR" sz="1200" dirty="0"/>
          </a:p>
        </p:txBody>
      </p:sp>
      <p:cxnSp>
        <p:nvCxnSpPr>
          <p:cNvPr id="14" name="Conector angulado 13"/>
          <p:cNvCxnSpPr>
            <a:stCxn id="12" idx="3"/>
            <a:endCxn id="13" idx="2"/>
          </p:cNvCxnSpPr>
          <p:nvPr/>
        </p:nvCxnSpPr>
        <p:spPr>
          <a:xfrm>
            <a:off x="3840626" y="1057964"/>
            <a:ext cx="1538451" cy="56875"/>
          </a:xfrm>
          <a:prstGeom prst="bentConnector4">
            <a:avLst>
              <a:gd name="adj1" fmla="val 26686"/>
              <a:gd name="adj2" fmla="val 501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4"/>
          <p:cNvCxnSpPr>
            <a:stCxn id="11" idx="3"/>
            <a:endCxn id="13" idx="0"/>
          </p:cNvCxnSpPr>
          <p:nvPr/>
        </p:nvCxnSpPr>
        <p:spPr>
          <a:xfrm flipV="1">
            <a:off x="3487479" y="468508"/>
            <a:ext cx="1891598" cy="163795"/>
          </a:xfrm>
          <a:prstGeom prst="bentConnector4">
            <a:avLst>
              <a:gd name="adj1" fmla="val 39827"/>
              <a:gd name="adj2" fmla="val 239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7048642" y="443152"/>
            <a:ext cx="579473" cy="709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" name="CaixaDeTexto 16"/>
          <p:cNvSpPr txBox="1"/>
          <p:nvPr/>
        </p:nvSpPr>
        <p:spPr>
          <a:xfrm>
            <a:off x="1187624" y="335983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744509" y="472849"/>
            <a:ext cx="95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v</a:t>
            </a:r>
            <a:r>
              <a:rPr lang="pt-BR" sz="1200" dirty="0" smtClean="0"/>
              <a:t>ariographic</a:t>
            </a:r>
          </a:p>
          <a:p>
            <a:pPr algn="ctr"/>
            <a:r>
              <a:rPr lang="pt-BR" sz="1200" dirty="0" err="1" smtClean="0"/>
              <a:t>map</a:t>
            </a:r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346168" y="65705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294903" y="162382"/>
            <a:ext cx="587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 </a:t>
            </a:r>
            <a:r>
              <a:rPr lang="pt-BR" sz="1200" dirty="0" smtClean="0"/>
              <a:t>zero</a:t>
            </a:r>
            <a:endParaRPr lang="pt-BR" sz="1200" dirty="0"/>
          </a:p>
        </p:txBody>
      </p:sp>
      <p:cxnSp>
        <p:nvCxnSpPr>
          <p:cNvPr id="21" name="Conector de seta reta 20"/>
          <p:cNvCxnSpPr>
            <a:stCxn id="20" idx="2"/>
            <a:endCxn id="19" idx="0"/>
          </p:cNvCxnSpPr>
          <p:nvPr/>
        </p:nvCxnSpPr>
        <p:spPr>
          <a:xfrm flipH="1">
            <a:off x="6588382" y="439381"/>
            <a:ext cx="256" cy="21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16" idx="1"/>
          </p:cNvCxnSpPr>
          <p:nvPr/>
        </p:nvCxnSpPr>
        <p:spPr>
          <a:xfrm>
            <a:off x="6830596" y="795559"/>
            <a:ext cx="218046" cy="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127705" y="1325358"/>
            <a:ext cx="435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SVD</a:t>
            </a:r>
            <a:endParaRPr lang="pt-BR" sz="1200" dirty="0"/>
          </a:p>
        </p:txBody>
      </p:sp>
      <p:cxnSp>
        <p:nvCxnSpPr>
          <p:cNvPr id="24" name="Conector de seta reta 23"/>
          <p:cNvCxnSpPr>
            <a:stCxn id="16" idx="2"/>
            <a:endCxn id="23" idx="0"/>
          </p:cNvCxnSpPr>
          <p:nvPr/>
        </p:nvCxnSpPr>
        <p:spPr>
          <a:xfrm>
            <a:off x="7338379" y="1152263"/>
            <a:ext cx="6981" cy="17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3563888" y="1474050"/>
            <a:ext cx="1337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/>
              <a:t>φ</a:t>
            </a:r>
            <a:r>
              <a:rPr lang="pt-BR" sz="1200" dirty="0" smtClean="0"/>
              <a:t> zero</a:t>
            </a:r>
            <a:endParaRPr lang="pt-BR" sz="9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935724" y="301592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magnitude (|z|)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996891" y="230757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cxnSp>
        <p:nvCxnSpPr>
          <p:cNvPr id="28" name="Conector angulado 27"/>
          <p:cNvCxnSpPr>
            <a:stCxn id="10" idx="3"/>
            <a:endCxn id="27" idx="0"/>
          </p:cNvCxnSpPr>
          <p:nvPr/>
        </p:nvCxnSpPr>
        <p:spPr>
          <a:xfrm flipH="1">
            <a:off x="3239105" y="1482395"/>
            <a:ext cx="102464" cy="825175"/>
          </a:xfrm>
          <a:prstGeom prst="bentConnector4">
            <a:avLst>
              <a:gd name="adj1" fmla="val -223103"/>
              <a:gd name="adj2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3" idx="3"/>
            <a:endCxn id="19" idx="1"/>
          </p:cNvCxnSpPr>
          <p:nvPr/>
        </p:nvCxnSpPr>
        <p:spPr>
          <a:xfrm>
            <a:off x="6096439" y="791674"/>
            <a:ext cx="249729" cy="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7" idx="2"/>
            <a:endCxn id="10" idx="1"/>
          </p:cNvCxnSpPr>
          <p:nvPr/>
        </p:nvCxnSpPr>
        <p:spPr>
          <a:xfrm rot="16200000" flipH="1">
            <a:off x="2216217" y="1142836"/>
            <a:ext cx="285056" cy="39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7" idx="3"/>
            <a:endCxn id="12" idx="1"/>
          </p:cNvCxnSpPr>
          <p:nvPr/>
        </p:nvCxnSpPr>
        <p:spPr>
          <a:xfrm flipV="1">
            <a:off x="2362250" y="1057964"/>
            <a:ext cx="172441" cy="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ta para baixo 31"/>
          <p:cNvSpPr/>
          <p:nvPr/>
        </p:nvSpPr>
        <p:spPr>
          <a:xfrm>
            <a:off x="6779615" y="1580284"/>
            <a:ext cx="1121789" cy="747308"/>
          </a:xfrm>
          <a:prstGeom prst="downArrow">
            <a:avLst>
              <a:gd name="adj1" fmla="val 50000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3" name="Conector reto 32"/>
          <p:cNvCxnSpPr/>
          <p:nvPr/>
        </p:nvCxnSpPr>
        <p:spPr>
          <a:xfrm flipV="1">
            <a:off x="6948286" y="1783586"/>
            <a:ext cx="788913" cy="17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7787512" y="1538889"/>
            <a:ext cx="109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n</a:t>
            </a:r>
            <a:r>
              <a:rPr lang="pt-BR" sz="1200" dirty="0" smtClean="0"/>
              <a:t> fundamental</a:t>
            </a:r>
          </a:p>
          <a:p>
            <a:pPr algn="ctr"/>
            <a:r>
              <a:rPr lang="pt-BR" sz="1200" dirty="0" err="1" smtClean="0"/>
              <a:t>factors</a:t>
            </a:r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9261" y="251399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295422" y="2325482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cxnSp>
        <p:nvCxnSpPr>
          <p:cNvPr id="37" name="Conector de seta reta 36"/>
          <p:cNvCxnSpPr>
            <a:stCxn id="35" idx="1"/>
            <a:endCxn id="36" idx="3"/>
          </p:cNvCxnSpPr>
          <p:nvPr/>
        </p:nvCxnSpPr>
        <p:spPr>
          <a:xfrm flipH="1" flipV="1">
            <a:off x="7804168" y="2648648"/>
            <a:ext cx="115093" cy="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 rot="5400000">
            <a:off x="5917878" y="2484700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39" name="Conector reto 38"/>
          <p:cNvCxnSpPr/>
          <p:nvPr/>
        </p:nvCxnSpPr>
        <p:spPr>
          <a:xfrm flipV="1">
            <a:off x="6096959" y="2471445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5232867" y="1288092"/>
            <a:ext cx="170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i="1" dirty="0" smtClean="0"/>
              <a:t>m</a:t>
            </a:r>
            <a:r>
              <a:rPr lang="pt-BR" sz="1200" dirty="0" smtClean="0"/>
              <a:t> </a:t>
            </a:r>
            <a:r>
              <a:rPr lang="pt-BR" sz="1200" dirty="0" err="1" smtClean="0"/>
              <a:t>geological</a:t>
            </a:r>
            <a:endParaRPr lang="pt-BR" sz="1200" dirty="0" smtClean="0"/>
          </a:p>
          <a:p>
            <a:pPr algn="ctr"/>
            <a:r>
              <a:rPr lang="pt-BR" sz="1200" dirty="0" err="1" smtClean="0"/>
              <a:t>factors</a:t>
            </a:r>
            <a:endParaRPr lang="pt-BR" sz="1200" dirty="0" smtClean="0"/>
          </a:p>
          <a:p>
            <a:pPr algn="ctr"/>
            <a:r>
              <a:rPr lang="pt-BR" sz="1200" dirty="0" smtClean="0"/>
              <a:t>(variographic </a:t>
            </a:r>
            <a:r>
              <a:rPr lang="pt-BR" sz="1200" dirty="0" err="1" smtClean="0"/>
              <a:t>structures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47364" y="2197131"/>
            <a:ext cx="36420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56" y="2015595"/>
            <a:ext cx="863217" cy="8632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de seta reta 42"/>
          <p:cNvCxnSpPr>
            <a:stCxn id="41" idx="1"/>
            <a:endCxn id="76" idx="3"/>
          </p:cNvCxnSpPr>
          <p:nvPr/>
        </p:nvCxnSpPr>
        <p:spPr>
          <a:xfrm flipH="1">
            <a:off x="4425951" y="2427964"/>
            <a:ext cx="121413" cy="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011939" y="217647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5" name="Conector de seta reta 44"/>
          <p:cNvCxnSpPr>
            <a:stCxn id="42" idx="1"/>
            <a:endCxn id="44" idx="3"/>
          </p:cNvCxnSpPr>
          <p:nvPr/>
        </p:nvCxnSpPr>
        <p:spPr>
          <a:xfrm flipH="1">
            <a:off x="1691680" y="2447204"/>
            <a:ext cx="214476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6" idx="2"/>
            <a:endCxn id="44" idx="0"/>
          </p:cNvCxnSpPr>
          <p:nvPr/>
        </p:nvCxnSpPr>
        <p:spPr>
          <a:xfrm rot="16200000" flipH="1">
            <a:off x="1008419" y="1833086"/>
            <a:ext cx="684703" cy="2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142943" y="286334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smtClean="0"/>
              <a:t>M</a:t>
            </a:r>
            <a:r>
              <a:rPr lang="pt-BR" sz="1200" baseline="-25000" dirty="0" smtClean="0"/>
              <a:t>g</a:t>
            </a:r>
            <a:endParaRPr lang="pt-BR" sz="1200" baseline="-25000" dirty="0"/>
          </a:p>
        </p:txBody>
      </p:sp>
      <p:sp>
        <p:nvSpPr>
          <p:cNvPr id="48" name="Retângulo 47"/>
          <p:cNvSpPr/>
          <p:nvPr/>
        </p:nvSpPr>
        <p:spPr>
          <a:xfrm>
            <a:off x="7488672" y="3090702"/>
            <a:ext cx="1364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[a] </a:t>
            </a:r>
            <a:r>
              <a:rPr lang="en-US" sz="1200" dirty="0"/>
              <a:t>= A</a:t>
            </a:r>
            <a:r>
              <a:rPr lang="en-US" sz="1200" baseline="30000" dirty="0"/>
              <a:t>Ɨ</a:t>
            </a:r>
            <a:r>
              <a:rPr lang="en-US" sz="1200" dirty="0"/>
              <a:t>B+(I-A</a:t>
            </a:r>
            <a:r>
              <a:rPr lang="en-US" sz="1200" baseline="30000" dirty="0"/>
              <a:t>Ɨ</a:t>
            </a:r>
            <a:r>
              <a:rPr lang="en-US" sz="1200" dirty="0"/>
              <a:t>A</a:t>
            </a:r>
            <a:r>
              <a:rPr lang="en-US" sz="1200" dirty="0" smtClean="0"/>
              <a:t>)[w]</a:t>
            </a:r>
            <a:endParaRPr lang="pt-BR" sz="1200" dirty="0"/>
          </a:p>
        </p:txBody>
      </p:sp>
      <p:cxnSp>
        <p:nvCxnSpPr>
          <p:cNvPr id="49" name="Conector de seta reta 48"/>
          <p:cNvCxnSpPr>
            <a:stCxn id="48" idx="0"/>
            <a:endCxn id="35" idx="2"/>
          </p:cNvCxnSpPr>
          <p:nvPr/>
        </p:nvCxnSpPr>
        <p:spPr>
          <a:xfrm flipH="1" flipV="1">
            <a:off x="8163078" y="2790994"/>
            <a:ext cx="7832" cy="29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44" idx="2"/>
            <a:endCxn id="54" idx="0"/>
          </p:cNvCxnSpPr>
          <p:nvPr/>
        </p:nvCxnSpPr>
        <p:spPr>
          <a:xfrm>
            <a:off x="1351810" y="2724893"/>
            <a:ext cx="39" cy="18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/>
          <p:cNvGrpSpPr/>
          <p:nvPr/>
        </p:nvGrpSpPr>
        <p:grpSpPr>
          <a:xfrm flipH="1">
            <a:off x="7072566" y="456714"/>
            <a:ext cx="514512" cy="670620"/>
            <a:chOff x="1519729" y="3807473"/>
            <a:chExt cx="679507" cy="991365"/>
          </a:xfrm>
        </p:grpSpPr>
        <p:sp>
          <p:nvSpPr>
            <p:cNvPr id="52" name="Forma livre 51"/>
            <p:cNvSpPr/>
            <p:nvPr/>
          </p:nvSpPr>
          <p:spPr>
            <a:xfrm>
              <a:off x="1519729" y="4294414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53" name="Forma livre 52"/>
            <p:cNvSpPr/>
            <p:nvPr/>
          </p:nvSpPr>
          <p:spPr>
            <a:xfrm rot="10800000">
              <a:off x="1619746" y="3807473"/>
              <a:ext cx="579490" cy="504424"/>
            </a:xfrm>
            <a:custGeom>
              <a:avLst/>
              <a:gdLst>
                <a:gd name="connsiteX0" fmla="*/ 88034 w 571643"/>
                <a:gd name="connsiteY0" fmla="*/ 10276 h 482043"/>
                <a:gd name="connsiteX1" fmla="*/ 6391 w 571643"/>
                <a:gd name="connsiteY1" fmla="*/ 181726 h 482043"/>
                <a:gd name="connsiteX2" fmla="*/ 14556 w 571643"/>
                <a:gd name="connsiteY2" fmla="*/ 279698 h 482043"/>
                <a:gd name="connsiteX3" fmla="*/ 88034 w 571643"/>
                <a:gd name="connsiteY3" fmla="*/ 222548 h 482043"/>
                <a:gd name="connsiteX4" fmla="*/ 153349 w 571643"/>
                <a:gd name="connsiteY4" fmla="*/ 108248 h 482043"/>
                <a:gd name="connsiteX5" fmla="*/ 120691 w 571643"/>
                <a:gd name="connsiteY5" fmla="*/ 345012 h 482043"/>
                <a:gd name="connsiteX6" fmla="*/ 218663 w 571643"/>
                <a:gd name="connsiteY6" fmla="*/ 206219 h 482043"/>
                <a:gd name="connsiteX7" fmla="*/ 324799 w 571643"/>
                <a:gd name="connsiteY7" fmla="*/ 467476 h 482043"/>
                <a:gd name="connsiteX8" fmla="*/ 406441 w 571643"/>
                <a:gd name="connsiteY8" fmla="*/ 418491 h 482043"/>
                <a:gd name="connsiteX9" fmla="*/ 390113 w 571643"/>
                <a:gd name="connsiteY9" fmla="*/ 165398 h 482043"/>
                <a:gd name="connsiteX10" fmla="*/ 463591 w 571643"/>
                <a:gd name="connsiteY10" fmla="*/ 157234 h 482043"/>
                <a:gd name="connsiteX11" fmla="*/ 537070 w 571643"/>
                <a:gd name="connsiteY11" fmla="*/ 149069 h 482043"/>
                <a:gd name="connsiteX12" fmla="*/ 332963 w 571643"/>
                <a:gd name="connsiteY12" fmla="*/ 2112 h 482043"/>
                <a:gd name="connsiteX13" fmla="*/ 537070 w 571643"/>
                <a:gd name="connsiteY13" fmla="*/ 59262 h 482043"/>
                <a:gd name="connsiteX14" fmla="*/ 569727 w 571643"/>
                <a:gd name="connsiteY14" fmla="*/ 18441 h 482043"/>
                <a:gd name="connsiteX0" fmla="*/ 96800 w 572244"/>
                <a:gd name="connsiteY0" fmla="*/ 0 h 496260"/>
                <a:gd name="connsiteX1" fmla="*/ 6992 w 572244"/>
                <a:gd name="connsiteY1" fmla="*/ 195943 h 496260"/>
                <a:gd name="connsiteX2" fmla="*/ 15157 w 572244"/>
                <a:gd name="connsiteY2" fmla="*/ 293915 h 496260"/>
                <a:gd name="connsiteX3" fmla="*/ 88635 w 572244"/>
                <a:gd name="connsiteY3" fmla="*/ 236765 h 496260"/>
                <a:gd name="connsiteX4" fmla="*/ 153950 w 572244"/>
                <a:gd name="connsiteY4" fmla="*/ 122465 h 496260"/>
                <a:gd name="connsiteX5" fmla="*/ 121292 w 572244"/>
                <a:gd name="connsiteY5" fmla="*/ 359229 h 496260"/>
                <a:gd name="connsiteX6" fmla="*/ 219264 w 572244"/>
                <a:gd name="connsiteY6" fmla="*/ 220436 h 496260"/>
                <a:gd name="connsiteX7" fmla="*/ 325400 w 572244"/>
                <a:gd name="connsiteY7" fmla="*/ 481693 h 496260"/>
                <a:gd name="connsiteX8" fmla="*/ 407042 w 572244"/>
                <a:gd name="connsiteY8" fmla="*/ 432708 h 496260"/>
                <a:gd name="connsiteX9" fmla="*/ 390714 w 572244"/>
                <a:gd name="connsiteY9" fmla="*/ 179615 h 496260"/>
                <a:gd name="connsiteX10" fmla="*/ 464192 w 572244"/>
                <a:gd name="connsiteY10" fmla="*/ 171451 h 496260"/>
                <a:gd name="connsiteX11" fmla="*/ 537671 w 572244"/>
                <a:gd name="connsiteY11" fmla="*/ 163286 h 496260"/>
                <a:gd name="connsiteX12" fmla="*/ 333564 w 572244"/>
                <a:gd name="connsiteY12" fmla="*/ 16329 h 496260"/>
                <a:gd name="connsiteX13" fmla="*/ 537671 w 572244"/>
                <a:gd name="connsiteY13" fmla="*/ 73479 h 496260"/>
                <a:gd name="connsiteX14" fmla="*/ 570328 w 572244"/>
                <a:gd name="connsiteY14" fmla="*/ 32658 h 496260"/>
                <a:gd name="connsiteX0" fmla="*/ 96800 w 579490"/>
                <a:gd name="connsiteY0" fmla="*/ 8164 h 504424"/>
                <a:gd name="connsiteX1" fmla="*/ 6992 w 579490"/>
                <a:gd name="connsiteY1" fmla="*/ 204107 h 504424"/>
                <a:gd name="connsiteX2" fmla="*/ 15157 w 579490"/>
                <a:gd name="connsiteY2" fmla="*/ 302079 h 504424"/>
                <a:gd name="connsiteX3" fmla="*/ 88635 w 579490"/>
                <a:gd name="connsiteY3" fmla="*/ 244929 h 504424"/>
                <a:gd name="connsiteX4" fmla="*/ 153950 w 579490"/>
                <a:gd name="connsiteY4" fmla="*/ 130629 h 504424"/>
                <a:gd name="connsiteX5" fmla="*/ 121292 w 579490"/>
                <a:gd name="connsiteY5" fmla="*/ 367393 h 504424"/>
                <a:gd name="connsiteX6" fmla="*/ 219264 w 579490"/>
                <a:gd name="connsiteY6" fmla="*/ 228600 h 504424"/>
                <a:gd name="connsiteX7" fmla="*/ 325400 w 579490"/>
                <a:gd name="connsiteY7" fmla="*/ 489857 h 504424"/>
                <a:gd name="connsiteX8" fmla="*/ 407042 w 579490"/>
                <a:gd name="connsiteY8" fmla="*/ 440872 h 504424"/>
                <a:gd name="connsiteX9" fmla="*/ 390714 w 579490"/>
                <a:gd name="connsiteY9" fmla="*/ 187779 h 504424"/>
                <a:gd name="connsiteX10" fmla="*/ 464192 w 579490"/>
                <a:gd name="connsiteY10" fmla="*/ 179615 h 504424"/>
                <a:gd name="connsiteX11" fmla="*/ 537671 w 579490"/>
                <a:gd name="connsiteY11" fmla="*/ 171450 h 504424"/>
                <a:gd name="connsiteX12" fmla="*/ 333564 w 579490"/>
                <a:gd name="connsiteY12" fmla="*/ 24493 h 504424"/>
                <a:gd name="connsiteX13" fmla="*/ 537671 w 579490"/>
                <a:gd name="connsiteY13" fmla="*/ 81643 h 504424"/>
                <a:gd name="connsiteX14" fmla="*/ 578493 w 579490"/>
                <a:gd name="connsiteY14" fmla="*/ 0 h 50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9490" h="504424">
                  <a:moveTo>
                    <a:pt x="96800" y="8164"/>
                  </a:moveTo>
                  <a:cubicBezTo>
                    <a:pt x="62101" y="71437"/>
                    <a:pt x="20599" y="155121"/>
                    <a:pt x="6992" y="204107"/>
                  </a:cubicBezTo>
                  <a:cubicBezTo>
                    <a:pt x="-6615" y="253093"/>
                    <a:pt x="1550" y="295275"/>
                    <a:pt x="15157" y="302079"/>
                  </a:cubicBezTo>
                  <a:cubicBezTo>
                    <a:pt x="28764" y="308883"/>
                    <a:pt x="65503" y="273504"/>
                    <a:pt x="88635" y="244929"/>
                  </a:cubicBezTo>
                  <a:cubicBezTo>
                    <a:pt x="111767" y="216354"/>
                    <a:pt x="148507" y="110218"/>
                    <a:pt x="153950" y="130629"/>
                  </a:cubicBezTo>
                  <a:cubicBezTo>
                    <a:pt x="159393" y="151040"/>
                    <a:pt x="110406" y="351065"/>
                    <a:pt x="121292" y="367393"/>
                  </a:cubicBezTo>
                  <a:cubicBezTo>
                    <a:pt x="132178" y="383721"/>
                    <a:pt x="185246" y="208189"/>
                    <a:pt x="219264" y="228600"/>
                  </a:cubicBezTo>
                  <a:cubicBezTo>
                    <a:pt x="253282" y="249011"/>
                    <a:pt x="294104" y="454478"/>
                    <a:pt x="325400" y="489857"/>
                  </a:cubicBezTo>
                  <a:cubicBezTo>
                    <a:pt x="356696" y="525236"/>
                    <a:pt x="396156" y="491218"/>
                    <a:pt x="407042" y="440872"/>
                  </a:cubicBezTo>
                  <a:cubicBezTo>
                    <a:pt x="417928" y="390526"/>
                    <a:pt x="381189" y="231322"/>
                    <a:pt x="390714" y="187779"/>
                  </a:cubicBezTo>
                  <a:cubicBezTo>
                    <a:pt x="400239" y="144236"/>
                    <a:pt x="464192" y="179615"/>
                    <a:pt x="464192" y="179615"/>
                  </a:cubicBezTo>
                  <a:cubicBezTo>
                    <a:pt x="488685" y="176894"/>
                    <a:pt x="559442" y="197304"/>
                    <a:pt x="537671" y="171450"/>
                  </a:cubicBezTo>
                  <a:cubicBezTo>
                    <a:pt x="515900" y="145596"/>
                    <a:pt x="333564" y="39461"/>
                    <a:pt x="333564" y="24493"/>
                  </a:cubicBezTo>
                  <a:cubicBezTo>
                    <a:pt x="333564" y="9525"/>
                    <a:pt x="496850" y="85725"/>
                    <a:pt x="537671" y="81643"/>
                  </a:cubicBezTo>
                  <a:cubicBezTo>
                    <a:pt x="578493" y="77561"/>
                    <a:pt x="581895" y="21771"/>
                    <a:pt x="57849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54" name="CaixaDeTexto 53"/>
          <p:cNvSpPr txBox="1"/>
          <p:nvPr/>
        </p:nvSpPr>
        <p:spPr>
          <a:xfrm>
            <a:off x="1093124" y="2905433"/>
            <a:ext cx="517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value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06950" y="3496796"/>
            <a:ext cx="129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cxnSp>
        <p:nvCxnSpPr>
          <p:cNvPr id="56" name="Conector de seta reta 55"/>
          <p:cNvCxnSpPr>
            <a:stCxn id="54" idx="2"/>
            <a:endCxn id="55" idx="0"/>
          </p:cNvCxnSpPr>
          <p:nvPr/>
        </p:nvCxnSpPr>
        <p:spPr>
          <a:xfrm>
            <a:off x="1351849" y="3182432"/>
            <a:ext cx="1240" cy="31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51520" y="4200243"/>
            <a:ext cx="16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paramaters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cxnSp>
        <p:nvCxnSpPr>
          <p:cNvPr id="58" name="Conector de seta reta 57"/>
          <p:cNvCxnSpPr>
            <a:stCxn id="55" idx="2"/>
            <a:endCxn id="57" idx="0"/>
          </p:cNvCxnSpPr>
          <p:nvPr/>
        </p:nvCxnSpPr>
        <p:spPr>
          <a:xfrm>
            <a:off x="1353089" y="3773795"/>
            <a:ext cx="2947" cy="42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>
            <a:stCxn id="57" idx="3"/>
            <a:endCxn id="48" idx="2"/>
          </p:cNvCxnSpPr>
          <p:nvPr/>
        </p:nvCxnSpPr>
        <p:spPr>
          <a:xfrm flipV="1">
            <a:off x="2160551" y="3367701"/>
            <a:ext cx="6010359" cy="97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6301432" y="30919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61" name="Conector de seta reta 60"/>
          <p:cNvCxnSpPr>
            <a:stCxn id="60" idx="3"/>
            <a:endCxn id="48" idx="1"/>
          </p:cNvCxnSpPr>
          <p:nvPr/>
        </p:nvCxnSpPr>
        <p:spPr>
          <a:xfrm flipV="1">
            <a:off x="7210655" y="3229202"/>
            <a:ext cx="27801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ângulo isósceles 61"/>
          <p:cNvSpPr/>
          <p:nvPr/>
        </p:nvSpPr>
        <p:spPr>
          <a:xfrm rot="5400000">
            <a:off x="4789380" y="4087713"/>
            <a:ext cx="165706" cy="1973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63" name="Conector de seta reta 62"/>
          <p:cNvCxnSpPr>
            <a:stCxn id="64" idx="1"/>
          </p:cNvCxnSpPr>
          <p:nvPr/>
        </p:nvCxnSpPr>
        <p:spPr>
          <a:xfrm flipH="1">
            <a:off x="4469135" y="3723374"/>
            <a:ext cx="156462" cy="4629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4625597" y="3584874"/>
            <a:ext cx="1205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65" name="Grupo 64"/>
          <p:cNvGrpSpPr/>
          <p:nvPr/>
        </p:nvGrpSpPr>
        <p:grpSpPr>
          <a:xfrm>
            <a:off x="5184542" y="2074183"/>
            <a:ext cx="579473" cy="721105"/>
            <a:chOff x="810514" y="2528264"/>
            <a:chExt cx="765298" cy="952348"/>
          </a:xfrm>
        </p:grpSpPr>
        <p:sp>
          <p:nvSpPr>
            <p:cNvPr id="66" name="Retângulo 65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67" name="Elipse 66"/>
            <p:cNvSpPr/>
            <p:nvPr/>
          </p:nvSpPr>
          <p:spPr>
            <a:xfrm rot="8973660">
              <a:off x="1148187" y="2528264"/>
              <a:ext cx="67384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299937" y="2201572"/>
            <a:ext cx="579473" cy="709111"/>
            <a:chOff x="810514" y="2544104"/>
            <a:chExt cx="765298" cy="936508"/>
          </a:xfrm>
        </p:grpSpPr>
        <p:sp>
          <p:nvSpPr>
            <p:cNvPr id="69" name="Retângulo 6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0" name="Elipse 69"/>
            <p:cNvSpPr/>
            <p:nvPr/>
          </p:nvSpPr>
          <p:spPr>
            <a:xfrm rot="6091130">
              <a:off x="1064030" y="2668670"/>
              <a:ext cx="294494" cy="65323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5415332" y="2298982"/>
            <a:ext cx="579473" cy="727096"/>
            <a:chOff x="810514" y="2520351"/>
            <a:chExt cx="765298" cy="960261"/>
          </a:xfrm>
        </p:grpSpPr>
        <p:sp>
          <p:nvSpPr>
            <p:cNvPr id="72" name="Retângulo 71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73" name="Elipse 72"/>
            <p:cNvSpPr/>
            <p:nvPr/>
          </p:nvSpPr>
          <p:spPr>
            <a:xfrm rot="1912392">
              <a:off x="1037891" y="2520351"/>
              <a:ext cx="310546" cy="94988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74" name="Seta para baixo 73"/>
          <p:cNvSpPr/>
          <p:nvPr/>
        </p:nvSpPr>
        <p:spPr>
          <a:xfrm rot="5400000">
            <a:off x="4806095" y="2291853"/>
            <a:ext cx="467610" cy="28747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75" name="Conector reto 74"/>
          <p:cNvCxnSpPr/>
          <p:nvPr/>
        </p:nvCxnSpPr>
        <p:spPr>
          <a:xfrm flipV="1">
            <a:off x="4996859" y="2278597"/>
            <a:ext cx="101571" cy="27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4024880" y="2304604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sp>
        <p:nvSpPr>
          <p:cNvPr id="77" name="Retângulo 76"/>
          <p:cNvSpPr/>
          <p:nvPr/>
        </p:nvSpPr>
        <p:spPr>
          <a:xfrm>
            <a:off x="6070287" y="229259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sp>
        <p:nvSpPr>
          <p:cNvPr id="78" name="Retângulo 77"/>
          <p:cNvSpPr/>
          <p:nvPr/>
        </p:nvSpPr>
        <p:spPr>
          <a:xfrm>
            <a:off x="4972860" y="209846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50" i="1" dirty="0" smtClean="0"/>
              <a:t>m</a:t>
            </a:r>
            <a:endParaRPr lang="pt-BR" sz="1050" dirty="0"/>
          </a:p>
        </p:txBody>
      </p:sp>
      <p:cxnSp>
        <p:nvCxnSpPr>
          <p:cNvPr id="79" name="Conector de seta reta 78"/>
          <p:cNvCxnSpPr>
            <a:stCxn id="26" idx="0"/>
          </p:cNvCxnSpPr>
          <p:nvPr/>
        </p:nvCxnSpPr>
        <p:spPr>
          <a:xfrm flipV="1">
            <a:off x="3529797" y="2473177"/>
            <a:ext cx="3909" cy="54275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07149" y="2217796"/>
            <a:ext cx="2901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ector de seta reta 81"/>
          <p:cNvCxnSpPr>
            <a:stCxn id="76" idx="1"/>
            <a:endCxn id="80" idx="3"/>
          </p:cNvCxnSpPr>
          <p:nvPr/>
        </p:nvCxnSpPr>
        <p:spPr>
          <a:xfrm flipH="1">
            <a:off x="3897339" y="2443104"/>
            <a:ext cx="127541" cy="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stCxn id="80" idx="1"/>
            <a:endCxn id="27" idx="3"/>
          </p:cNvCxnSpPr>
          <p:nvPr/>
        </p:nvCxnSpPr>
        <p:spPr>
          <a:xfrm flipH="1" flipV="1">
            <a:off x="3481319" y="2446070"/>
            <a:ext cx="125830" cy="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stCxn id="27" idx="1"/>
            <a:endCxn id="42" idx="3"/>
          </p:cNvCxnSpPr>
          <p:nvPr/>
        </p:nvCxnSpPr>
        <p:spPr>
          <a:xfrm flipH="1">
            <a:off x="2769373" y="2446070"/>
            <a:ext cx="227518" cy="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76" idx="0"/>
          </p:cNvCxnSpPr>
          <p:nvPr/>
        </p:nvCxnSpPr>
        <p:spPr>
          <a:xfrm flipH="1" flipV="1">
            <a:off x="4211650" y="1704252"/>
            <a:ext cx="13765" cy="60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rma livre 85"/>
          <p:cNvSpPr/>
          <p:nvPr/>
        </p:nvSpPr>
        <p:spPr>
          <a:xfrm>
            <a:off x="3384320" y="1732537"/>
            <a:ext cx="4535747" cy="2039808"/>
          </a:xfrm>
          <a:custGeom>
            <a:avLst/>
            <a:gdLst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6833507 w 7919357"/>
              <a:gd name="connsiteY4" fmla="*/ 628650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6833507 w 7919357"/>
              <a:gd name="connsiteY5" fmla="*/ 1910443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7919357"/>
              <a:gd name="connsiteY0" fmla="*/ 16329 h 2465614"/>
              <a:gd name="connsiteX1" fmla="*/ 0 w 7919357"/>
              <a:gd name="connsiteY1" fmla="*/ 2465614 h 2465614"/>
              <a:gd name="connsiteX2" fmla="*/ 7919357 w 7919357"/>
              <a:gd name="connsiteY2" fmla="*/ 2465614 h 2465614"/>
              <a:gd name="connsiteX3" fmla="*/ 7919357 w 7919357"/>
              <a:gd name="connsiteY3" fmla="*/ 628650 h 2465614"/>
              <a:gd name="connsiteX4" fmla="*/ 3935186 w 7919357"/>
              <a:gd name="connsiteY4" fmla="*/ 620486 h 2465614"/>
              <a:gd name="connsiteX5" fmla="*/ 3951514 w 7919357"/>
              <a:gd name="connsiteY5" fmla="*/ 1918607 h 2465614"/>
              <a:gd name="connsiteX6" fmla="*/ 2784022 w 7919357"/>
              <a:gd name="connsiteY6" fmla="*/ 1910443 h 2465614"/>
              <a:gd name="connsiteX7" fmla="*/ 2784022 w 7919357"/>
              <a:gd name="connsiteY7" fmla="*/ 0 h 2465614"/>
              <a:gd name="connsiteX8" fmla="*/ 0 w 7919357"/>
              <a:gd name="connsiteY8" fmla="*/ 16329 h 2465614"/>
              <a:gd name="connsiteX0" fmla="*/ 0 w 8645978"/>
              <a:gd name="connsiteY0" fmla="*/ 8165 h 2465614"/>
              <a:gd name="connsiteX1" fmla="*/ 726621 w 8645978"/>
              <a:gd name="connsiteY1" fmla="*/ 2465614 h 2465614"/>
              <a:gd name="connsiteX2" fmla="*/ 8645978 w 8645978"/>
              <a:gd name="connsiteY2" fmla="*/ 2465614 h 2465614"/>
              <a:gd name="connsiteX3" fmla="*/ 8645978 w 8645978"/>
              <a:gd name="connsiteY3" fmla="*/ 628650 h 2465614"/>
              <a:gd name="connsiteX4" fmla="*/ 4661807 w 8645978"/>
              <a:gd name="connsiteY4" fmla="*/ 620486 h 2465614"/>
              <a:gd name="connsiteX5" fmla="*/ 4678135 w 8645978"/>
              <a:gd name="connsiteY5" fmla="*/ 1918607 h 2465614"/>
              <a:gd name="connsiteX6" fmla="*/ 3510643 w 8645978"/>
              <a:gd name="connsiteY6" fmla="*/ 1910443 h 2465614"/>
              <a:gd name="connsiteX7" fmla="*/ 3510643 w 8645978"/>
              <a:gd name="connsiteY7" fmla="*/ 0 h 2465614"/>
              <a:gd name="connsiteX8" fmla="*/ 0 w 8645978"/>
              <a:gd name="connsiteY8" fmla="*/ 8165 h 2465614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678135 w 8645978"/>
              <a:gd name="connsiteY5" fmla="*/ 191860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4204606 w 8645978"/>
              <a:gd name="connsiteY5" fmla="*/ 375557 h 2473779"/>
              <a:gd name="connsiteX6" fmla="*/ 3510643 w 8645978"/>
              <a:gd name="connsiteY6" fmla="*/ 1910443 h 2473779"/>
              <a:gd name="connsiteX7" fmla="*/ 3510643 w 8645978"/>
              <a:gd name="connsiteY7" fmla="*/ 0 h 2473779"/>
              <a:gd name="connsiteX8" fmla="*/ 0 w 8645978"/>
              <a:gd name="connsiteY8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1910443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755571 w 8645978"/>
              <a:gd name="connsiteY5" fmla="*/ 702128 h 2473779"/>
              <a:gd name="connsiteX6" fmla="*/ 3510643 w 8645978"/>
              <a:gd name="connsiteY6" fmla="*/ 0 h 2473779"/>
              <a:gd name="connsiteX7" fmla="*/ 0 w 8645978"/>
              <a:gd name="connsiteY7" fmla="*/ 8165 h 2473779"/>
              <a:gd name="connsiteX0" fmla="*/ 0 w 8645978"/>
              <a:gd name="connsiteY0" fmla="*/ 8165 h 2473779"/>
              <a:gd name="connsiteX1" fmla="*/ 16329 w 8645978"/>
              <a:gd name="connsiteY1" fmla="*/ 2473779 h 2473779"/>
              <a:gd name="connsiteX2" fmla="*/ 8645978 w 8645978"/>
              <a:gd name="connsiteY2" fmla="*/ 2465614 h 2473779"/>
              <a:gd name="connsiteX3" fmla="*/ 8645978 w 8645978"/>
              <a:gd name="connsiteY3" fmla="*/ 628650 h 2473779"/>
              <a:gd name="connsiteX4" fmla="*/ 4661807 w 8645978"/>
              <a:gd name="connsiteY4" fmla="*/ 620486 h 2473779"/>
              <a:gd name="connsiteX5" fmla="*/ 3510643 w 8645978"/>
              <a:gd name="connsiteY5" fmla="*/ 0 h 2473779"/>
              <a:gd name="connsiteX6" fmla="*/ 0 w 8645978"/>
              <a:gd name="connsiteY6" fmla="*/ 8165 h 2473779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4661807 w 8645978"/>
              <a:gd name="connsiteY4" fmla="*/ 612321 h 2465614"/>
              <a:gd name="connsiteX5" fmla="*/ 0 w 8645978"/>
              <a:gd name="connsiteY5" fmla="*/ 0 h 2465614"/>
              <a:gd name="connsiteX0" fmla="*/ 0 w 8645978"/>
              <a:gd name="connsiteY0" fmla="*/ 0 h 2465614"/>
              <a:gd name="connsiteX1" fmla="*/ 16329 w 8645978"/>
              <a:gd name="connsiteY1" fmla="*/ 2465614 h 2465614"/>
              <a:gd name="connsiteX2" fmla="*/ 8645978 w 8645978"/>
              <a:gd name="connsiteY2" fmla="*/ 2457449 h 2465614"/>
              <a:gd name="connsiteX3" fmla="*/ 8645978 w 8645978"/>
              <a:gd name="connsiteY3" fmla="*/ 620485 h 2465614"/>
              <a:gd name="connsiteX4" fmla="*/ 0 w 8645978"/>
              <a:gd name="connsiteY4" fmla="*/ 0 h 2465614"/>
              <a:gd name="connsiteX0" fmla="*/ 0 w 8637813"/>
              <a:gd name="connsiteY0" fmla="*/ 0 h 1934936"/>
              <a:gd name="connsiteX1" fmla="*/ 8164 w 8637813"/>
              <a:gd name="connsiteY1" fmla="*/ 1934936 h 1934936"/>
              <a:gd name="connsiteX2" fmla="*/ 8637813 w 8637813"/>
              <a:gd name="connsiteY2" fmla="*/ 1926771 h 1934936"/>
              <a:gd name="connsiteX3" fmla="*/ 8637813 w 8637813"/>
              <a:gd name="connsiteY3" fmla="*/ 89807 h 1934936"/>
              <a:gd name="connsiteX4" fmla="*/ 0 w 8637813"/>
              <a:gd name="connsiteY4" fmla="*/ 0 h 1934936"/>
              <a:gd name="connsiteX0" fmla="*/ 0 w 8637813"/>
              <a:gd name="connsiteY0" fmla="*/ 16329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16329 h 1845129"/>
              <a:gd name="connsiteX0" fmla="*/ 0 w 8637813"/>
              <a:gd name="connsiteY0" fmla="*/ 89808 h 1845129"/>
              <a:gd name="connsiteX1" fmla="*/ 8164 w 8637813"/>
              <a:gd name="connsiteY1" fmla="*/ 1845129 h 1845129"/>
              <a:gd name="connsiteX2" fmla="*/ 8637813 w 8637813"/>
              <a:gd name="connsiteY2" fmla="*/ 1836964 h 1845129"/>
              <a:gd name="connsiteX3" fmla="*/ 8637813 w 8637813"/>
              <a:gd name="connsiteY3" fmla="*/ 0 h 1845129"/>
              <a:gd name="connsiteX4" fmla="*/ 0 w 8637813"/>
              <a:gd name="connsiteY4" fmla="*/ 89808 h 1845129"/>
              <a:gd name="connsiteX0" fmla="*/ 0 w 8645978"/>
              <a:gd name="connsiteY0" fmla="*/ 24493 h 1845129"/>
              <a:gd name="connsiteX1" fmla="*/ 16329 w 8645978"/>
              <a:gd name="connsiteY1" fmla="*/ 1845129 h 1845129"/>
              <a:gd name="connsiteX2" fmla="*/ 8645978 w 8645978"/>
              <a:gd name="connsiteY2" fmla="*/ 1836964 h 1845129"/>
              <a:gd name="connsiteX3" fmla="*/ 8645978 w 8645978"/>
              <a:gd name="connsiteY3" fmla="*/ 0 h 1845129"/>
              <a:gd name="connsiteX4" fmla="*/ 0 w 8645978"/>
              <a:gd name="connsiteY4" fmla="*/ 24493 h 1845129"/>
              <a:gd name="connsiteX0" fmla="*/ 0 w 8645978"/>
              <a:gd name="connsiteY0" fmla="*/ 0 h 1877786"/>
              <a:gd name="connsiteX1" fmla="*/ 16329 w 8645978"/>
              <a:gd name="connsiteY1" fmla="*/ 1877786 h 1877786"/>
              <a:gd name="connsiteX2" fmla="*/ 8645978 w 8645978"/>
              <a:gd name="connsiteY2" fmla="*/ 1869621 h 1877786"/>
              <a:gd name="connsiteX3" fmla="*/ 8645978 w 8645978"/>
              <a:gd name="connsiteY3" fmla="*/ 32657 h 1877786"/>
              <a:gd name="connsiteX4" fmla="*/ 0 w 8645978"/>
              <a:gd name="connsiteY4" fmla="*/ 0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5978" h="1877786">
                <a:moveTo>
                  <a:pt x="0" y="0"/>
                </a:moveTo>
                <a:cubicBezTo>
                  <a:pt x="2721" y="644979"/>
                  <a:pt x="13608" y="1232807"/>
                  <a:pt x="16329" y="1877786"/>
                </a:cubicBezTo>
                <a:lnTo>
                  <a:pt x="8645978" y="1869621"/>
                </a:lnTo>
                <a:lnTo>
                  <a:pt x="8645978" y="3265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pic>
        <p:nvPicPr>
          <p:cNvPr id="87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7" y="647890"/>
            <a:ext cx="903904" cy="903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/>
          <p:cNvSpPr txBox="1"/>
          <p:nvPr/>
        </p:nvSpPr>
        <p:spPr>
          <a:xfrm>
            <a:off x="683568" y="341525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M</a:t>
            </a:r>
            <a:endParaRPr lang="pt-BR" sz="1200" dirty="0"/>
          </a:p>
        </p:txBody>
      </p:sp>
      <p:cxnSp>
        <p:nvCxnSpPr>
          <p:cNvPr id="89" name="Conector de seta reta 88"/>
          <p:cNvCxnSpPr>
            <a:stCxn id="87" idx="3"/>
          </p:cNvCxnSpPr>
          <p:nvPr/>
        </p:nvCxnSpPr>
        <p:spPr>
          <a:xfrm>
            <a:off x="1282371" y="1099842"/>
            <a:ext cx="260679" cy="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1547664" y="9534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*</a:t>
            </a:r>
            <a:endParaRPr lang="pt-BR" sz="2000" dirty="0"/>
          </a:p>
        </p:txBody>
      </p:sp>
      <p:grpSp>
        <p:nvGrpSpPr>
          <p:cNvPr id="91" name="Grupo 90"/>
          <p:cNvGrpSpPr/>
          <p:nvPr/>
        </p:nvGrpSpPr>
        <p:grpSpPr>
          <a:xfrm rot="16200000">
            <a:off x="1449623" y="906157"/>
            <a:ext cx="1307597" cy="478301"/>
            <a:chOff x="4732959" y="2164461"/>
            <a:chExt cx="1481523" cy="986954"/>
          </a:xfrm>
        </p:grpSpPr>
        <p:sp>
          <p:nvSpPr>
            <p:cNvPr id="92" name="Seta para baixo 91"/>
            <p:cNvSpPr/>
            <p:nvPr/>
          </p:nvSpPr>
          <p:spPr>
            <a:xfrm>
              <a:off x="4732959" y="2164461"/>
              <a:ext cx="1481523" cy="986954"/>
            </a:xfrm>
            <a:prstGeom prst="downArrow">
              <a:avLst>
                <a:gd name="adj1" fmla="val 50000"/>
                <a:gd name="adj2" fmla="val 20192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cxnSp>
          <p:nvCxnSpPr>
            <p:cNvPr id="93" name="Conector reto 92"/>
            <p:cNvCxnSpPr/>
            <p:nvPr/>
          </p:nvCxnSpPr>
          <p:spPr>
            <a:xfrm flipV="1">
              <a:off x="4955720" y="2432958"/>
              <a:ext cx="1041901" cy="2249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/>
          <p:cNvSpPr txBox="1"/>
          <p:nvPr/>
        </p:nvSpPr>
        <p:spPr>
          <a:xfrm>
            <a:off x="1558236" y="34822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n </a:t>
            </a:r>
            <a:r>
              <a:rPr lang="pt-BR" sz="1100" dirty="0" smtClean="0"/>
              <a:t>fundamental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2387274" y="825698"/>
            <a:ext cx="15087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g</a:t>
            </a:r>
            <a:r>
              <a:rPr lang="en-US" sz="900" baseline="-25000" dirty="0"/>
              <a:t>1</a:t>
            </a:r>
            <a:r>
              <a:rPr lang="en-US" sz="900" dirty="0"/>
              <a:t> = a</a:t>
            </a:r>
            <a:r>
              <a:rPr lang="en-US" sz="900" baseline="-25000" dirty="0"/>
              <a:t>11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12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1n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2</a:t>
            </a:r>
            <a:r>
              <a:rPr lang="en-US" sz="900" dirty="0"/>
              <a:t> = a</a:t>
            </a:r>
            <a:r>
              <a:rPr lang="en-US" sz="900" baseline="-25000" dirty="0"/>
              <a:t>21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22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2n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  <a:p>
            <a:r>
              <a:rPr lang="en-US" sz="900" dirty="0"/>
              <a:t>...</a:t>
            </a:r>
            <a:endParaRPr lang="pt-BR" sz="900" dirty="0"/>
          </a:p>
          <a:p>
            <a:r>
              <a:rPr lang="en-US" sz="900" dirty="0"/>
              <a:t>g</a:t>
            </a:r>
            <a:r>
              <a:rPr lang="en-US" sz="900" baseline="-25000" dirty="0"/>
              <a:t>m</a:t>
            </a:r>
            <a:r>
              <a:rPr lang="en-US" sz="900" dirty="0"/>
              <a:t> = a</a:t>
            </a:r>
            <a:r>
              <a:rPr lang="en-US" sz="900" baseline="-25000" dirty="0"/>
              <a:t>m1</a:t>
            </a:r>
            <a:r>
              <a:rPr lang="en-US" sz="900" dirty="0"/>
              <a:t>f</a:t>
            </a:r>
            <a:r>
              <a:rPr lang="en-US" sz="900" baseline="-25000" dirty="0"/>
              <a:t>1</a:t>
            </a:r>
            <a:r>
              <a:rPr lang="en-US" sz="900" dirty="0"/>
              <a:t> + a</a:t>
            </a:r>
            <a:r>
              <a:rPr lang="en-US" sz="900" baseline="-25000" dirty="0"/>
              <a:t>m2</a:t>
            </a:r>
            <a:r>
              <a:rPr lang="en-US" sz="900" dirty="0"/>
              <a:t>f</a:t>
            </a:r>
            <a:r>
              <a:rPr lang="en-US" sz="900" baseline="-25000" dirty="0"/>
              <a:t>2</a:t>
            </a:r>
            <a:r>
              <a:rPr lang="en-US" sz="900" dirty="0"/>
              <a:t> + ... + a</a:t>
            </a:r>
            <a:r>
              <a:rPr lang="en-US" sz="900" baseline="-25000" dirty="0"/>
              <a:t>mn</a:t>
            </a:r>
            <a:r>
              <a:rPr lang="en-US" sz="900" dirty="0"/>
              <a:t>f</a:t>
            </a:r>
            <a:r>
              <a:rPr lang="en-US" sz="900" baseline="-25000" dirty="0"/>
              <a:t>n</a:t>
            </a:r>
            <a:endParaRPr lang="pt-BR" sz="900" dirty="0"/>
          </a:p>
        </p:txBody>
      </p:sp>
      <p:grpSp>
        <p:nvGrpSpPr>
          <p:cNvPr id="96" name="Grupo 95"/>
          <p:cNvGrpSpPr/>
          <p:nvPr/>
        </p:nvGrpSpPr>
        <p:grpSpPr>
          <a:xfrm>
            <a:off x="3868594" y="885908"/>
            <a:ext cx="611323" cy="585725"/>
            <a:chOff x="5989640" y="1028118"/>
            <a:chExt cx="379662" cy="738735"/>
          </a:xfrm>
        </p:grpSpPr>
        <p:grpSp>
          <p:nvGrpSpPr>
            <p:cNvPr id="97" name="Grupo 96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99" name="Seta para baixo 98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00" name="Conector reto 9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CaixaDeTexto 97"/>
            <p:cNvSpPr txBox="1"/>
            <p:nvPr/>
          </p:nvSpPr>
          <p:spPr>
            <a:xfrm>
              <a:off x="6030135" y="1436902"/>
              <a:ext cx="184375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01" name="Grupo 100"/>
          <p:cNvGrpSpPr/>
          <p:nvPr/>
        </p:nvGrpSpPr>
        <p:grpSpPr>
          <a:xfrm>
            <a:off x="4479924" y="730301"/>
            <a:ext cx="948266" cy="958382"/>
            <a:chOff x="6369303" y="831862"/>
            <a:chExt cx="1195984" cy="1208742"/>
          </a:xfrm>
        </p:grpSpPr>
        <p:grpSp>
          <p:nvGrpSpPr>
            <p:cNvPr id="102" name="Grupo 101"/>
            <p:cNvGrpSpPr/>
            <p:nvPr/>
          </p:nvGrpSpPr>
          <p:grpSpPr>
            <a:xfrm>
              <a:off x="6369303" y="831862"/>
              <a:ext cx="1021808" cy="1010074"/>
              <a:chOff x="3269045" y="3251684"/>
              <a:chExt cx="1021808" cy="1010074"/>
            </a:xfrm>
          </p:grpSpPr>
          <p:sp>
            <p:nvSpPr>
              <p:cNvPr id="117" name="Retângulo 116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9" name="Forma livre 118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0" name="Forma livre 119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1" name="Forma livre 120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22" name="Forma livre 121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3" name="Grupo 102"/>
            <p:cNvGrpSpPr/>
            <p:nvPr/>
          </p:nvGrpSpPr>
          <p:grpSpPr>
            <a:xfrm>
              <a:off x="6448227" y="927114"/>
              <a:ext cx="1021808" cy="1010074"/>
              <a:chOff x="3269045" y="3251684"/>
              <a:chExt cx="1021808" cy="1010074"/>
            </a:xfrm>
          </p:grpSpPr>
          <p:sp>
            <p:nvSpPr>
              <p:cNvPr id="111" name="Retângulo 110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12" name="Grupo 111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13" name="Forma livre 112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4" name="Forma livre 113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5" name="Forma livre 114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6" name="Forma livre 115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6543479" y="1030530"/>
              <a:ext cx="1021808" cy="1010074"/>
              <a:chOff x="3269045" y="3251684"/>
              <a:chExt cx="1021808" cy="1010074"/>
            </a:xfrm>
          </p:grpSpPr>
          <p:sp>
            <p:nvSpPr>
              <p:cNvPr id="105" name="Retângulo 104"/>
              <p:cNvSpPr/>
              <p:nvPr/>
            </p:nvSpPr>
            <p:spPr>
              <a:xfrm>
                <a:off x="3269045" y="3251684"/>
                <a:ext cx="1021808" cy="101007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grpSp>
            <p:nvGrpSpPr>
              <p:cNvPr id="106" name="Grupo 105"/>
              <p:cNvGrpSpPr/>
              <p:nvPr/>
            </p:nvGrpSpPr>
            <p:grpSpPr>
              <a:xfrm>
                <a:off x="3326193" y="3383358"/>
                <a:ext cx="912324" cy="722144"/>
                <a:chOff x="3293651" y="3861450"/>
                <a:chExt cx="1156105" cy="759850"/>
              </a:xfrm>
            </p:grpSpPr>
            <p:sp>
              <p:nvSpPr>
                <p:cNvPr id="107" name="Forma livre 106"/>
                <p:cNvSpPr/>
                <p:nvPr/>
              </p:nvSpPr>
              <p:spPr>
                <a:xfrm>
                  <a:off x="3293651" y="3861450"/>
                  <a:ext cx="1156105" cy="759850"/>
                </a:xfrm>
                <a:custGeom>
                  <a:avLst/>
                  <a:gdLst>
                    <a:gd name="connsiteX0" fmla="*/ 37378 w 1156105"/>
                    <a:gd name="connsiteY0" fmla="*/ 155379 h 759850"/>
                    <a:gd name="connsiteX1" fmla="*/ 4720 w 1156105"/>
                    <a:gd name="connsiteY1" fmla="*/ 441129 h 759850"/>
                    <a:gd name="connsiteX2" fmla="*/ 143513 w 1156105"/>
                    <a:gd name="connsiteY2" fmla="*/ 735043 h 759850"/>
                    <a:gd name="connsiteX3" fmla="*/ 535399 w 1156105"/>
                    <a:gd name="connsiteY3" fmla="*/ 726879 h 759850"/>
                    <a:gd name="connsiteX4" fmla="*/ 951778 w 1156105"/>
                    <a:gd name="connsiteY4" fmla="*/ 588086 h 759850"/>
                    <a:gd name="connsiteX5" fmla="*/ 1155885 w 1156105"/>
                    <a:gd name="connsiteY5" fmla="*/ 400307 h 759850"/>
                    <a:gd name="connsiteX6" fmla="*/ 984435 w 1156105"/>
                    <a:gd name="connsiteY6" fmla="*/ 196200 h 759850"/>
                    <a:gd name="connsiteX7" fmla="*/ 674192 w 1156105"/>
                    <a:gd name="connsiteY7" fmla="*/ 49243 h 759850"/>
                    <a:gd name="connsiteX8" fmla="*/ 290470 w 1156105"/>
                    <a:gd name="connsiteY8" fmla="*/ 257 h 759850"/>
                    <a:gd name="connsiteX9" fmla="*/ 86363 w 1156105"/>
                    <a:gd name="connsiteY9" fmla="*/ 65571 h 759850"/>
                    <a:gd name="connsiteX10" fmla="*/ 37378 w 1156105"/>
                    <a:gd name="connsiteY10" fmla="*/ 155379 h 75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56105" h="759850">
                      <a:moveTo>
                        <a:pt x="37378" y="155379"/>
                      </a:moveTo>
                      <a:cubicBezTo>
                        <a:pt x="23771" y="217972"/>
                        <a:pt x="-12969" y="344518"/>
                        <a:pt x="4720" y="441129"/>
                      </a:cubicBezTo>
                      <a:cubicBezTo>
                        <a:pt x="22409" y="537740"/>
                        <a:pt x="55066" y="687418"/>
                        <a:pt x="143513" y="735043"/>
                      </a:cubicBezTo>
                      <a:cubicBezTo>
                        <a:pt x="231960" y="782668"/>
                        <a:pt x="400688" y="751372"/>
                        <a:pt x="535399" y="726879"/>
                      </a:cubicBezTo>
                      <a:cubicBezTo>
                        <a:pt x="670110" y="702386"/>
                        <a:pt x="848364" y="642515"/>
                        <a:pt x="951778" y="588086"/>
                      </a:cubicBezTo>
                      <a:cubicBezTo>
                        <a:pt x="1055192" y="533657"/>
                        <a:pt x="1150442" y="465621"/>
                        <a:pt x="1155885" y="400307"/>
                      </a:cubicBezTo>
                      <a:cubicBezTo>
                        <a:pt x="1161328" y="334993"/>
                        <a:pt x="1064717" y="254711"/>
                        <a:pt x="984435" y="196200"/>
                      </a:cubicBezTo>
                      <a:cubicBezTo>
                        <a:pt x="904153" y="137689"/>
                        <a:pt x="789853" y="81900"/>
                        <a:pt x="674192" y="49243"/>
                      </a:cubicBezTo>
                      <a:cubicBezTo>
                        <a:pt x="558531" y="16586"/>
                        <a:pt x="388441" y="-2464"/>
                        <a:pt x="290470" y="257"/>
                      </a:cubicBezTo>
                      <a:cubicBezTo>
                        <a:pt x="192499" y="2978"/>
                        <a:pt x="129906" y="36996"/>
                        <a:pt x="86363" y="65571"/>
                      </a:cubicBezTo>
                      <a:cubicBezTo>
                        <a:pt x="42820" y="94146"/>
                        <a:pt x="50985" y="92786"/>
                        <a:pt x="37378" y="155379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8" name="Forma livre 107"/>
                <p:cNvSpPr/>
                <p:nvPr/>
              </p:nvSpPr>
              <p:spPr>
                <a:xfrm>
                  <a:off x="3379688" y="3943209"/>
                  <a:ext cx="873923" cy="480603"/>
                </a:xfrm>
                <a:custGeom>
                  <a:avLst/>
                  <a:gdLst>
                    <a:gd name="connsiteX0" fmla="*/ 24819 w 873923"/>
                    <a:gd name="connsiteY0" fmla="*/ 98112 h 480603"/>
                    <a:gd name="connsiteX1" fmla="*/ 8491 w 873923"/>
                    <a:gd name="connsiteY1" fmla="*/ 367534 h 480603"/>
                    <a:gd name="connsiteX2" fmla="*/ 139119 w 873923"/>
                    <a:gd name="connsiteY2" fmla="*/ 465505 h 480603"/>
                    <a:gd name="connsiteX3" fmla="*/ 384048 w 873923"/>
                    <a:gd name="connsiteY3" fmla="*/ 473670 h 480603"/>
                    <a:gd name="connsiteX4" fmla="*/ 718783 w 873923"/>
                    <a:gd name="connsiteY4" fmla="*/ 400191 h 480603"/>
                    <a:gd name="connsiteX5" fmla="*/ 873905 w 873923"/>
                    <a:gd name="connsiteY5" fmla="*/ 261398 h 480603"/>
                    <a:gd name="connsiteX6" fmla="*/ 710619 w 873923"/>
                    <a:gd name="connsiteY6" fmla="*/ 106277 h 480603"/>
                    <a:gd name="connsiteX7" fmla="*/ 343226 w 873923"/>
                    <a:gd name="connsiteY7" fmla="*/ 8305 h 480603"/>
                    <a:gd name="connsiteX8" fmla="*/ 122791 w 873923"/>
                    <a:gd name="connsiteY8" fmla="*/ 16470 h 480603"/>
                    <a:gd name="connsiteX9" fmla="*/ 24819 w 873923"/>
                    <a:gd name="connsiteY9" fmla="*/ 98112 h 480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3923" h="480603">
                      <a:moveTo>
                        <a:pt x="24819" y="98112"/>
                      </a:moveTo>
                      <a:cubicBezTo>
                        <a:pt x="5769" y="156623"/>
                        <a:pt x="-10559" y="306302"/>
                        <a:pt x="8491" y="367534"/>
                      </a:cubicBezTo>
                      <a:cubicBezTo>
                        <a:pt x="27541" y="428766"/>
                        <a:pt x="76526" y="447816"/>
                        <a:pt x="139119" y="465505"/>
                      </a:cubicBezTo>
                      <a:cubicBezTo>
                        <a:pt x="201712" y="483194"/>
                        <a:pt x="287437" y="484556"/>
                        <a:pt x="384048" y="473670"/>
                      </a:cubicBezTo>
                      <a:cubicBezTo>
                        <a:pt x="480659" y="462784"/>
                        <a:pt x="637140" y="435570"/>
                        <a:pt x="718783" y="400191"/>
                      </a:cubicBezTo>
                      <a:cubicBezTo>
                        <a:pt x="800426" y="364812"/>
                        <a:pt x="875266" y="310384"/>
                        <a:pt x="873905" y="261398"/>
                      </a:cubicBezTo>
                      <a:cubicBezTo>
                        <a:pt x="872544" y="212412"/>
                        <a:pt x="799065" y="148459"/>
                        <a:pt x="710619" y="106277"/>
                      </a:cubicBezTo>
                      <a:cubicBezTo>
                        <a:pt x="622173" y="64095"/>
                        <a:pt x="441197" y="23273"/>
                        <a:pt x="343226" y="8305"/>
                      </a:cubicBezTo>
                      <a:cubicBezTo>
                        <a:pt x="245255" y="-6663"/>
                        <a:pt x="175859" y="141"/>
                        <a:pt x="122791" y="16470"/>
                      </a:cubicBezTo>
                      <a:cubicBezTo>
                        <a:pt x="69723" y="32799"/>
                        <a:pt x="43869" y="39601"/>
                        <a:pt x="24819" y="9811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09" name="Forma livre 108"/>
                <p:cNvSpPr/>
                <p:nvPr/>
              </p:nvSpPr>
              <p:spPr>
                <a:xfrm>
                  <a:off x="3467489" y="4008420"/>
                  <a:ext cx="331312" cy="176796"/>
                </a:xfrm>
                <a:custGeom>
                  <a:avLst/>
                  <a:gdLst>
                    <a:gd name="connsiteX0" fmla="*/ 18661 w 331312"/>
                    <a:gd name="connsiteY0" fmla="*/ 49230 h 176796"/>
                    <a:gd name="connsiteX1" fmla="*/ 10497 w 331312"/>
                    <a:gd name="connsiteY1" fmla="*/ 163530 h 176796"/>
                    <a:gd name="connsiteX2" fmla="*/ 116632 w 331312"/>
                    <a:gd name="connsiteY2" fmla="*/ 171694 h 176796"/>
                    <a:gd name="connsiteX3" fmla="*/ 239097 w 331312"/>
                    <a:gd name="connsiteY3" fmla="*/ 139037 h 176796"/>
                    <a:gd name="connsiteX4" fmla="*/ 328904 w 331312"/>
                    <a:gd name="connsiteY4" fmla="*/ 41066 h 176796"/>
                    <a:gd name="connsiteX5" fmla="*/ 141125 w 331312"/>
                    <a:gd name="connsiteY5" fmla="*/ 244 h 176796"/>
                    <a:gd name="connsiteX6" fmla="*/ 18661 w 331312"/>
                    <a:gd name="connsiteY6" fmla="*/ 49230 h 17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312" h="176796">
                      <a:moveTo>
                        <a:pt x="18661" y="49230"/>
                      </a:moveTo>
                      <a:cubicBezTo>
                        <a:pt x="-3110" y="76444"/>
                        <a:pt x="-5832" y="143119"/>
                        <a:pt x="10497" y="163530"/>
                      </a:cubicBezTo>
                      <a:cubicBezTo>
                        <a:pt x="26826" y="183941"/>
                        <a:pt x="78532" y="175776"/>
                        <a:pt x="116632" y="171694"/>
                      </a:cubicBezTo>
                      <a:cubicBezTo>
                        <a:pt x="154732" y="167612"/>
                        <a:pt x="203718" y="160808"/>
                        <a:pt x="239097" y="139037"/>
                      </a:cubicBezTo>
                      <a:cubicBezTo>
                        <a:pt x="274476" y="117266"/>
                        <a:pt x="345233" y="64198"/>
                        <a:pt x="328904" y="41066"/>
                      </a:cubicBezTo>
                      <a:cubicBezTo>
                        <a:pt x="312575" y="17934"/>
                        <a:pt x="194193" y="-2477"/>
                        <a:pt x="141125" y="244"/>
                      </a:cubicBezTo>
                      <a:cubicBezTo>
                        <a:pt x="88057" y="2965"/>
                        <a:pt x="40432" y="22016"/>
                        <a:pt x="18661" y="4923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  <p:sp>
              <p:nvSpPr>
                <p:cNvPr id="110" name="Forma livre 109"/>
                <p:cNvSpPr/>
                <p:nvPr/>
              </p:nvSpPr>
              <p:spPr>
                <a:xfrm>
                  <a:off x="3779488" y="4053368"/>
                  <a:ext cx="294849" cy="267437"/>
                </a:xfrm>
                <a:custGeom>
                  <a:avLst/>
                  <a:gdLst>
                    <a:gd name="connsiteX0" fmla="*/ 90383 w 294849"/>
                    <a:gd name="connsiteY0" fmla="*/ 53268 h 267437"/>
                    <a:gd name="connsiteX1" fmla="*/ 8741 w 294849"/>
                    <a:gd name="connsiteY1" fmla="*/ 126746 h 267437"/>
                    <a:gd name="connsiteX2" fmla="*/ 8741 w 294849"/>
                    <a:gd name="connsiteY2" fmla="*/ 200225 h 267437"/>
                    <a:gd name="connsiteX3" fmla="*/ 65891 w 294849"/>
                    <a:gd name="connsiteY3" fmla="*/ 265539 h 267437"/>
                    <a:gd name="connsiteX4" fmla="*/ 229176 w 294849"/>
                    <a:gd name="connsiteY4" fmla="*/ 241046 h 267437"/>
                    <a:gd name="connsiteX5" fmla="*/ 294491 w 294849"/>
                    <a:gd name="connsiteY5" fmla="*/ 151239 h 267437"/>
                    <a:gd name="connsiteX6" fmla="*/ 204683 w 294849"/>
                    <a:gd name="connsiteY6" fmla="*/ 20611 h 267437"/>
                    <a:gd name="connsiteX7" fmla="*/ 139369 w 294849"/>
                    <a:gd name="connsiteY7" fmla="*/ 4282 h 267437"/>
                    <a:gd name="connsiteX8" fmla="*/ 90383 w 294849"/>
                    <a:gd name="connsiteY8" fmla="*/ 53268 h 26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4849" h="267437">
                      <a:moveTo>
                        <a:pt x="90383" y="53268"/>
                      </a:moveTo>
                      <a:cubicBezTo>
                        <a:pt x="68612" y="73679"/>
                        <a:pt x="22348" y="102253"/>
                        <a:pt x="8741" y="126746"/>
                      </a:cubicBezTo>
                      <a:cubicBezTo>
                        <a:pt x="-4866" y="151239"/>
                        <a:pt x="-784" y="177093"/>
                        <a:pt x="8741" y="200225"/>
                      </a:cubicBezTo>
                      <a:cubicBezTo>
                        <a:pt x="18266" y="223357"/>
                        <a:pt x="29152" y="258736"/>
                        <a:pt x="65891" y="265539"/>
                      </a:cubicBezTo>
                      <a:cubicBezTo>
                        <a:pt x="102630" y="272342"/>
                        <a:pt x="191076" y="260096"/>
                        <a:pt x="229176" y="241046"/>
                      </a:cubicBezTo>
                      <a:cubicBezTo>
                        <a:pt x="267276" y="221996"/>
                        <a:pt x="298573" y="187978"/>
                        <a:pt x="294491" y="151239"/>
                      </a:cubicBezTo>
                      <a:cubicBezTo>
                        <a:pt x="290409" y="114500"/>
                        <a:pt x="230537" y="45104"/>
                        <a:pt x="204683" y="20611"/>
                      </a:cubicBezTo>
                      <a:cubicBezTo>
                        <a:pt x="178829" y="-3882"/>
                        <a:pt x="161140" y="-2521"/>
                        <a:pt x="139369" y="4282"/>
                      </a:cubicBezTo>
                      <a:cubicBezTo>
                        <a:pt x="117598" y="11085"/>
                        <a:pt x="112154" y="32857"/>
                        <a:pt x="90383" y="5326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/>
                </a:p>
              </p:txBody>
            </p:sp>
          </p:grpSp>
        </p:grpSp>
      </p:grpSp>
      <p:sp>
        <p:nvSpPr>
          <p:cNvPr id="123" name="CaixaDeTexto 122"/>
          <p:cNvSpPr txBox="1"/>
          <p:nvPr/>
        </p:nvSpPr>
        <p:spPr>
          <a:xfrm>
            <a:off x="5694701" y="981333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FFT</a:t>
            </a:r>
            <a:endParaRPr lang="pt-BR" sz="1200" dirty="0"/>
          </a:p>
        </p:txBody>
      </p:sp>
      <p:grpSp>
        <p:nvGrpSpPr>
          <p:cNvPr id="124" name="Grupo 123"/>
          <p:cNvGrpSpPr/>
          <p:nvPr/>
        </p:nvGrpSpPr>
        <p:grpSpPr>
          <a:xfrm>
            <a:off x="5389276" y="883754"/>
            <a:ext cx="344263" cy="585725"/>
            <a:chOff x="5935107" y="1028118"/>
            <a:chExt cx="434195" cy="738735"/>
          </a:xfrm>
        </p:grpSpPr>
        <p:grpSp>
          <p:nvGrpSpPr>
            <p:cNvPr id="125" name="Grupo 12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27" name="Seta para baixo 12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CaixaDeTexto 12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aixaDeTexto 128"/>
              <p:cNvSpPr txBox="1"/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smtClean="0"/>
                  <a:t>real </a:t>
                </a:r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 smtClean="0"/>
                  <a:t>(a</a:t>
                </a:r>
                <a:r>
                  <a:rPr lang="pt-BR" sz="1050" baseline="-25000" dirty="0" smtClean="0"/>
                  <a:t>k</a:t>
                </a:r>
                <a:r>
                  <a:rPr lang="pt-BR" sz="1050" dirty="0" smtClean="0"/>
                  <a:t>, k</a:t>
                </a:r>
                <a14:m>
                  <m:oMath xmlns:m="http://schemas.openxmlformats.org/officeDocument/2006/math">
                    <m:r>
                      <a:rPr lang="pt-BR" sz="105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 smtClean="0"/>
                  <a:t>[1,m])</a:t>
                </a:r>
                <a:endParaRPr lang="pt-BR" sz="1050" dirty="0"/>
              </a:p>
            </p:txBody>
          </p:sp>
        </mc:Choice>
        <mc:Fallback xmlns="">
          <p:sp>
            <p:nvSpPr>
              <p:cNvPr id="129" name="CaixaDe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16" y="1124744"/>
                <a:ext cx="870751" cy="415498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ixaDeTexto 129"/>
              <p:cNvSpPr txBox="1"/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050" dirty="0" err="1" smtClean="0"/>
                  <a:t>imaginary</a:t>
                </a:r>
                <a:endParaRPr lang="pt-BR" sz="1050" dirty="0" smtClean="0"/>
              </a:p>
              <a:p>
                <a:pPr algn="ctr"/>
                <a:r>
                  <a:rPr lang="pt-BR" sz="1050" dirty="0" err="1" smtClean="0"/>
                  <a:t>parts</a:t>
                </a:r>
                <a:endParaRPr lang="pt-BR" sz="1050" dirty="0" smtClean="0"/>
              </a:p>
              <a:p>
                <a:pPr algn="ctr"/>
                <a:r>
                  <a:rPr lang="pt-BR" sz="1050" dirty="0"/>
                  <a:t> </a:t>
                </a:r>
                <a:r>
                  <a:rPr lang="pt-BR" sz="1050" dirty="0" smtClean="0"/>
                  <a:t>(b</a:t>
                </a:r>
                <a:r>
                  <a:rPr lang="pt-BR" sz="1050" baseline="-25000" dirty="0" smtClean="0"/>
                  <a:t>k</a:t>
                </a:r>
                <a:r>
                  <a:rPr lang="pt-BR" sz="1050" dirty="0"/>
                  <a:t>, k</a:t>
                </a:r>
                <a14:m>
                  <m:oMath xmlns:m="http://schemas.openxmlformats.org/officeDocument/2006/math">
                    <m:r>
                      <a:rPr lang="pt-BR" sz="105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t-BR" sz="1050" dirty="0"/>
                  <a:t>[1,m])</a:t>
                </a:r>
              </a:p>
            </p:txBody>
          </p:sp>
        </mc:Choice>
        <mc:Fallback xmlns="">
          <p:sp>
            <p:nvSpPr>
              <p:cNvPr id="130" name="CaixaDe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31" y="476672"/>
                <a:ext cx="907621" cy="577081"/>
              </a:xfrm>
              <a:prstGeom prst="rect">
                <a:avLst/>
              </a:prstGeom>
              <a:blipFill rotWithShape="0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CaixaDeTexto 130"/>
          <p:cNvSpPr txBox="1"/>
          <p:nvPr/>
        </p:nvSpPr>
        <p:spPr>
          <a:xfrm>
            <a:off x="7795284" y="697694"/>
            <a:ext cx="1266774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Cov</a:t>
            </a:r>
            <a:r>
              <a:rPr lang="pt-BR" sz="1100" baseline="-25000" dirty="0"/>
              <a:t>k </a:t>
            </a:r>
            <a:r>
              <a:rPr lang="pt-BR" sz="1100" dirty="0" smtClean="0"/>
              <a:t>(z</a:t>
            </a:r>
            <a:r>
              <a:rPr lang="pt-BR" sz="1100" baseline="-25000" dirty="0"/>
              <a:t>k</a:t>
            </a:r>
            <a:r>
              <a:rPr lang="pt-BR" sz="1100" dirty="0" smtClean="0"/>
              <a:t>) =</a:t>
            </a:r>
            <a:r>
              <a:rPr lang="pt-BR" sz="1100" dirty="0"/>
              <a:t>‖</a:t>
            </a:r>
            <a:r>
              <a:rPr lang="pt-BR" sz="1100" dirty="0" smtClean="0"/>
              <a:t>z</a:t>
            </a:r>
            <a:r>
              <a:rPr lang="pt-BR" sz="1100" baseline="-25000" dirty="0"/>
              <a:t>k</a:t>
            </a:r>
            <a:r>
              <a:rPr lang="pt-BR" sz="1100" dirty="0" smtClean="0"/>
              <a:t>‖</a:t>
            </a:r>
          </a:p>
          <a:p>
            <a:pPr algn="ctr"/>
            <a:r>
              <a:rPr lang="pt-BR" sz="1100" dirty="0" smtClean="0"/>
              <a:t> = z</a:t>
            </a:r>
            <a:r>
              <a:rPr lang="pt-BR" sz="1100" baseline="-25000" dirty="0"/>
              <a:t>k</a:t>
            </a:r>
            <a:r>
              <a:rPr lang="pt-BR" sz="1100" dirty="0" smtClean="0"/>
              <a:t> ∙ z</a:t>
            </a:r>
            <a:r>
              <a:rPr lang="pt-BR" sz="1100" baseline="-25000" dirty="0"/>
              <a:t>k</a:t>
            </a:r>
            <a:r>
              <a:rPr lang="pt-BR" sz="1100" dirty="0" smtClean="0"/>
              <a:t>* = </a:t>
            </a:r>
          </a:p>
          <a:p>
            <a:pPr algn="ctr"/>
            <a:r>
              <a:rPr lang="pt-BR" sz="1100" dirty="0" smtClean="0"/>
              <a:t>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+b</a:t>
            </a:r>
            <a:r>
              <a:rPr lang="pt-BR" sz="1100" baseline="-25000" dirty="0"/>
              <a:t>k</a:t>
            </a:r>
            <a:r>
              <a:rPr lang="pt-BR" sz="1100" dirty="0" smtClean="0"/>
              <a:t>i)(a</a:t>
            </a:r>
            <a:r>
              <a:rPr lang="pt-BR" sz="1100" baseline="-25000" dirty="0" smtClean="0"/>
              <a:t>k</a:t>
            </a:r>
            <a:r>
              <a:rPr lang="pt-BR" sz="1100" dirty="0" smtClean="0"/>
              <a:t>-b</a:t>
            </a:r>
            <a:r>
              <a:rPr lang="pt-BR" sz="1100" baseline="-25000" dirty="0"/>
              <a:t>k</a:t>
            </a:r>
            <a:r>
              <a:rPr lang="pt-BR" sz="1100" dirty="0" smtClean="0"/>
              <a:t>i) </a:t>
            </a:r>
          </a:p>
          <a:p>
            <a:pPr algn="ctr"/>
            <a:r>
              <a:rPr lang="pt-BR" sz="1100" dirty="0" smtClean="0"/>
              <a:t>= a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r>
              <a:rPr lang="pt-BR" sz="1100" dirty="0" smtClean="0"/>
              <a:t>+b</a:t>
            </a:r>
            <a:r>
              <a:rPr lang="pt-BR" sz="1100" baseline="-25000" dirty="0" smtClean="0"/>
              <a:t>k</a:t>
            </a:r>
            <a:r>
              <a:rPr lang="pt-BR" sz="1100" baseline="30000" dirty="0" smtClean="0"/>
              <a:t>2</a:t>
            </a:r>
            <a:endParaRPr lang="pt-BR" sz="1100" dirty="0"/>
          </a:p>
        </p:txBody>
      </p:sp>
      <p:sp>
        <p:nvSpPr>
          <p:cNvPr id="132" name="CaixaDeTexto 131"/>
          <p:cNvSpPr txBox="1"/>
          <p:nvPr/>
        </p:nvSpPr>
        <p:spPr>
          <a:xfrm>
            <a:off x="8145159" y="17920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RFFT</a:t>
            </a:r>
            <a:endParaRPr lang="pt-BR" sz="1200" dirty="0"/>
          </a:p>
        </p:txBody>
      </p:sp>
      <p:sp>
        <p:nvSpPr>
          <p:cNvPr id="133" name="CaixaDeTexto 132"/>
          <p:cNvSpPr txBox="1"/>
          <p:nvPr/>
        </p:nvSpPr>
        <p:spPr>
          <a:xfrm>
            <a:off x="6898056" y="1814848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zero </a:t>
            </a:r>
            <a:r>
              <a:rPr lang="el-GR" sz="1050" dirty="0" smtClean="0"/>
              <a:t>φ</a:t>
            </a:r>
            <a:endParaRPr lang="pt-BR" sz="1050" dirty="0"/>
          </a:p>
        </p:txBody>
      </p:sp>
      <p:grpSp>
        <p:nvGrpSpPr>
          <p:cNvPr id="134" name="Grupo 133"/>
          <p:cNvGrpSpPr/>
          <p:nvPr/>
        </p:nvGrpSpPr>
        <p:grpSpPr>
          <a:xfrm>
            <a:off x="8022206" y="2361675"/>
            <a:ext cx="738413" cy="873774"/>
            <a:chOff x="8926486" y="3245063"/>
            <a:chExt cx="931310" cy="1102032"/>
          </a:xfrm>
        </p:grpSpPr>
        <p:grpSp>
          <p:nvGrpSpPr>
            <p:cNvPr id="135" name="Grupo 134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42" name="Retângulo 141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3" name="Elipse 142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40" name="Retângulo 139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41" name="Elipse 140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38" name="Retângulo 137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39" name="Elipse 138"/>
              <p:cNvSpPr/>
              <p:nvPr/>
            </p:nvSpPr>
            <p:spPr>
              <a:xfrm rot="1912392">
                <a:off x="915431" y="2373399"/>
                <a:ext cx="310546" cy="949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44" name="Grupo 143"/>
          <p:cNvGrpSpPr/>
          <p:nvPr/>
        </p:nvGrpSpPr>
        <p:grpSpPr>
          <a:xfrm rot="2021800">
            <a:off x="5932427" y="1077085"/>
            <a:ext cx="339386" cy="584248"/>
            <a:chOff x="5941258" y="1028118"/>
            <a:chExt cx="428044" cy="736872"/>
          </a:xfrm>
        </p:grpSpPr>
        <p:grpSp>
          <p:nvGrpSpPr>
            <p:cNvPr id="145" name="Grupo 14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47" name="Seta para baixo 14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48" name="Conector reto 14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CaixaDeTexto 145"/>
            <p:cNvSpPr txBox="1"/>
            <p:nvPr/>
          </p:nvSpPr>
          <p:spPr>
            <a:xfrm rot="19578200">
              <a:off x="5941258" y="1435039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49" name="Grupo 148"/>
          <p:cNvGrpSpPr/>
          <p:nvPr/>
        </p:nvGrpSpPr>
        <p:grpSpPr>
          <a:xfrm rot="19390952">
            <a:off x="5972015" y="680839"/>
            <a:ext cx="349530" cy="583971"/>
            <a:chOff x="5928463" y="1028118"/>
            <a:chExt cx="440839" cy="736523"/>
          </a:xfrm>
        </p:grpSpPr>
        <p:grpSp>
          <p:nvGrpSpPr>
            <p:cNvPr id="150" name="Grupo 14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2" name="Seta para baixo 15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3" name="Conector reto 15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CaixaDeTexto 150"/>
            <p:cNvSpPr txBox="1"/>
            <p:nvPr/>
          </p:nvSpPr>
          <p:spPr>
            <a:xfrm rot="2209048">
              <a:off x="5928463" y="1434690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8628" y="583186"/>
            <a:ext cx="534916" cy="585725"/>
            <a:chOff x="5935107" y="1028118"/>
            <a:chExt cx="434195" cy="738735"/>
          </a:xfrm>
        </p:grpSpPr>
        <p:grpSp>
          <p:nvGrpSpPr>
            <p:cNvPr id="155" name="Grupo 154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57" name="Seta para baixo 156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58" name="Conector reto 15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CaixaDeTexto 155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7248398" y="1139359"/>
            <a:ext cx="533889" cy="585725"/>
            <a:chOff x="5935107" y="1028118"/>
            <a:chExt cx="434195" cy="738735"/>
          </a:xfrm>
        </p:grpSpPr>
        <p:grpSp>
          <p:nvGrpSpPr>
            <p:cNvPr id="160" name="Grupo 159"/>
            <p:cNvGrpSpPr/>
            <p:nvPr/>
          </p:nvGrpSpPr>
          <p:grpSpPr>
            <a:xfrm rot="10800000">
              <a:off x="5989640" y="1028118"/>
              <a:ext cx="379662" cy="617563"/>
              <a:chOff x="7918439" y="3060340"/>
              <a:chExt cx="379662" cy="617563"/>
            </a:xfrm>
          </p:grpSpPr>
          <p:sp>
            <p:nvSpPr>
              <p:cNvPr id="162" name="Seta para baixo 161"/>
              <p:cNvSpPr/>
              <p:nvPr/>
            </p:nvSpPr>
            <p:spPr>
              <a:xfrm rot="5400000">
                <a:off x="7799488" y="3179291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3" name="Conector reto 162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1" name="CaixaDeTexto 160"/>
            <p:cNvSpPr txBox="1"/>
            <p:nvPr/>
          </p:nvSpPr>
          <p:spPr>
            <a:xfrm>
              <a:off x="5935107" y="1436902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164" name="Grupo 163"/>
          <p:cNvGrpSpPr/>
          <p:nvPr/>
        </p:nvGrpSpPr>
        <p:grpSpPr>
          <a:xfrm rot="5400000">
            <a:off x="8183561" y="1403739"/>
            <a:ext cx="317836" cy="594567"/>
            <a:chOff x="5968435" y="1028119"/>
            <a:chExt cx="400865" cy="749887"/>
          </a:xfrm>
        </p:grpSpPr>
        <p:grpSp>
          <p:nvGrpSpPr>
            <p:cNvPr id="165" name="Grupo 164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67" name="Seta para baixo 166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68" name="Conector reto 167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CaixaDeTexto 165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cxnSp>
        <p:nvCxnSpPr>
          <p:cNvPr id="169" name="Conector de seta reta 168"/>
          <p:cNvCxnSpPr>
            <a:stCxn id="133" idx="3"/>
            <a:endCxn id="132" idx="1"/>
          </p:cNvCxnSpPr>
          <p:nvPr/>
        </p:nvCxnSpPr>
        <p:spPr>
          <a:xfrm flipV="1">
            <a:off x="7438589" y="1930540"/>
            <a:ext cx="706570" cy="1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o 169"/>
          <p:cNvGrpSpPr/>
          <p:nvPr/>
        </p:nvGrpSpPr>
        <p:grpSpPr>
          <a:xfrm rot="5400000">
            <a:off x="8187880" y="1880591"/>
            <a:ext cx="317836" cy="594567"/>
            <a:chOff x="5968435" y="1028119"/>
            <a:chExt cx="400865" cy="749887"/>
          </a:xfrm>
        </p:grpSpPr>
        <p:grpSp>
          <p:nvGrpSpPr>
            <p:cNvPr id="171" name="Grupo 17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73" name="Seta para baixo 17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74" name="Conector reto 17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CaixaDeTexto 171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8116433" y="3901775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Marching</a:t>
            </a:r>
            <a:endParaRPr lang="pt-BR" sz="1050" dirty="0" smtClean="0"/>
          </a:p>
          <a:p>
            <a:pPr algn="ctr"/>
            <a:r>
              <a:rPr lang="pt-BR" sz="1050" dirty="0" err="1" smtClean="0"/>
              <a:t>Squares</a:t>
            </a:r>
            <a:endParaRPr lang="pt-BR" sz="1050" dirty="0"/>
          </a:p>
        </p:txBody>
      </p:sp>
      <p:grpSp>
        <p:nvGrpSpPr>
          <p:cNvPr id="176" name="Grupo 175"/>
          <p:cNvGrpSpPr/>
          <p:nvPr/>
        </p:nvGrpSpPr>
        <p:grpSpPr>
          <a:xfrm>
            <a:off x="6890224" y="3703683"/>
            <a:ext cx="738413" cy="873774"/>
            <a:chOff x="8926486" y="3245063"/>
            <a:chExt cx="931310" cy="1102032"/>
          </a:xfrm>
        </p:grpSpPr>
        <p:grpSp>
          <p:nvGrpSpPr>
            <p:cNvPr id="177" name="Grupo 176"/>
            <p:cNvGrpSpPr/>
            <p:nvPr/>
          </p:nvGrpSpPr>
          <p:grpSpPr>
            <a:xfrm>
              <a:off x="8926486" y="3245063"/>
              <a:ext cx="765298" cy="952348"/>
              <a:chOff x="810514" y="2528264"/>
              <a:chExt cx="765298" cy="952348"/>
            </a:xfrm>
          </p:grpSpPr>
          <p:sp>
            <p:nvSpPr>
              <p:cNvPr id="184" name="Retângulo 183"/>
              <p:cNvSpPr/>
              <p:nvPr/>
            </p:nvSpPr>
            <p:spPr>
              <a:xfrm>
                <a:off x="810514" y="254410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5" name="Elipse 184"/>
              <p:cNvSpPr/>
              <p:nvPr/>
            </p:nvSpPr>
            <p:spPr>
              <a:xfrm rot="8973660">
                <a:off x="1148187" y="2528264"/>
                <a:ext cx="67384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8" name="Grupo 177"/>
            <p:cNvGrpSpPr/>
            <p:nvPr/>
          </p:nvGrpSpPr>
          <p:grpSpPr>
            <a:xfrm>
              <a:off x="9005410" y="3331663"/>
              <a:ext cx="800858" cy="936508"/>
              <a:chOff x="737038" y="2462464"/>
              <a:chExt cx="800858" cy="936508"/>
            </a:xfrm>
          </p:grpSpPr>
          <p:sp>
            <p:nvSpPr>
              <p:cNvPr id="182" name="Retângulo 181"/>
              <p:cNvSpPr/>
              <p:nvPr/>
            </p:nvSpPr>
            <p:spPr>
              <a:xfrm>
                <a:off x="737038" y="2462464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3" name="Elipse 182"/>
              <p:cNvSpPr/>
              <p:nvPr/>
            </p:nvSpPr>
            <p:spPr>
              <a:xfrm rot="6091130">
                <a:off x="1064030" y="2668670"/>
                <a:ext cx="294494" cy="653238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  <p:grpSp>
          <p:nvGrpSpPr>
            <p:cNvPr id="179" name="Grupo 178"/>
            <p:cNvGrpSpPr/>
            <p:nvPr/>
          </p:nvGrpSpPr>
          <p:grpSpPr>
            <a:xfrm>
              <a:off x="9092498" y="3394998"/>
              <a:ext cx="765298" cy="952097"/>
              <a:chOff x="671726" y="2373399"/>
              <a:chExt cx="765298" cy="952097"/>
            </a:xfrm>
          </p:grpSpPr>
          <p:sp>
            <p:nvSpPr>
              <p:cNvPr id="180" name="Retângulo 179"/>
              <p:cNvSpPr/>
              <p:nvPr/>
            </p:nvSpPr>
            <p:spPr>
              <a:xfrm>
                <a:off x="671726" y="2388988"/>
                <a:ext cx="765298" cy="93650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sp>
            <p:nvSpPr>
              <p:cNvPr id="181" name="Elipse 180"/>
              <p:cNvSpPr/>
              <p:nvPr/>
            </p:nvSpPr>
            <p:spPr>
              <a:xfrm rot="1912392">
                <a:off x="899103" y="2373399"/>
                <a:ext cx="310546" cy="94988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</p:grpSp>
      </p:grpSp>
      <p:grpSp>
        <p:nvGrpSpPr>
          <p:cNvPr id="186" name="Grupo 185"/>
          <p:cNvGrpSpPr/>
          <p:nvPr/>
        </p:nvGrpSpPr>
        <p:grpSpPr>
          <a:xfrm rot="10800000">
            <a:off x="7686306" y="3786248"/>
            <a:ext cx="344260" cy="594035"/>
            <a:chOff x="5935108" y="1028119"/>
            <a:chExt cx="434192" cy="749216"/>
          </a:xfrm>
        </p:grpSpPr>
        <p:grpSp>
          <p:nvGrpSpPr>
            <p:cNvPr id="187" name="Grupo 18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189" name="Seta para baixo 18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190" name="Conector reto 18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CaixaDeTexto 187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191" name="CaixaDeTexto 190"/>
          <p:cNvSpPr txBox="1"/>
          <p:nvPr/>
        </p:nvSpPr>
        <p:spPr>
          <a:xfrm>
            <a:off x="8006346" y="3200234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varmaps</a:t>
            </a:r>
            <a:endParaRPr lang="pt-BR" sz="1100" dirty="0"/>
          </a:p>
        </p:txBody>
      </p:sp>
      <p:sp>
        <p:nvSpPr>
          <p:cNvPr id="192" name="CaixaDeTexto 191"/>
          <p:cNvSpPr txBox="1"/>
          <p:nvPr/>
        </p:nvSpPr>
        <p:spPr>
          <a:xfrm>
            <a:off x="6888597" y="4559173"/>
            <a:ext cx="8226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</a:t>
            </a:r>
            <a:r>
              <a:rPr lang="pt-BR" sz="1050" dirty="0" smtClean="0"/>
              <a:t> sets </a:t>
            </a:r>
            <a:r>
              <a:rPr lang="pt-BR" sz="1050" dirty="0" err="1" smtClean="0"/>
              <a:t>of</a:t>
            </a:r>
            <a:endParaRPr lang="pt-BR" sz="1050" dirty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193" name="CaixaDeTexto 192"/>
          <p:cNvSpPr txBox="1"/>
          <p:nvPr/>
        </p:nvSpPr>
        <p:spPr>
          <a:xfrm>
            <a:off x="4143706" y="4629683"/>
            <a:ext cx="14029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 smtClean="0"/>
              <a:t>m </a:t>
            </a:r>
            <a:r>
              <a:rPr lang="pt-BR" sz="1050" dirty="0" smtClean="0"/>
              <a:t>sets </a:t>
            </a:r>
            <a:r>
              <a:rPr lang="pt-BR" sz="1050" dirty="0" err="1" smtClean="0"/>
              <a:t>of</a:t>
            </a:r>
            <a:r>
              <a:rPr lang="pt-BR" sz="1050" dirty="0" smtClean="0"/>
              <a:t> elipses </a:t>
            </a:r>
            <a:r>
              <a:rPr lang="pt-BR" sz="1050" dirty="0" err="1" smtClean="0"/>
              <a:t>with</a:t>
            </a:r>
            <a:endParaRPr lang="pt-BR" sz="1050" dirty="0" smtClean="0"/>
          </a:p>
          <a:p>
            <a:pPr algn="ctr"/>
            <a:r>
              <a:rPr lang="pt-BR" sz="1050" dirty="0" err="1" smtClean="0"/>
              <a:t>geometric</a:t>
            </a:r>
            <a:r>
              <a:rPr lang="pt-BR" sz="1050" dirty="0" smtClean="0"/>
              <a:t> </a:t>
            </a:r>
            <a:r>
              <a:rPr lang="pt-BR" sz="1050" dirty="0" err="1" smtClean="0"/>
              <a:t>parameters</a:t>
            </a:r>
            <a:endParaRPr lang="pt-BR" sz="1050" dirty="0"/>
          </a:p>
        </p:txBody>
      </p:sp>
      <p:cxnSp>
        <p:nvCxnSpPr>
          <p:cNvPr id="194" name="Conector de seta reta 193"/>
          <p:cNvCxnSpPr>
            <a:endCxn id="197" idx="2"/>
          </p:cNvCxnSpPr>
          <p:nvPr/>
        </p:nvCxnSpPr>
        <p:spPr>
          <a:xfrm flipH="1" flipV="1">
            <a:off x="3147634" y="3573016"/>
            <a:ext cx="3106" cy="6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>
            <a:off x="2896814" y="1639717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[a]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sp>
        <p:nvSpPr>
          <p:cNvPr id="196" name="Retângulo 195"/>
          <p:cNvSpPr/>
          <p:nvPr/>
        </p:nvSpPr>
        <p:spPr>
          <a:xfrm>
            <a:off x="2530495" y="2113710"/>
            <a:ext cx="12202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[a] </a:t>
            </a:r>
            <a:r>
              <a:rPr lang="en-US" sz="1050" dirty="0"/>
              <a:t>= A</a:t>
            </a:r>
            <a:r>
              <a:rPr lang="en-US" sz="1050" baseline="30000" dirty="0"/>
              <a:t>Ɨ</a:t>
            </a:r>
            <a:r>
              <a:rPr lang="en-US" sz="1050" dirty="0"/>
              <a:t>B+(I-A</a:t>
            </a:r>
            <a:r>
              <a:rPr lang="en-US" sz="1050" baseline="30000" dirty="0"/>
              <a:t>Ɨ</a:t>
            </a:r>
            <a:r>
              <a:rPr lang="en-US" sz="1050" dirty="0"/>
              <a:t>A</a:t>
            </a:r>
            <a:r>
              <a:rPr lang="en-US" sz="1050" dirty="0" smtClean="0"/>
              <a:t>)[w]</a:t>
            </a:r>
            <a:endParaRPr lang="pt-BR" sz="105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511915" y="3296017"/>
            <a:ext cx="1271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optimization</a:t>
            </a:r>
            <a:r>
              <a:rPr lang="pt-BR" sz="1200" dirty="0" smtClean="0"/>
              <a:t> </a:t>
            </a:r>
            <a:r>
              <a:rPr lang="pt-BR" sz="1200" dirty="0" err="1" smtClean="0"/>
              <a:t>step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2341231" y="2719953"/>
            <a:ext cx="161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 err="1" smtClean="0"/>
              <a:t>update</a:t>
            </a:r>
            <a:r>
              <a:rPr lang="pt-BR" sz="1200" dirty="0" smtClean="0"/>
              <a:t> </a:t>
            </a:r>
            <a:r>
              <a:rPr lang="pt-BR" sz="1200" dirty="0" err="1" smtClean="0"/>
              <a:t>parameters</a:t>
            </a:r>
            <a:r>
              <a:rPr lang="pt-BR" sz="1200" dirty="0" smtClean="0"/>
              <a:t> [w]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996634" y="208930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[w]</a:t>
            </a:r>
            <a:r>
              <a:rPr lang="pt-BR" sz="1200" baseline="-25000" dirty="0" smtClean="0"/>
              <a:t>mn</a:t>
            </a:r>
            <a:r>
              <a:rPr lang="pt-BR" sz="1200" dirty="0" smtClean="0"/>
              <a:t>=[0]</a:t>
            </a:r>
            <a:r>
              <a:rPr lang="pt-BR" sz="1200" baseline="-25000" dirty="0" smtClean="0"/>
              <a:t>mn</a:t>
            </a:r>
            <a:endParaRPr lang="pt-BR" sz="1200" baseline="-25000" dirty="0"/>
          </a:p>
        </p:txBody>
      </p:sp>
      <p:cxnSp>
        <p:nvCxnSpPr>
          <p:cNvPr id="200" name="Conector de seta reta 199"/>
          <p:cNvCxnSpPr>
            <a:stCxn id="199" idx="3"/>
            <a:endCxn id="196" idx="1"/>
          </p:cNvCxnSpPr>
          <p:nvPr/>
        </p:nvCxnSpPr>
        <p:spPr>
          <a:xfrm>
            <a:off x="1905857" y="2227808"/>
            <a:ext cx="624638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de seta reta 200"/>
          <p:cNvCxnSpPr>
            <a:stCxn id="195" idx="0"/>
            <a:endCxn id="95" idx="2"/>
          </p:cNvCxnSpPr>
          <p:nvPr/>
        </p:nvCxnSpPr>
        <p:spPr>
          <a:xfrm flipV="1">
            <a:off x="3140631" y="1472029"/>
            <a:ext cx="1016" cy="1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do 201"/>
          <p:cNvCxnSpPr>
            <a:stCxn id="196" idx="0"/>
            <a:endCxn id="195" idx="2"/>
          </p:cNvCxnSpPr>
          <p:nvPr/>
        </p:nvCxnSpPr>
        <p:spPr>
          <a:xfrm rot="5400000" flipH="1" flipV="1">
            <a:off x="3042117" y="2015197"/>
            <a:ext cx="196994" cy="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202"/>
          <p:cNvCxnSpPr>
            <a:stCxn id="197" idx="0"/>
            <a:endCxn id="198" idx="2"/>
          </p:cNvCxnSpPr>
          <p:nvPr/>
        </p:nvCxnSpPr>
        <p:spPr>
          <a:xfrm flipV="1">
            <a:off x="3147634" y="2996952"/>
            <a:ext cx="4" cy="2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8" idx="0"/>
            <a:endCxn id="196" idx="2"/>
          </p:cNvCxnSpPr>
          <p:nvPr/>
        </p:nvCxnSpPr>
        <p:spPr>
          <a:xfrm rot="16200000" flipV="1">
            <a:off x="2967955" y="2540270"/>
            <a:ext cx="352327" cy="704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/>
          <p:cNvSpPr txBox="1"/>
          <p:nvPr/>
        </p:nvSpPr>
        <p:spPr>
          <a:xfrm>
            <a:off x="5188446" y="3368025"/>
            <a:ext cx="128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optimization</a:t>
            </a:r>
            <a:r>
              <a:rPr lang="pt-BR" sz="1200" dirty="0" smtClean="0"/>
              <a:t> loop</a:t>
            </a:r>
            <a:endParaRPr lang="pt-BR" sz="1200" dirty="0"/>
          </a:p>
        </p:txBody>
      </p:sp>
      <p:grpSp>
        <p:nvGrpSpPr>
          <p:cNvPr id="206" name="Grupo 205"/>
          <p:cNvGrpSpPr/>
          <p:nvPr/>
        </p:nvGrpSpPr>
        <p:grpSpPr>
          <a:xfrm rot="5400000">
            <a:off x="8255551" y="3452125"/>
            <a:ext cx="317836" cy="594567"/>
            <a:chOff x="5968435" y="1028119"/>
            <a:chExt cx="400865" cy="749887"/>
          </a:xfrm>
        </p:grpSpPr>
        <p:grpSp>
          <p:nvGrpSpPr>
            <p:cNvPr id="207" name="Grupo 206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09" name="Seta para baixo 208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0" name="Conector reto 209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CaixaDeTexto 207"/>
            <p:cNvSpPr txBox="1"/>
            <p:nvPr/>
          </p:nvSpPr>
          <p:spPr>
            <a:xfrm rot="16200000">
              <a:off x="5946196" y="1425816"/>
              <a:ext cx="374429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11" name="Grupo 210"/>
          <p:cNvGrpSpPr/>
          <p:nvPr/>
        </p:nvGrpSpPr>
        <p:grpSpPr>
          <a:xfrm rot="10800000">
            <a:off x="6369119" y="3830858"/>
            <a:ext cx="517086" cy="594035"/>
            <a:chOff x="5935108" y="1028119"/>
            <a:chExt cx="434192" cy="749216"/>
          </a:xfrm>
        </p:grpSpPr>
        <p:grpSp>
          <p:nvGrpSpPr>
            <p:cNvPr id="212" name="Grupo 211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14" name="Seta para baixo 213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15" name="Conector reto 214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CaixaDeTexto 212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16" name="CaixaDeTexto 215"/>
          <p:cNvSpPr txBox="1"/>
          <p:nvPr/>
        </p:nvSpPr>
        <p:spPr>
          <a:xfrm>
            <a:off x="5790004" y="3986014"/>
            <a:ext cx="534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ellipse</a:t>
            </a:r>
            <a:endParaRPr lang="pt-BR" sz="1050" dirty="0" smtClean="0"/>
          </a:p>
          <a:p>
            <a:pPr algn="ctr"/>
            <a:r>
              <a:rPr lang="pt-BR" sz="1050" dirty="0" err="1" smtClean="0"/>
              <a:t>fit</a:t>
            </a:r>
            <a:endParaRPr lang="pt-BR" sz="1050" dirty="0"/>
          </a:p>
        </p:txBody>
      </p:sp>
      <p:sp>
        <p:nvSpPr>
          <p:cNvPr id="217" name="Retângulo 216"/>
          <p:cNvSpPr/>
          <p:nvPr/>
        </p:nvSpPr>
        <p:spPr>
          <a:xfrm>
            <a:off x="4460368" y="3760074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Retângulo 217"/>
          <p:cNvSpPr/>
          <p:nvPr/>
        </p:nvSpPr>
        <p:spPr>
          <a:xfrm>
            <a:off x="4523372" y="381511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Retângulo 218"/>
          <p:cNvSpPr/>
          <p:nvPr/>
        </p:nvSpPr>
        <p:spPr>
          <a:xfrm>
            <a:off x="4594576" y="3887147"/>
            <a:ext cx="606786" cy="742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0" name="Grupo 219"/>
          <p:cNvGrpSpPr/>
          <p:nvPr/>
        </p:nvGrpSpPr>
        <p:grpSpPr>
          <a:xfrm rot="10800000">
            <a:off x="5276093" y="3833237"/>
            <a:ext cx="474239" cy="594035"/>
            <a:chOff x="5935108" y="1028119"/>
            <a:chExt cx="434192" cy="749216"/>
          </a:xfrm>
        </p:grpSpPr>
        <p:grpSp>
          <p:nvGrpSpPr>
            <p:cNvPr id="221" name="Grupo 220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3" name="Seta para baixo 222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4" name="Conector reto 223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CaixaDeTexto 221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grpSp>
        <p:nvGrpSpPr>
          <p:cNvPr id="225" name="Grupo 224"/>
          <p:cNvGrpSpPr/>
          <p:nvPr/>
        </p:nvGrpSpPr>
        <p:grpSpPr>
          <a:xfrm rot="10800000">
            <a:off x="3635897" y="3840829"/>
            <a:ext cx="875784" cy="594035"/>
            <a:chOff x="5935108" y="1028119"/>
            <a:chExt cx="434192" cy="749216"/>
          </a:xfrm>
        </p:grpSpPr>
        <p:grpSp>
          <p:nvGrpSpPr>
            <p:cNvPr id="226" name="Grupo 225"/>
            <p:cNvGrpSpPr/>
            <p:nvPr/>
          </p:nvGrpSpPr>
          <p:grpSpPr>
            <a:xfrm rot="10800000">
              <a:off x="5989638" y="1028119"/>
              <a:ext cx="379662" cy="617563"/>
              <a:chOff x="7918441" y="3060339"/>
              <a:chExt cx="379662" cy="617563"/>
            </a:xfrm>
          </p:grpSpPr>
          <p:sp>
            <p:nvSpPr>
              <p:cNvPr id="228" name="Seta para baixo 227"/>
              <p:cNvSpPr/>
              <p:nvPr/>
            </p:nvSpPr>
            <p:spPr>
              <a:xfrm rot="5400000">
                <a:off x="7799490" y="3179290"/>
                <a:ext cx="617563" cy="379662"/>
              </a:xfrm>
              <a:prstGeom prst="downArrow">
                <a:avLst>
                  <a:gd name="adj1" fmla="val 26923"/>
                  <a:gd name="adj2" fmla="val 20192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/>
              </a:p>
            </p:txBody>
          </p:sp>
          <p:cxnSp>
            <p:nvCxnSpPr>
              <p:cNvPr id="229" name="Conector reto 228"/>
              <p:cNvCxnSpPr/>
              <p:nvPr/>
            </p:nvCxnSpPr>
            <p:spPr>
              <a:xfrm flipV="1">
                <a:off x="8079125" y="3161785"/>
                <a:ext cx="134143" cy="3688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CaixaDeTexto 226"/>
            <p:cNvSpPr txBox="1"/>
            <p:nvPr/>
          </p:nvSpPr>
          <p:spPr>
            <a:xfrm rot="10800000">
              <a:off x="5935108" y="1447384"/>
              <a:ext cx="374430" cy="329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i="1" dirty="0" smtClean="0"/>
                <a:t>m</a:t>
              </a:r>
              <a:endParaRPr lang="pt-BR" sz="1050" dirty="0"/>
            </a:p>
          </p:txBody>
        </p:sp>
      </p:grpSp>
      <p:sp>
        <p:nvSpPr>
          <p:cNvPr id="230" name="Triângulo isósceles 229"/>
          <p:cNvSpPr/>
          <p:nvPr/>
        </p:nvSpPr>
        <p:spPr>
          <a:xfrm rot="16200000">
            <a:off x="5709535" y="3700017"/>
            <a:ext cx="173517" cy="14886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31" name="CaixaDeTexto 230"/>
          <p:cNvSpPr txBox="1"/>
          <p:nvPr/>
        </p:nvSpPr>
        <p:spPr>
          <a:xfrm>
            <a:off x="4302751" y="332656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i="1" dirty="0" smtClean="0"/>
              <a:t>m </a:t>
            </a:r>
            <a:r>
              <a:rPr lang="pt-BR" sz="1100" dirty="0" err="1" smtClean="0"/>
              <a:t>geological</a:t>
            </a:r>
            <a:r>
              <a:rPr lang="pt-BR" sz="1100" dirty="0" smtClean="0"/>
              <a:t> </a:t>
            </a:r>
            <a:r>
              <a:rPr lang="pt-BR" sz="1100" dirty="0" err="1" smtClean="0"/>
              <a:t>factors</a:t>
            </a:r>
            <a:endParaRPr lang="pt-BR" sz="1100" dirty="0"/>
          </a:p>
        </p:txBody>
      </p:sp>
      <p:sp>
        <p:nvSpPr>
          <p:cNvPr id="232" name="Elipse 231"/>
          <p:cNvSpPr/>
          <p:nvPr/>
        </p:nvSpPr>
        <p:spPr>
          <a:xfrm rot="1912392">
            <a:off x="4782397" y="3891771"/>
            <a:ext cx="246224" cy="75313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233" name="Conector reto 232"/>
          <p:cNvCxnSpPr>
            <a:endCxn id="232" idx="2"/>
          </p:cNvCxnSpPr>
          <p:nvPr/>
        </p:nvCxnSpPr>
        <p:spPr>
          <a:xfrm flipH="1" flipV="1">
            <a:off x="4800960" y="4203331"/>
            <a:ext cx="90834" cy="65008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/>
          <p:cNvCxnSpPr>
            <a:endCxn id="232" idx="0"/>
          </p:cNvCxnSpPr>
          <p:nvPr/>
        </p:nvCxnSpPr>
        <p:spPr>
          <a:xfrm flipV="1">
            <a:off x="4891794" y="3948550"/>
            <a:ext cx="212558" cy="309864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CaixaDeTexto 234"/>
          <p:cNvSpPr txBox="1"/>
          <p:nvPr/>
        </p:nvSpPr>
        <p:spPr>
          <a:xfrm>
            <a:off x="4527288" y="384077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N045E</a:t>
            </a:r>
            <a:endParaRPr lang="pt-BR" sz="9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4897093" y="4027530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a</a:t>
            </a:r>
            <a:endParaRPr lang="pt-BR" sz="9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698785" y="4167913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 smtClean="0"/>
              <a:t>b</a:t>
            </a:r>
            <a:endParaRPr lang="pt-BR" sz="900" dirty="0"/>
          </a:p>
        </p:txBody>
      </p:sp>
      <p:sp>
        <p:nvSpPr>
          <p:cNvPr id="238" name="Retângulo 237"/>
          <p:cNvSpPr/>
          <p:nvPr/>
        </p:nvSpPr>
        <p:spPr>
          <a:xfrm>
            <a:off x="2840425" y="3927528"/>
            <a:ext cx="679741" cy="548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objective</a:t>
            </a:r>
            <a:r>
              <a:rPr lang="pt-BR" sz="1000" dirty="0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 </a:t>
            </a:r>
            <a:r>
              <a:rPr lang="pt-BR" sz="1000" dirty="0" err="1" smtClean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function</a:t>
            </a:r>
            <a:endParaRPr lang="pt-BR" sz="1000" baseline="-250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39" name="Seta para baixo 238"/>
          <p:cNvSpPr/>
          <p:nvPr/>
        </p:nvSpPr>
        <p:spPr>
          <a:xfrm>
            <a:off x="8205309" y="4358242"/>
            <a:ext cx="489651" cy="301025"/>
          </a:xfrm>
          <a:prstGeom prst="downArrow">
            <a:avLst>
              <a:gd name="adj1" fmla="val 26923"/>
              <a:gd name="adj2" fmla="val 2019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0" name="CaixaDeTexto 239"/>
          <p:cNvSpPr txBox="1"/>
          <p:nvPr/>
        </p:nvSpPr>
        <p:spPr>
          <a:xfrm>
            <a:off x="7861675" y="4653136"/>
            <a:ext cx="12137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 err="1" smtClean="0"/>
              <a:t>discard</a:t>
            </a:r>
            <a:r>
              <a:rPr lang="pt-BR" sz="1050" dirty="0" smtClean="0"/>
              <a:t> </a:t>
            </a:r>
            <a:r>
              <a:rPr lang="pt-BR" sz="1050" dirty="0" err="1" smtClean="0"/>
              <a:t>malformed</a:t>
            </a:r>
            <a:endParaRPr lang="pt-BR" sz="1050" dirty="0" smtClean="0"/>
          </a:p>
          <a:p>
            <a:pPr algn="ctr"/>
            <a:r>
              <a:rPr lang="pt-BR" sz="1050" dirty="0" err="1" smtClean="0"/>
              <a:t>isocontours</a:t>
            </a:r>
            <a:endParaRPr lang="pt-BR" sz="1050" dirty="0"/>
          </a:p>
        </p:txBody>
      </p:sp>
      <p:sp>
        <p:nvSpPr>
          <p:cNvPr id="241" name="CaixaDeTexto 240"/>
          <p:cNvSpPr txBox="1"/>
          <p:nvPr/>
        </p:nvSpPr>
        <p:spPr>
          <a:xfrm>
            <a:off x="395536" y="3076442"/>
            <a:ext cx="21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200" dirty="0" smtClean="0"/>
              <a:t> SVD </a:t>
            </a:r>
            <a:r>
              <a:rPr lang="pt-BR" sz="1200" dirty="0" err="1" smtClean="0"/>
              <a:t>or</a:t>
            </a:r>
            <a:r>
              <a:rPr lang="pt-BR" sz="1200" dirty="0" smtClean="0"/>
              <a:t> </a:t>
            </a:r>
            <a:r>
              <a:rPr lang="pt-BR" sz="1200" dirty="0" err="1" smtClean="0"/>
              <a:t>spectrum</a:t>
            </a:r>
            <a:r>
              <a:rPr lang="pt-BR" sz="1200" dirty="0" smtClean="0"/>
              <a:t> </a:t>
            </a:r>
            <a:r>
              <a:rPr lang="pt-BR" sz="1200" dirty="0" err="1" smtClean="0"/>
              <a:t>partitioning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2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81" y="35403"/>
            <a:ext cx="2255383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5401"/>
            <a:ext cx="2122371" cy="171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97" y="1746702"/>
            <a:ext cx="2255382" cy="1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1746705"/>
            <a:ext cx="2096466" cy="169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3437165"/>
            <a:ext cx="2255372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164" y="3490347"/>
            <a:ext cx="2096466" cy="16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92" y="5078186"/>
            <a:ext cx="2313286" cy="177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261" y="5212722"/>
            <a:ext cx="2049246" cy="161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63473" y="429590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0.0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485248" y="2157697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2.0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524842" y="3831376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3.0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524842" y="5651059"/>
            <a:ext cx="780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sample</a:t>
            </a:r>
          </a:p>
          <a:p>
            <a:pPr algn="ctr"/>
            <a:r>
              <a:rPr lang="pt-BR" sz="1400" dirty="0" smtClean="0"/>
              <a:t>spacing:</a:t>
            </a:r>
          </a:p>
          <a:p>
            <a:pPr algn="ctr"/>
            <a:r>
              <a:rPr lang="pt-BR" sz="1400" dirty="0" smtClean="0"/>
              <a:t>4.0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85" y="1259341"/>
            <a:ext cx="3343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67" y="1289282"/>
            <a:ext cx="46005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9" y="315284"/>
            <a:ext cx="4576292" cy="499882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34" y="315284"/>
            <a:ext cx="5000187" cy="505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79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8" y="942976"/>
            <a:ext cx="3352800" cy="248602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93351"/>
            <a:ext cx="3457575" cy="2628900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7609" y="760462"/>
            <a:ext cx="3381375" cy="2657475"/>
          </a:xfrm>
          <a:prstGeom prst="rect">
            <a:avLst/>
          </a:prstGeom>
        </p:spPr>
      </p:pic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ector de seta reta 80"/>
          <p:cNvCxnSpPr/>
          <p:nvPr/>
        </p:nvCxnSpPr>
        <p:spPr>
          <a:xfrm>
            <a:off x="2423592" y="342900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5852853" y="34179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84" name="CaixaDeTexto 83"/>
          <p:cNvSpPr txBox="1"/>
          <p:nvPr/>
        </p:nvSpPr>
        <p:spPr>
          <a:xfrm rot="16200000">
            <a:off x="1972602" y="169760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value</a:t>
            </a:r>
            <a:endParaRPr lang="pt-BR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2567608" y="54868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C"/>
              </a:clrFrom>
              <a:clrTo>
                <a:srgbClr val="FEFF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3505" y="1096144"/>
            <a:ext cx="33813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1572320"/>
            <a:ext cx="5790223" cy="3644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3273" y="884979"/>
            <a:ext cx="2525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B2: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Gabor </a:t>
            </a:r>
            <a:r>
              <a:rPr lang="pt-BR" sz="1100" b="1" dirty="0" err="1" smtClean="0"/>
              <a:t>space</a:t>
            </a:r>
            <a:endParaRPr lang="pt-BR" sz="1100" b="1" dirty="0"/>
          </a:p>
        </p:txBody>
      </p:sp>
      <p:cxnSp>
        <p:nvCxnSpPr>
          <p:cNvPr id="9" name="Conector angulado 8"/>
          <p:cNvCxnSpPr>
            <a:stCxn id="7" idx="1"/>
            <a:endCxn id="10" idx="0"/>
          </p:cNvCxnSpPr>
          <p:nvPr/>
        </p:nvCxnSpPr>
        <p:spPr>
          <a:xfrm rot="10800000" flipV="1">
            <a:off x="3614299" y="1015783"/>
            <a:ext cx="198975" cy="8125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3516288" y="1828377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angulado 14"/>
          <p:cNvCxnSpPr>
            <a:stCxn id="27" idx="1"/>
            <a:endCxn id="16" idx="0"/>
          </p:cNvCxnSpPr>
          <p:nvPr/>
        </p:nvCxnSpPr>
        <p:spPr>
          <a:xfrm rot="10800000" flipH="1" flipV="1">
            <a:off x="3040185" y="691085"/>
            <a:ext cx="216398" cy="1143976"/>
          </a:xfrm>
          <a:prstGeom prst="bentConnector4">
            <a:avLst>
              <a:gd name="adj1" fmla="val -105639"/>
              <a:gd name="adj2" fmla="val 557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58573" y="1835061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817549" y="1163247"/>
            <a:ext cx="169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D2: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21" name="Conector angulado 20"/>
          <p:cNvCxnSpPr>
            <a:stCxn id="20" idx="2"/>
            <a:endCxn id="22" idx="0"/>
          </p:cNvCxnSpPr>
          <p:nvPr/>
        </p:nvCxnSpPr>
        <p:spPr>
          <a:xfrm rot="5400000">
            <a:off x="5490224" y="1598515"/>
            <a:ext cx="347317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565872" y="1772174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040185" y="560280"/>
            <a:ext cx="19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B1: opens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scanner </a:t>
            </a:r>
            <a:r>
              <a:rPr lang="pt-BR" sz="1100" b="1" dirty="0" err="1" smtClean="0"/>
              <a:t>dialog</a:t>
            </a:r>
            <a:endParaRPr lang="pt-BR" sz="1100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50094" y="2897443"/>
            <a:ext cx="1086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B3: </a:t>
            </a:r>
            <a:r>
              <a:rPr lang="pt-BR" sz="1100" b="1" dirty="0" err="1" smtClean="0"/>
              <a:t>refresh</a:t>
            </a:r>
            <a:r>
              <a:rPr lang="pt-BR" sz="1100" b="1" dirty="0" smtClean="0"/>
              <a:t> </a:t>
            </a:r>
          </a:p>
          <a:p>
            <a:pPr algn="ctr"/>
            <a:r>
              <a:rPr lang="pt-BR" sz="1100" b="1" dirty="0" err="1" smtClean="0"/>
              <a:t>kernel</a:t>
            </a:r>
            <a:r>
              <a:rPr lang="pt-BR" sz="1100" b="1" dirty="0" smtClean="0"/>
              <a:t> displays</a:t>
            </a:r>
            <a:endParaRPr lang="pt-BR" sz="1100" b="1" dirty="0"/>
          </a:p>
        </p:txBody>
      </p:sp>
      <p:cxnSp>
        <p:nvCxnSpPr>
          <p:cNvPr id="32" name="Conector angulado 31"/>
          <p:cNvCxnSpPr>
            <a:stCxn id="58" idx="1"/>
            <a:endCxn id="33" idx="2"/>
          </p:cNvCxnSpPr>
          <p:nvPr/>
        </p:nvCxnSpPr>
        <p:spPr>
          <a:xfrm rot="10800000">
            <a:off x="3605415" y="4682226"/>
            <a:ext cx="333244" cy="8128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3507405" y="454154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1" idx="3"/>
            <a:endCxn id="35" idx="1"/>
          </p:cNvCxnSpPr>
          <p:nvPr/>
        </p:nvCxnSpPr>
        <p:spPr>
          <a:xfrm flipV="1">
            <a:off x="1336432" y="2876336"/>
            <a:ext cx="2179856" cy="236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516288" y="2773634"/>
            <a:ext cx="196020" cy="205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1844431" y="3390850"/>
            <a:ext cx="1867877" cy="884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6" idx="3"/>
            <a:endCxn id="42" idx="1"/>
          </p:cNvCxnSpPr>
          <p:nvPr/>
        </p:nvCxnSpPr>
        <p:spPr>
          <a:xfrm>
            <a:off x="1367692" y="3831606"/>
            <a:ext cx="476739" cy="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81354" y="3446885"/>
            <a:ext cx="1086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D3: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displays (min.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max</a:t>
            </a:r>
            <a:r>
              <a:rPr lang="pt-BR" sz="1100" b="1" dirty="0" smtClean="0"/>
              <a:t>. </a:t>
            </a:r>
            <a:r>
              <a:rPr lang="pt-BR" sz="1100" b="1" dirty="0" err="1" smtClean="0"/>
              <a:t>frequencies</a:t>
            </a:r>
            <a:r>
              <a:rPr lang="pt-BR" sz="1100" b="1" dirty="0" smtClean="0"/>
              <a:t>)</a:t>
            </a:r>
            <a:endParaRPr lang="pt-BR" sz="1100" b="1" dirty="0"/>
          </a:p>
        </p:txBody>
      </p:sp>
      <p:sp>
        <p:nvSpPr>
          <p:cNvPr id="49" name="Retângulo 48"/>
          <p:cNvSpPr/>
          <p:nvPr/>
        </p:nvSpPr>
        <p:spPr>
          <a:xfrm>
            <a:off x="1844433" y="2135144"/>
            <a:ext cx="1867876" cy="57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54" idx="2"/>
            <a:endCxn id="49" idx="1"/>
          </p:cNvCxnSpPr>
          <p:nvPr/>
        </p:nvCxnSpPr>
        <p:spPr>
          <a:xfrm rot="16200000" flipH="1">
            <a:off x="1016203" y="1594148"/>
            <a:ext cx="1300406" cy="3560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493265" y="691085"/>
            <a:ext cx="19902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D1: </a:t>
            </a:r>
            <a:r>
              <a:rPr lang="pt-BR" sz="1100" b="1" dirty="0" err="1" smtClean="0"/>
              <a:t>kernel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spatial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size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conversion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938659" y="5364293"/>
            <a:ext cx="2071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B4: </a:t>
            </a:r>
            <a:r>
              <a:rPr lang="pt-BR" sz="1100" b="1" dirty="0" err="1" smtClean="0"/>
              <a:t>updates</a:t>
            </a:r>
            <a:r>
              <a:rPr lang="pt-BR" sz="1100" b="1" dirty="0" smtClean="0"/>
              <a:t> Gabor </a:t>
            </a:r>
            <a:r>
              <a:rPr lang="pt-BR" sz="1100" b="1" dirty="0" err="1" smtClean="0"/>
              <a:t>space</a:t>
            </a:r>
            <a:r>
              <a:rPr lang="pt-BR" sz="1100" b="1" dirty="0" smtClean="0"/>
              <a:t> display</a:t>
            </a:r>
            <a:endParaRPr lang="pt-BR" sz="1100" b="1" dirty="0"/>
          </a:p>
        </p:txBody>
      </p:sp>
      <p:cxnSp>
        <p:nvCxnSpPr>
          <p:cNvPr id="62" name="Conector angulado 61"/>
          <p:cNvCxnSpPr>
            <a:stCxn id="64" idx="1"/>
            <a:endCxn id="63" idx="2"/>
          </p:cNvCxnSpPr>
          <p:nvPr/>
        </p:nvCxnSpPr>
        <p:spPr>
          <a:xfrm rot="10800000">
            <a:off x="2454296" y="5065235"/>
            <a:ext cx="333245" cy="6331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356285" y="4924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787540" y="5567550"/>
            <a:ext cx="1948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B6: </a:t>
            </a:r>
            <a:r>
              <a:rPr lang="pt-BR" sz="1100" b="1" dirty="0" err="1" smtClean="0"/>
              <a:t>saves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to</a:t>
            </a:r>
            <a:r>
              <a:rPr lang="pt-BR" sz="1100" b="1" dirty="0" smtClean="0"/>
              <a:t> file</a:t>
            </a:r>
            <a:endParaRPr lang="pt-BR" sz="1100" b="1" dirty="0"/>
          </a:p>
        </p:txBody>
      </p:sp>
      <p:cxnSp>
        <p:nvCxnSpPr>
          <p:cNvPr id="66" name="Conector angulado 65"/>
          <p:cNvCxnSpPr>
            <a:stCxn id="68" idx="1"/>
            <a:endCxn id="67" idx="2"/>
          </p:cNvCxnSpPr>
          <p:nvPr/>
        </p:nvCxnSpPr>
        <p:spPr>
          <a:xfrm rot="10800000">
            <a:off x="2242506" y="5055202"/>
            <a:ext cx="333244" cy="8519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144496" y="4914525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575750" y="5776345"/>
            <a:ext cx="283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/>
              <a:t>B5: computes </a:t>
            </a:r>
            <a:r>
              <a:rPr lang="pt-BR" sz="1100" b="1" dirty="0" err="1" smtClean="0"/>
              <a:t>and</a:t>
            </a:r>
            <a:r>
              <a:rPr lang="pt-BR" sz="1100" b="1" dirty="0" smtClean="0"/>
              <a:t> displays </a:t>
            </a:r>
            <a:r>
              <a:rPr lang="pt-BR" sz="1100" b="1" dirty="0" err="1" smtClean="0"/>
              <a:t>the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filtered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result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1909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194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8" y="875594"/>
            <a:ext cx="4945810" cy="3678360"/>
          </a:xfrm>
          <a:prstGeom prst="rect">
            <a:avLst/>
          </a:prstGeom>
        </p:spPr>
      </p:pic>
      <p:cxnSp>
        <p:nvCxnSpPr>
          <p:cNvPr id="5" name="Conector angulado 4"/>
          <p:cNvCxnSpPr>
            <a:stCxn id="7" idx="1"/>
            <a:endCxn id="6" idx="3"/>
          </p:cNvCxnSpPr>
          <p:nvPr/>
        </p:nvCxnSpPr>
        <p:spPr>
          <a:xfrm rot="10800000" flipV="1">
            <a:off x="5408247" y="3470895"/>
            <a:ext cx="857141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212226" y="340055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65387" y="3340091"/>
            <a:ext cx="119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frequency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8" name="Conector angulado 7"/>
          <p:cNvCxnSpPr>
            <a:stCxn id="10" idx="2"/>
            <a:endCxn id="9" idx="0"/>
          </p:cNvCxnSpPr>
          <p:nvPr/>
        </p:nvCxnSpPr>
        <p:spPr>
          <a:xfrm rot="16200000" flipH="1">
            <a:off x="3037911" y="1091036"/>
            <a:ext cx="792883" cy="7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340250" y="1491386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764474" y="436893"/>
            <a:ext cx="133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azimuth</a:t>
            </a:r>
            <a:r>
              <a:rPr lang="pt-BR" sz="1100" b="1" dirty="0" smtClean="0"/>
              <a:t> </a:t>
            </a:r>
            <a:r>
              <a:rPr lang="pt-BR" sz="1100" b="1" dirty="0" err="1" smtClean="0"/>
              <a:t>scale</a:t>
            </a:r>
            <a:endParaRPr lang="pt-BR" sz="1100" b="1" dirty="0"/>
          </a:p>
        </p:txBody>
      </p:sp>
      <p:cxnSp>
        <p:nvCxnSpPr>
          <p:cNvPr id="24" name="Conector angulado 23"/>
          <p:cNvCxnSpPr>
            <a:stCxn id="26" idx="1"/>
            <a:endCxn id="25" idx="0"/>
          </p:cNvCxnSpPr>
          <p:nvPr/>
        </p:nvCxnSpPr>
        <p:spPr>
          <a:xfrm rot="10800000" flipV="1">
            <a:off x="5669287" y="1135264"/>
            <a:ext cx="589408" cy="2154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5571277" y="1350708"/>
            <a:ext cx="196020" cy="14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6258695" y="919821"/>
            <a:ext cx="119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 smtClean="0"/>
              <a:t>mean</a:t>
            </a:r>
            <a:r>
              <a:rPr lang="pt-BR" sz="1100" b="1" dirty="0" smtClean="0"/>
              <a:t> response amplitude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9957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249593"/>
            <a:ext cx="8244408" cy="4331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aixaDeTexto 16"/>
          <p:cNvSpPr txBox="1"/>
          <p:nvPr/>
        </p:nvSpPr>
        <p:spPr>
          <a:xfrm>
            <a:off x="3835971" y="4242574"/>
            <a:ext cx="1043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frequency</a:t>
            </a:r>
            <a:endParaRPr lang="pt-BR" sz="1600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91537" y="1963104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azimuth</a:t>
            </a:r>
            <a:endParaRPr lang="pt-BR" sz="1600" b="1" dirty="0"/>
          </a:p>
        </p:txBody>
      </p:sp>
      <p:sp>
        <p:nvSpPr>
          <p:cNvPr id="19" name="CaixaDeTexto 18"/>
          <p:cNvSpPr txBox="1"/>
          <p:nvPr/>
        </p:nvSpPr>
        <p:spPr>
          <a:xfrm rot="5400000">
            <a:off x="7421287" y="1808983"/>
            <a:ext cx="1875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response amplitude</a:t>
            </a:r>
            <a:endParaRPr lang="pt-BR" sz="1600" b="1" dirty="0"/>
          </a:p>
        </p:txBody>
      </p:sp>
      <p:sp>
        <p:nvSpPr>
          <p:cNvPr id="20" name="Retângulo 19"/>
          <p:cNvSpPr/>
          <p:nvPr/>
        </p:nvSpPr>
        <p:spPr>
          <a:xfrm>
            <a:off x="890650" y="392790"/>
            <a:ext cx="329132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05" y="392789"/>
            <a:ext cx="306047" cy="3600400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496163" y="1149347"/>
            <a:ext cx="4299973" cy="33543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602152" y="2996951"/>
            <a:ext cx="6138200" cy="120267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4" y="4932665"/>
            <a:ext cx="2037577" cy="16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48" y="4931854"/>
            <a:ext cx="2060478" cy="1665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030" y="4932666"/>
            <a:ext cx="2057672" cy="1663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879" y="4932665"/>
            <a:ext cx="2014069" cy="166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CaixaDeTexto 27"/>
          <p:cNvSpPr txBox="1"/>
          <p:nvPr/>
        </p:nvSpPr>
        <p:spPr>
          <a:xfrm>
            <a:off x="755576" y="397166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20076" y="39649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050108" y="1423217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(c)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440284" y="302765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FF00"/>
                </a:solidFill>
              </a:rPr>
              <a:t>(d)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130404" y="458112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(a)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21863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(b)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328100" y="4613066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(c)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7413526" y="458112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(d)</a:t>
            </a:r>
            <a:endParaRPr lang="pt-BR" sz="2000" b="1" dirty="0">
              <a:solidFill>
                <a:srgbClr val="FF000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4956" r="24310" b="5136"/>
          <a:stretch/>
        </p:blipFill>
        <p:spPr bwMode="auto">
          <a:xfrm>
            <a:off x="7172876" y="3167667"/>
            <a:ext cx="1337975" cy="1331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6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324100"/>
            <a:ext cx="2828925" cy="22098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20492" y="2368062"/>
            <a:ext cx="1094154" cy="23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6119443" y="3288324"/>
            <a:ext cx="1305171" cy="1174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4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11" y="1369002"/>
            <a:ext cx="3694834" cy="36948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57" y="1369002"/>
            <a:ext cx="2835654" cy="285861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187911" y="1369003"/>
            <a:ext cx="2887312" cy="2858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4429495" y="2470068"/>
            <a:ext cx="546265" cy="581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762211" y="4227617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arbitrary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017975" y="5021614"/>
            <a:ext cx="4018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mirror-padded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square</a:t>
            </a:r>
            <a:r>
              <a:rPr lang="pt-BR" sz="1600" b="1" dirty="0" smtClean="0"/>
              <a:t> grid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a power-of-2</a:t>
            </a:r>
          </a:p>
          <a:p>
            <a:pPr algn="ctr"/>
            <a:r>
              <a:rPr lang="pt-BR" sz="1600" b="1" dirty="0" smtClean="0"/>
              <a:t> </a:t>
            </a:r>
            <a:r>
              <a:rPr lang="pt-BR" sz="1600" b="1" dirty="0" err="1" smtClean="0"/>
              <a:t>size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compatible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with</a:t>
            </a:r>
            <a:r>
              <a:rPr lang="pt-BR" sz="1600" b="1" dirty="0" smtClean="0"/>
              <a:t> DWT </a:t>
            </a:r>
            <a:r>
              <a:rPr lang="pt-BR" sz="1600" b="1" dirty="0" err="1" smtClean="0"/>
              <a:t>algorithm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93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236920" y="507932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0572" y="4030488"/>
            <a:ext cx="570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first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cell</a:t>
            </a:r>
            <a:r>
              <a:rPr lang="pt-BR" sz="1600" b="1" dirty="0" smtClean="0"/>
              <a:t> (</a:t>
            </a:r>
            <a:r>
              <a:rPr lang="pt-BR" sz="1600" b="1" dirty="0" err="1" smtClean="0"/>
              <a:t>bottom-left</a:t>
            </a:r>
            <a:r>
              <a:rPr lang="pt-BR" sz="1600" b="1" dirty="0" smtClean="0"/>
              <a:t>) </a:t>
            </a:r>
            <a:r>
              <a:rPr lang="pt-BR" sz="1600" b="1" dirty="0" err="1" smtClean="0"/>
              <a:t>stores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the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smoothing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factor</a:t>
            </a:r>
            <a:r>
              <a:rPr lang="pt-BR" sz="1600" b="1" dirty="0" smtClean="0"/>
              <a:t> (global </a:t>
            </a:r>
            <a:r>
              <a:rPr lang="pt-BR" sz="1600" b="1" dirty="0" err="1" smtClean="0"/>
              <a:t>mean</a:t>
            </a:r>
            <a:r>
              <a:rPr lang="pt-BR" sz="1600" b="1" dirty="0" smtClean="0"/>
              <a:t>)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</a:t>
            </a:r>
            <a:r>
              <a:rPr lang="pt-BR" sz="1600" b="1" dirty="0"/>
              <a:t>= N–S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2 = 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;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 = E–W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2" y="846486"/>
            <a:ext cx="3313090" cy="31196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27" y="846486"/>
            <a:ext cx="3175532" cy="31196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56905" y="529707"/>
            <a:ext cx="2260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levels</a:t>
            </a:r>
            <a:r>
              <a:rPr lang="pt-BR" sz="1600" b="1" dirty="0" smtClean="0"/>
              <a:t> 0 – 6 (log</a:t>
            </a:r>
            <a:r>
              <a:rPr lang="pt-BR" sz="1600" b="1" baseline="-25000" dirty="0" smtClean="0"/>
              <a:t>2</a:t>
            </a:r>
            <a:r>
              <a:rPr lang="pt-BR" sz="1600" b="1" dirty="0" smtClean="0"/>
              <a:t>(128)-1)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578" y="868261"/>
            <a:ext cx="3068717" cy="30978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8417516" y="527729"/>
            <a:ext cx="1956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directions</a:t>
            </a:r>
            <a:r>
              <a:rPr lang="pt-BR" sz="1600" b="1" dirty="0" smtClean="0"/>
              <a:t> 1, 2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1478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/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rcRect l="41546" t="24169" r="11869" b="17183"/>
          <a:stretch/>
        </p:blipFill>
        <p:spPr>
          <a:xfrm>
            <a:off x="1128162" y="890650"/>
            <a:ext cx="4880756" cy="41919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901" y="1036739"/>
            <a:ext cx="3313090" cy="311962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997043" y="570016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39302" y="532414"/>
            <a:ext cx="498766" cy="494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942119" y="2580531"/>
            <a:ext cx="1637872" cy="157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3663950" y="2232025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4892634" y="2200275"/>
            <a:ext cx="1104410" cy="7329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59325" y="1565275"/>
            <a:ext cx="1237718" cy="63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3663949" y="1565275"/>
            <a:ext cx="1095376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3663950" y="2426980"/>
            <a:ext cx="1228684" cy="701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904510" y="2409825"/>
            <a:ext cx="1092532" cy="718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981700" y="2200275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4906285" y="2911313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3663992" y="2236230"/>
            <a:ext cx="3468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vre 43"/>
          <p:cNvSpPr/>
          <p:nvPr/>
        </p:nvSpPr>
        <p:spPr>
          <a:xfrm>
            <a:off x="5943600" y="1924032"/>
            <a:ext cx="3362325" cy="3077107"/>
          </a:xfrm>
          <a:custGeom>
            <a:avLst/>
            <a:gdLst>
              <a:gd name="connsiteX0" fmla="*/ 3362325 w 3362325"/>
              <a:gd name="connsiteY0" fmla="*/ 2247918 h 3077107"/>
              <a:gd name="connsiteX1" fmla="*/ 2543175 w 3362325"/>
              <a:gd name="connsiteY1" fmla="*/ 2886093 h 3077107"/>
              <a:gd name="connsiteX2" fmla="*/ 1162050 w 3362325"/>
              <a:gd name="connsiteY2" fmla="*/ 3057543 h 3077107"/>
              <a:gd name="connsiteX3" fmla="*/ 123825 w 3362325"/>
              <a:gd name="connsiteY3" fmla="*/ 2505093 h 3077107"/>
              <a:gd name="connsiteX4" fmla="*/ 238125 w 3362325"/>
              <a:gd name="connsiteY4" fmla="*/ 1695468 h 3077107"/>
              <a:gd name="connsiteX5" fmla="*/ 838200 w 3362325"/>
              <a:gd name="connsiteY5" fmla="*/ 933468 h 3077107"/>
              <a:gd name="connsiteX6" fmla="*/ 838200 w 3362325"/>
              <a:gd name="connsiteY6" fmla="*/ 209568 h 3077107"/>
              <a:gd name="connsiteX7" fmla="*/ 342900 w 3362325"/>
              <a:gd name="connsiteY7" fmla="*/ 18 h 3077107"/>
              <a:gd name="connsiteX8" fmla="*/ 0 w 3362325"/>
              <a:gd name="connsiteY8" fmla="*/ 200043 h 30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2325" h="3077107">
                <a:moveTo>
                  <a:pt x="3362325" y="2247918"/>
                </a:moveTo>
                <a:cubicBezTo>
                  <a:pt x="3136106" y="2499537"/>
                  <a:pt x="2909887" y="2751156"/>
                  <a:pt x="2543175" y="2886093"/>
                </a:cubicBezTo>
                <a:cubicBezTo>
                  <a:pt x="2176463" y="3021030"/>
                  <a:pt x="1565275" y="3121043"/>
                  <a:pt x="1162050" y="3057543"/>
                </a:cubicBezTo>
                <a:cubicBezTo>
                  <a:pt x="758825" y="2994043"/>
                  <a:pt x="277812" y="2732105"/>
                  <a:pt x="123825" y="2505093"/>
                </a:cubicBezTo>
                <a:cubicBezTo>
                  <a:pt x="-30162" y="2278081"/>
                  <a:pt x="119062" y="1957405"/>
                  <a:pt x="238125" y="1695468"/>
                </a:cubicBezTo>
                <a:cubicBezTo>
                  <a:pt x="357187" y="1433530"/>
                  <a:pt x="738188" y="1181118"/>
                  <a:pt x="838200" y="933468"/>
                </a:cubicBezTo>
                <a:cubicBezTo>
                  <a:pt x="938212" y="685818"/>
                  <a:pt x="920750" y="365143"/>
                  <a:pt x="838200" y="209568"/>
                </a:cubicBezTo>
                <a:cubicBezTo>
                  <a:pt x="755650" y="53993"/>
                  <a:pt x="482600" y="1605"/>
                  <a:pt x="342900" y="18"/>
                </a:cubicBezTo>
                <a:cubicBezTo>
                  <a:pt x="203200" y="-1570"/>
                  <a:pt x="101600" y="99236"/>
                  <a:pt x="0" y="2000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8902700" y="4541526"/>
            <a:ext cx="1747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 smtClean="0"/>
              <a:t>level</a:t>
            </a:r>
            <a:r>
              <a:rPr lang="pt-BR" sz="1600" b="1" dirty="0" smtClean="0"/>
              <a:t> 6, </a:t>
            </a:r>
            <a:r>
              <a:rPr lang="pt-BR" sz="1600" b="1" dirty="0" err="1" smtClean="0"/>
              <a:t>direction</a:t>
            </a:r>
            <a:r>
              <a:rPr lang="pt-BR" sz="1600" b="1" dirty="0" smtClean="0"/>
              <a:t> 3</a:t>
            </a:r>
            <a:endParaRPr lang="pt-BR" sz="1600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19818" y="1150380"/>
            <a:ext cx="185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1 (N–S)</a:t>
            </a:r>
            <a:endParaRPr lang="pt-BR" sz="1600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447694" y="383970"/>
            <a:ext cx="208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2 (</a:t>
            </a:r>
            <a:r>
              <a:rPr lang="pt-BR" sz="1600" b="1" dirty="0" err="1" smtClean="0"/>
              <a:t>diagonals</a:t>
            </a:r>
            <a:r>
              <a:rPr lang="pt-BR" sz="1600" b="1" dirty="0" smtClean="0"/>
              <a:t>)</a:t>
            </a:r>
            <a:endParaRPr lang="pt-BR" sz="1600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086614" y="1063337"/>
            <a:ext cx="1844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scalogram</a:t>
            </a:r>
            <a:r>
              <a:rPr lang="pt-BR" sz="1600" b="1" dirty="0" smtClean="0"/>
              <a:t> cube for </a:t>
            </a:r>
          </a:p>
          <a:p>
            <a:pPr algn="ctr"/>
            <a:r>
              <a:rPr lang="pt-BR" sz="1600" b="1" dirty="0" err="1" smtClean="0"/>
              <a:t>direction</a:t>
            </a:r>
            <a:r>
              <a:rPr lang="pt-BR" sz="1600" b="1" dirty="0" smtClean="0"/>
              <a:t> </a:t>
            </a:r>
            <a:r>
              <a:rPr lang="pt-BR" sz="1600" b="1" dirty="0"/>
              <a:t>3 </a:t>
            </a:r>
            <a:r>
              <a:rPr lang="pt-BR" sz="1600" b="1" dirty="0" smtClean="0"/>
              <a:t>(E–W)</a:t>
            </a:r>
            <a:endParaRPr lang="pt-BR" sz="1600" b="1" dirty="0"/>
          </a:p>
        </p:txBody>
      </p:sp>
      <p:sp>
        <p:nvSpPr>
          <p:cNvPr id="49" name="Retângulo 48"/>
          <p:cNvSpPr/>
          <p:nvPr/>
        </p:nvSpPr>
        <p:spPr>
          <a:xfrm rot="20999459">
            <a:off x="962862" y="2170327"/>
            <a:ext cx="2632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/>
              <a:t>6</a:t>
            </a:r>
          </a:p>
          <a:p>
            <a:r>
              <a:rPr lang="pt-BR" sz="1200" b="1" dirty="0" smtClean="0"/>
              <a:t>5</a:t>
            </a:r>
          </a:p>
          <a:p>
            <a:r>
              <a:rPr lang="pt-BR" sz="1200" b="1" dirty="0" smtClean="0"/>
              <a:t>4</a:t>
            </a:r>
          </a:p>
          <a:p>
            <a:r>
              <a:rPr lang="pt-BR" sz="1200" b="1" dirty="0" smtClean="0"/>
              <a:t>3</a:t>
            </a:r>
          </a:p>
          <a:p>
            <a:r>
              <a:rPr lang="pt-BR" sz="1200" b="1" dirty="0" smtClean="0"/>
              <a:t>2</a:t>
            </a:r>
          </a:p>
          <a:p>
            <a:r>
              <a:rPr lang="pt-BR" sz="1200" b="1" dirty="0" smtClean="0"/>
              <a:t>1</a:t>
            </a:r>
          </a:p>
          <a:p>
            <a:r>
              <a:rPr lang="pt-BR" sz="1200" b="1" dirty="0"/>
              <a:t>0</a:t>
            </a:r>
            <a:endParaRPr lang="pt-BR" sz="1200" dirty="0"/>
          </a:p>
        </p:txBody>
      </p:sp>
      <p:sp>
        <p:nvSpPr>
          <p:cNvPr id="50" name="CaixaDeTexto 49"/>
          <p:cNvSpPr txBox="1"/>
          <p:nvPr/>
        </p:nvSpPr>
        <p:spPr>
          <a:xfrm rot="4757647">
            <a:off x="214993" y="2715767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 smtClean="0"/>
              <a:t>levels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detail</a:t>
            </a:r>
            <a:endParaRPr lang="pt-BR" sz="1600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7647229" y="719934"/>
            <a:ext cx="2714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a 128 × 128 DWT </a:t>
            </a:r>
            <a:r>
              <a:rPr lang="pt-BR" sz="1600" b="1" dirty="0" err="1" smtClean="0"/>
              <a:t>raw</a:t>
            </a:r>
            <a:r>
              <a:rPr lang="pt-BR" sz="1600" b="1" dirty="0" smtClean="0"/>
              <a:t> output</a:t>
            </a:r>
            <a:endParaRPr lang="pt-BR" sz="1600" b="1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002257" y="4993805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/>
              <a:t>s</a:t>
            </a:r>
            <a:r>
              <a:rPr lang="pt-BR" sz="1600" b="1" dirty="0" err="1" smtClean="0"/>
              <a:t>quared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and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mirror-padded</a:t>
            </a:r>
            <a:r>
              <a:rPr lang="pt-BR" sz="1600" b="1" dirty="0" smtClean="0"/>
              <a:t> input grid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7590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9962" y="1108075"/>
            <a:ext cx="38004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6419" y="478907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121" name="Conector em curva 120"/>
          <p:cNvCxnSpPr/>
          <p:nvPr/>
        </p:nvCxnSpPr>
        <p:spPr>
          <a:xfrm>
            <a:off x="1112669" y="1705778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em curva 121"/>
          <p:cNvCxnSpPr/>
          <p:nvPr/>
        </p:nvCxnSpPr>
        <p:spPr>
          <a:xfrm>
            <a:off x="2286399" y="146438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ixaDeTexto 122"/>
          <p:cNvSpPr txBox="1"/>
          <p:nvPr/>
        </p:nvSpPr>
        <p:spPr>
          <a:xfrm>
            <a:off x="3962724" y="213749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  <a:endParaRPr lang="pt-BR" sz="1400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2790993" y="2391405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12.0</a:t>
            </a:r>
            <a:endParaRPr lang="pt-BR" sz="1400" dirty="0"/>
          </a:p>
        </p:txBody>
      </p:sp>
      <p:pic>
        <p:nvPicPr>
          <p:cNvPr id="125" name="Imagem 124"/>
          <p:cNvPicPr/>
          <p:nvPr/>
        </p:nvPicPr>
        <p:blipFill rotWithShape="1">
          <a:blip r:embed="rId2"/>
          <a:srcRect l="5877" t="13255" r="17330" b="15286"/>
          <a:stretch/>
        </p:blipFill>
        <p:spPr>
          <a:xfrm>
            <a:off x="6910616" y="820467"/>
            <a:ext cx="5094026" cy="265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6" name="Retângulo 125"/>
          <p:cNvSpPr/>
          <p:nvPr/>
        </p:nvSpPr>
        <p:spPr>
          <a:xfrm>
            <a:off x="6554467" y="195286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9303976" y="392736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11035800" y="397360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7646040" y="389994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6554467" y="1068867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6564009" y="2738778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Seta dobrada 131"/>
          <p:cNvSpPr/>
          <p:nvPr/>
        </p:nvSpPr>
        <p:spPr>
          <a:xfrm rot="5400000" flipH="1">
            <a:off x="6742816" y="900617"/>
            <a:ext cx="1446088" cy="1223074"/>
          </a:xfrm>
          <a:prstGeom prst="bentArrow">
            <a:avLst>
              <a:gd name="adj1" fmla="val 15183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3" name="Seta dobrada 132"/>
          <p:cNvSpPr/>
          <p:nvPr/>
        </p:nvSpPr>
        <p:spPr>
          <a:xfrm rot="5400000" flipH="1">
            <a:off x="7866334" y="261499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4" name="Seta dobrada 133"/>
          <p:cNvSpPr/>
          <p:nvPr/>
        </p:nvSpPr>
        <p:spPr>
          <a:xfrm rot="5400000" flipH="1">
            <a:off x="9561352" y="257135"/>
            <a:ext cx="1446088" cy="2476247"/>
          </a:xfrm>
          <a:prstGeom prst="bentArrow">
            <a:avLst>
              <a:gd name="adj1" fmla="val 12628"/>
              <a:gd name="adj2" fmla="val 24622"/>
              <a:gd name="adj3" fmla="val 36328"/>
              <a:gd name="adj4" fmla="val 4375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5" name="Seta para cima 134"/>
          <p:cNvSpPr/>
          <p:nvPr/>
        </p:nvSpPr>
        <p:spPr>
          <a:xfrm>
            <a:off x="7035248" y="3357865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Seta para cima 135"/>
          <p:cNvSpPr/>
          <p:nvPr/>
        </p:nvSpPr>
        <p:spPr>
          <a:xfrm>
            <a:off x="8748592" y="3362489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Seta para cima 136"/>
          <p:cNvSpPr/>
          <p:nvPr/>
        </p:nvSpPr>
        <p:spPr>
          <a:xfrm>
            <a:off x="10443603" y="3363763"/>
            <a:ext cx="279062" cy="4918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8" name="Conector em curva 137"/>
          <p:cNvCxnSpPr/>
          <p:nvPr/>
        </p:nvCxnSpPr>
        <p:spPr>
          <a:xfrm>
            <a:off x="2043269" y="957969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3751205" y="1619267"/>
            <a:ext cx="18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12.5</a:t>
            </a:r>
            <a:endParaRPr lang="pt-BR" sz="1400" dirty="0"/>
          </a:p>
        </p:txBody>
      </p:sp>
      <p:sp>
        <p:nvSpPr>
          <p:cNvPr id="140" name="Multiplicar 139"/>
          <p:cNvSpPr/>
          <p:nvPr/>
        </p:nvSpPr>
        <p:spPr>
          <a:xfrm>
            <a:off x="1656701" y="678597"/>
            <a:ext cx="629698" cy="629698"/>
          </a:xfrm>
          <a:prstGeom prst="mathMultiply">
            <a:avLst>
              <a:gd name="adj1" fmla="val 7658"/>
            </a:avLst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142" name="Conector reto 141"/>
          <p:cNvCxnSpPr>
            <a:stCxn id="135" idx="0"/>
          </p:cNvCxnSpPr>
          <p:nvPr/>
        </p:nvCxnSpPr>
        <p:spPr>
          <a:xfrm flipV="1">
            <a:off x="7174779" y="583064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 flipV="1">
            <a:off x="8897359" y="609031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 flipV="1">
            <a:off x="10583134" y="609030"/>
            <a:ext cx="0" cy="2774801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have direita 144"/>
          <p:cNvSpPr/>
          <p:nvPr/>
        </p:nvSpPr>
        <p:spPr>
          <a:xfrm rot="5400000">
            <a:off x="4127530" y="1450061"/>
            <a:ext cx="315663" cy="28454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CaixaDeTexto 145"/>
          <p:cNvSpPr txBox="1"/>
          <p:nvPr/>
        </p:nvSpPr>
        <p:spPr>
          <a:xfrm>
            <a:off x="3375514" y="3050088"/>
            <a:ext cx="209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r>
              <a:rPr lang="pt-BR" sz="1400" dirty="0" smtClean="0"/>
              <a:t> = +1.0</a:t>
            </a:r>
            <a:endParaRPr lang="pt-BR" sz="1400" dirty="0"/>
          </a:p>
        </p:txBody>
      </p:sp>
      <p:sp>
        <p:nvSpPr>
          <p:cNvPr id="147" name="Seta dobrada 146"/>
          <p:cNvSpPr/>
          <p:nvPr/>
        </p:nvSpPr>
        <p:spPr>
          <a:xfrm flipV="1">
            <a:off x="4257653" y="3320920"/>
            <a:ext cx="2568962" cy="4918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1" name="Retângulo 150"/>
          <p:cNvSpPr/>
          <p:nvPr/>
        </p:nvSpPr>
        <p:spPr>
          <a:xfrm>
            <a:off x="9479257" y="4141630"/>
            <a:ext cx="279062" cy="371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2" name="Retângulo 151"/>
          <p:cNvSpPr/>
          <p:nvPr/>
        </p:nvSpPr>
        <p:spPr>
          <a:xfrm>
            <a:off x="10361339" y="4146254"/>
            <a:ext cx="279062" cy="3714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3" name="Retângulo 152"/>
          <p:cNvSpPr/>
          <p:nvPr/>
        </p:nvSpPr>
        <p:spPr>
          <a:xfrm>
            <a:off x="8550995" y="4138888"/>
            <a:ext cx="279062" cy="3714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54" name="CaixaDeTexto 153"/>
          <p:cNvSpPr txBox="1"/>
          <p:nvPr/>
        </p:nvSpPr>
        <p:spPr>
          <a:xfrm>
            <a:off x="7384970" y="4181798"/>
            <a:ext cx="402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probability</a:t>
            </a:r>
            <a:r>
              <a:rPr lang="pt-BR" sz="1400" dirty="0" smtClean="0"/>
              <a:t> </a:t>
            </a:r>
            <a:r>
              <a:rPr lang="pt-BR" sz="1400" dirty="0" err="1" smtClean="0"/>
              <a:t>of</a:t>
            </a:r>
            <a:r>
              <a:rPr lang="pt-BR" sz="1400" dirty="0" smtClean="0"/>
              <a:t>            = 10%;           = 50%           = 2% ...</a:t>
            </a:r>
            <a:endParaRPr lang="pt-BR" sz="14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11693145" y="38102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6452351" y="331769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23364" y="1929021"/>
            <a:ext cx="2234706" cy="2233441"/>
            <a:chOff x="2424988" y="3508962"/>
            <a:chExt cx="2428674" cy="2435286"/>
          </a:xfrm>
          <a:scene3d>
            <a:camera prst="orthographicFront">
              <a:rot lat="2076606" lon="18447212" rev="17876214"/>
            </a:camera>
            <a:lightRig rig="threePt" dir="t"/>
          </a:scene3d>
        </p:grpSpPr>
        <p:sp>
          <p:nvSpPr>
            <p:cNvPr id="7" name="Retângulo 6"/>
            <p:cNvSpPr/>
            <p:nvPr/>
          </p:nvSpPr>
          <p:spPr>
            <a:xfrm>
              <a:off x="2424988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728273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424988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728272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24988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2728272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03155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031556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031556" y="431891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36877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640162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36877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640161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336877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640161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43446" y="3508962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943445" y="391393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943445" y="431891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2425350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28635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425350" y="5134301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28634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425350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728634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031919" y="4729327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031918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031918" y="5539274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337239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640524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337239" y="5134300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640523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337239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640523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943808" y="4729326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943807" y="5134299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943807" y="5539273"/>
              <a:ext cx="303284" cy="4049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247092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4550377" y="350896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4247092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550377" y="3913936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247092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550377" y="432253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47092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550377" y="4723882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47092" y="5130671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550377" y="5130670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247092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550377" y="5537458"/>
              <a:ext cx="303285" cy="406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</p:grpSp>
      <p:cxnSp>
        <p:nvCxnSpPr>
          <p:cNvPr id="86" name="Conector reto 85"/>
          <p:cNvCxnSpPr/>
          <p:nvPr/>
        </p:nvCxnSpPr>
        <p:spPr>
          <a:xfrm flipV="1">
            <a:off x="3637248" y="1929021"/>
            <a:ext cx="0" cy="117946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3506005" y="1768966"/>
            <a:ext cx="279062" cy="371408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88" name="Conector reto 87"/>
          <p:cNvCxnSpPr/>
          <p:nvPr/>
        </p:nvCxnSpPr>
        <p:spPr>
          <a:xfrm flipV="1">
            <a:off x="4842592" y="2405986"/>
            <a:ext cx="0" cy="46950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707909" y="2214267"/>
            <a:ext cx="279062" cy="371408"/>
          </a:xfrm>
          <a:prstGeom prst="rect">
            <a:avLst/>
          </a:prstGeom>
          <a:solidFill>
            <a:schemeClr val="accent2"/>
          </a:solidFill>
          <a:scene3d>
            <a:camera prst="orthographicFront">
              <a:rot lat="2076606" lon="18447212" rev="1787621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cxnSp>
        <p:nvCxnSpPr>
          <p:cNvPr id="90" name="Conector em curva 89"/>
          <p:cNvCxnSpPr/>
          <p:nvPr/>
        </p:nvCxnSpPr>
        <p:spPr>
          <a:xfrm flipV="1">
            <a:off x="3637248" y="1651520"/>
            <a:ext cx="1820822" cy="329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em curva 90"/>
          <p:cNvCxnSpPr/>
          <p:nvPr/>
        </p:nvCxnSpPr>
        <p:spPr>
          <a:xfrm>
            <a:off x="4839013" y="2405986"/>
            <a:ext cx="1749984" cy="8634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/>
          <p:cNvSpPr txBox="1"/>
          <p:nvPr/>
        </p:nvSpPr>
        <p:spPr>
          <a:xfrm>
            <a:off x="6515338" y="3079094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11.0</a:t>
            </a:r>
          </a:p>
          <a:p>
            <a:r>
              <a:rPr lang="pt-BR" sz="1400" dirty="0" smtClean="0"/>
              <a:t>Z = -7010.1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5398948" y="1500965"/>
            <a:ext cx="18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14.0</a:t>
            </a:r>
          </a:p>
          <a:p>
            <a:r>
              <a:rPr lang="pt-BR" sz="1400" dirty="0" smtClean="0"/>
              <a:t>Z = -7008.7</a:t>
            </a:r>
            <a:endParaRPr lang="pt-BR" sz="1400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3030647" y="5322402"/>
            <a:ext cx="19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</a:t>
            </a:r>
            <a:r>
              <a:rPr lang="pt-BR" sz="1400" dirty="0" err="1" smtClean="0"/>
              <a:t>gradational</a:t>
            </a:r>
            <a:r>
              <a:rPr lang="pt-BR" sz="1400" dirty="0" smtClean="0"/>
              <a:t> </a:t>
            </a:r>
            <a:r>
              <a:rPr lang="pt-BR" sz="1400" dirty="0" err="1" smtClean="0"/>
              <a:t>field</a:t>
            </a:r>
            <a:r>
              <a:rPr lang="pt-BR" sz="1400" dirty="0" smtClean="0"/>
              <a:t> = +3.0</a:t>
            </a:r>
          </a:p>
        </p:txBody>
      </p:sp>
      <p:cxnSp>
        <p:nvCxnSpPr>
          <p:cNvPr id="98" name="Conector de seta reta 97"/>
          <p:cNvCxnSpPr/>
          <p:nvPr/>
        </p:nvCxnSpPr>
        <p:spPr>
          <a:xfrm flipV="1">
            <a:off x="3080340" y="4321305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/>
          <p:nvPr/>
        </p:nvCxnSpPr>
        <p:spPr>
          <a:xfrm flipV="1">
            <a:off x="3080340" y="5316523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V="1">
            <a:off x="3080339" y="4336584"/>
            <a:ext cx="1819271" cy="98070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/>
          <p:nvPr/>
        </p:nvCxnSpPr>
        <p:spPr>
          <a:xfrm flipV="1">
            <a:off x="3088637" y="4336584"/>
            <a:ext cx="1819270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/>
          <p:nvPr/>
        </p:nvCxnSpPr>
        <p:spPr>
          <a:xfrm flipV="1">
            <a:off x="4881138" y="4327184"/>
            <a:ext cx="0" cy="99521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262757" y="4655360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∆Z = +1.4</a:t>
            </a:r>
            <a:endParaRPr lang="pt-BR" sz="1400" dirty="0"/>
          </a:p>
        </p:txBody>
      </p:sp>
      <p:cxnSp>
        <p:nvCxnSpPr>
          <p:cNvPr id="112" name="Conector em curva 111"/>
          <p:cNvCxnSpPr/>
          <p:nvPr/>
        </p:nvCxnSpPr>
        <p:spPr>
          <a:xfrm>
            <a:off x="4233674" y="4695849"/>
            <a:ext cx="1778917" cy="453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5997378" y="4985893"/>
            <a:ext cx="229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resulting</a:t>
            </a:r>
            <a:r>
              <a:rPr lang="pt-BR" sz="1400" dirty="0" smtClean="0"/>
              <a:t> </a:t>
            </a:r>
            <a:r>
              <a:rPr lang="pt-BR" sz="1400" dirty="0" err="1" smtClean="0"/>
              <a:t>succession</a:t>
            </a:r>
            <a:r>
              <a:rPr lang="pt-BR" sz="1400" dirty="0" smtClean="0"/>
              <a:t> </a:t>
            </a:r>
            <a:r>
              <a:rPr lang="pt-BR" sz="1400" dirty="0" err="1" smtClean="0"/>
              <a:t>distance</a:t>
            </a:r>
            <a:endParaRPr lang="pt-BR" sz="1400" dirty="0"/>
          </a:p>
        </p:txBody>
      </p:sp>
      <p:sp>
        <p:nvSpPr>
          <p:cNvPr id="64" name="Seta para baixo 63"/>
          <p:cNvSpPr/>
          <p:nvPr/>
        </p:nvSpPr>
        <p:spPr>
          <a:xfrm>
            <a:off x="4655059" y="3906949"/>
            <a:ext cx="642283" cy="332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6" name="Conector de seta reta 115"/>
          <p:cNvCxnSpPr/>
          <p:nvPr/>
        </p:nvCxnSpPr>
        <p:spPr>
          <a:xfrm>
            <a:off x="2423754" y="3052373"/>
            <a:ext cx="1834608" cy="89155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3891988" y="377965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cxnSp>
        <p:nvCxnSpPr>
          <p:cNvPr id="118" name="Conector de seta reta 117"/>
          <p:cNvCxnSpPr/>
          <p:nvPr/>
        </p:nvCxnSpPr>
        <p:spPr>
          <a:xfrm flipV="1">
            <a:off x="2567770" y="1413164"/>
            <a:ext cx="0" cy="179160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/>
          <p:cNvCxnSpPr/>
          <p:nvPr/>
        </p:nvCxnSpPr>
        <p:spPr>
          <a:xfrm flipV="1">
            <a:off x="2418059" y="2287835"/>
            <a:ext cx="1660582" cy="90403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ixaDeTexto 140"/>
          <p:cNvSpPr txBox="1"/>
          <p:nvPr/>
        </p:nvSpPr>
        <p:spPr>
          <a:xfrm>
            <a:off x="3838839" y="198400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2262374" y="1282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16" y="2308119"/>
            <a:ext cx="630362" cy="630362"/>
          </a:xfrm>
          <a:prstGeom prst="rect">
            <a:avLst/>
          </a:prstGeom>
        </p:spPr>
      </p:pic>
      <p:sp>
        <p:nvSpPr>
          <p:cNvPr id="6" name="Fluxograma: Terminação 5"/>
          <p:cNvSpPr/>
          <p:nvPr/>
        </p:nvSpPr>
        <p:spPr>
          <a:xfrm>
            <a:off x="4330931" y="681643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start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8" name="Fluxograma: Decisão 7"/>
          <p:cNvSpPr/>
          <p:nvPr/>
        </p:nvSpPr>
        <p:spPr>
          <a:xfrm>
            <a:off x="3902824" y="1197032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prior facies?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37" y="2333056"/>
            <a:ext cx="580488" cy="580488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8" idx="2"/>
            <a:endCxn id="16" idx="0"/>
          </p:cNvCxnSpPr>
          <p:nvPr/>
        </p:nvCxnSpPr>
        <p:spPr>
          <a:xfrm flipH="1">
            <a:off x="4875413" y="1853737"/>
            <a:ext cx="1" cy="3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875413" y="177413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cxnSp>
        <p:nvCxnSpPr>
          <p:cNvPr id="15" name="Conector de Seta Reta 14"/>
          <p:cNvCxnSpPr>
            <a:stCxn id="6" idx="2"/>
            <a:endCxn id="8" idx="0"/>
          </p:cNvCxnSpPr>
          <p:nvPr/>
        </p:nvCxnSpPr>
        <p:spPr>
          <a:xfrm flipH="1">
            <a:off x="4875414" y="955963"/>
            <a:ext cx="1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4143893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transition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FTM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Conector de Seta Reta 18"/>
          <p:cNvCxnSpPr>
            <a:stCxn id="9" idx="3"/>
            <a:endCxn id="16" idx="1"/>
          </p:cNvCxnSpPr>
          <p:nvPr/>
        </p:nvCxnSpPr>
        <p:spPr>
          <a:xfrm>
            <a:off x="3674225" y="2623300"/>
            <a:ext cx="469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40788" y="2207664"/>
            <a:ext cx="1463040" cy="8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ysClr val="windowText" lastClr="000000"/>
                </a:solidFill>
              </a:rPr>
              <a:t>Get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probabilities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from</a:t>
            </a:r>
            <a:r>
              <a:rPr lang="pt-BR" sz="1200" dirty="0" smtClean="0">
                <a:solidFill>
                  <a:sysClr val="windowText" lastClr="000000"/>
                </a:solidFill>
              </a:rPr>
              <a:t> PDF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Conector de Seta Reta 21"/>
          <p:cNvCxnSpPr>
            <a:stCxn id="4" idx="1"/>
            <a:endCxn id="20" idx="3"/>
          </p:cNvCxnSpPr>
          <p:nvPr/>
        </p:nvCxnSpPr>
        <p:spPr>
          <a:xfrm flipH="1">
            <a:off x="7703828" y="2623300"/>
            <a:ext cx="3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8" idx="3"/>
            <a:endCxn id="20" idx="0"/>
          </p:cNvCxnSpPr>
          <p:nvPr/>
        </p:nvCxnSpPr>
        <p:spPr>
          <a:xfrm>
            <a:off x="5848003" y="1525385"/>
            <a:ext cx="1124305" cy="68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5779693" y="126543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  <p:sp>
        <p:nvSpPr>
          <p:cNvPr id="28" name="Retângulo 27"/>
          <p:cNvSpPr/>
          <p:nvPr/>
        </p:nvSpPr>
        <p:spPr>
          <a:xfrm>
            <a:off x="5258327" y="3563276"/>
            <a:ext cx="1463040" cy="4121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facies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Conector Angulado 28"/>
          <p:cNvCxnSpPr>
            <a:stCxn id="16" idx="2"/>
            <a:endCxn id="28" idx="0"/>
          </p:cNvCxnSpPr>
          <p:nvPr/>
        </p:nvCxnSpPr>
        <p:spPr>
          <a:xfrm rot="16200000" flipH="1">
            <a:off x="5170460" y="2743889"/>
            <a:ext cx="524340" cy="11144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2"/>
            <a:endCxn id="28" idx="0"/>
          </p:cNvCxnSpPr>
          <p:nvPr/>
        </p:nvCxnSpPr>
        <p:spPr>
          <a:xfrm rot="5400000">
            <a:off x="6218908" y="2809876"/>
            <a:ext cx="524340" cy="98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258327" y="4216464"/>
            <a:ext cx="1463040" cy="388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ysClr val="windowText" lastClr="000000"/>
                </a:solidFill>
              </a:rPr>
              <a:t>Draw </a:t>
            </a:r>
            <a:r>
              <a:rPr lang="pt-BR" sz="1200" dirty="0" err="1" smtClean="0">
                <a:solidFill>
                  <a:sysClr val="windowText" lastClr="000000"/>
                </a:solidFill>
              </a:rPr>
              <a:t>thickness</a:t>
            </a:r>
            <a:endParaRPr lang="pt-BR" sz="1200" dirty="0">
              <a:solidFill>
                <a:sysClr val="windowText" lastClr="000000"/>
              </a:solidFill>
            </a:endParaRP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14" y="4105196"/>
            <a:ext cx="604919" cy="604919"/>
          </a:xfrm>
          <a:prstGeom prst="rect">
            <a:avLst/>
          </a:prstGeom>
        </p:spPr>
      </p:pic>
      <p:cxnSp>
        <p:nvCxnSpPr>
          <p:cNvPr id="37" name="Conector de Seta Reta 36"/>
          <p:cNvCxnSpPr>
            <a:stCxn id="36" idx="1"/>
            <a:endCxn id="35" idx="3"/>
          </p:cNvCxnSpPr>
          <p:nvPr/>
        </p:nvCxnSpPr>
        <p:spPr>
          <a:xfrm flipH="1">
            <a:off x="6721367" y="4407656"/>
            <a:ext cx="497847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28" idx="2"/>
            <a:endCxn id="35" idx="0"/>
          </p:cNvCxnSpPr>
          <p:nvPr/>
        </p:nvCxnSpPr>
        <p:spPr>
          <a:xfrm>
            <a:off x="5989847" y="3975393"/>
            <a:ext cx="0" cy="24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891909" y="4176822"/>
            <a:ext cx="171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Thickness</a:t>
            </a:r>
            <a:r>
              <a:rPr lang="pt-BR" sz="1200" dirty="0" smtClean="0"/>
              <a:t> </a:t>
            </a:r>
            <a:r>
              <a:rPr lang="pt-BR" sz="1200" dirty="0" err="1" smtClean="0"/>
              <a:t>distribution</a:t>
            </a:r>
            <a:r>
              <a:rPr lang="pt-BR" sz="1200" dirty="0" smtClean="0"/>
              <a:t> of</a:t>
            </a:r>
          </a:p>
          <a:p>
            <a:r>
              <a:rPr lang="pt-BR" sz="1200" dirty="0" err="1" smtClean="0"/>
              <a:t>the</a:t>
            </a:r>
            <a:r>
              <a:rPr lang="pt-BR" sz="1200" dirty="0" smtClean="0"/>
              <a:t> </a:t>
            </a:r>
            <a:r>
              <a:rPr lang="pt-BR" sz="1200" dirty="0" err="1" smtClean="0"/>
              <a:t>drawn</a:t>
            </a:r>
            <a:r>
              <a:rPr lang="pt-BR" sz="1200" dirty="0" smtClean="0"/>
              <a:t> facies</a:t>
            </a:r>
            <a:endParaRPr lang="pt-BR" sz="1200" dirty="0"/>
          </a:p>
        </p:txBody>
      </p:sp>
      <p:sp>
        <p:nvSpPr>
          <p:cNvPr id="54" name="Retângulo 53"/>
          <p:cNvSpPr/>
          <p:nvPr/>
        </p:nvSpPr>
        <p:spPr>
          <a:xfrm>
            <a:off x="5258327" y="4831586"/>
            <a:ext cx="1463040" cy="5895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ysClr val="windowText" lastClr="000000"/>
                </a:solidFill>
              </a:rPr>
              <a:t>Impute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facies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along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drawn</a:t>
            </a:r>
            <a:r>
              <a:rPr lang="pt-BR" sz="1100" dirty="0" smtClean="0">
                <a:solidFill>
                  <a:sysClr val="windowText" lastClr="000000"/>
                </a:solidFill>
              </a:rPr>
              <a:t> </a:t>
            </a:r>
            <a:r>
              <a:rPr lang="pt-BR" sz="1100" dirty="0" err="1" smtClean="0">
                <a:solidFill>
                  <a:sysClr val="windowText" lastClr="000000"/>
                </a:solidFill>
              </a:rPr>
              <a:t>thicness</a:t>
            </a:r>
            <a:endParaRPr lang="pt-BR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Conector de Seta Reta 54"/>
          <p:cNvCxnSpPr>
            <a:stCxn id="35" idx="2"/>
            <a:endCxn id="54" idx="0"/>
          </p:cNvCxnSpPr>
          <p:nvPr/>
        </p:nvCxnSpPr>
        <p:spPr>
          <a:xfrm>
            <a:off x="5989847" y="4605254"/>
            <a:ext cx="0" cy="22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xograma: Decisão 58"/>
          <p:cNvSpPr/>
          <p:nvPr/>
        </p:nvSpPr>
        <p:spPr>
          <a:xfrm>
            <a:off x="5017257" y="5577506"/>
            <a:ext cx="1945179" cy="65670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>
                <a:solidFill>
                  <a:sysClr val="windowText" lastClr="000000"/>
                </a:solidFill>
              </a:rPr>
              <a:t>Is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there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still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uninformed</a:t>
            </a:r>
            <a:r>
              <a:rPr lang="pt-BR" sz="1050" dirty="0" smtClean="0">
                <a:solidFill>
                  <a:sysClr val="windowText" lastClr="000000"/>
                </a:solidFill>
              </a:rPr>
              <a:t> </a:t>
            </a:r>
            <a:r>
              <a:rPr lang="pt-BR" sz="1050" dirty="0" err="1" smtClean="0">
                <a:solidFill>
                  <a:sysClr val="windowText" lastClr="000000"/>
                </a:solidFill>
              </a:rPr>
              <a:t>thickness</a:t>
            </a:r>
            <a:r>
              <a:rPr lang="pt-BR" sz="1050" dirty="0" smtClean="0">
                <a:solidFill>
                  <a:sysClr val="windowText" lastClr="000000"/>
                </a:solidFill>
              </a:rPr>
              <a:t>?</a:t>
            </a:r>
            <a:endParaRPr lang="pt-B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Conector de Seta Reta 59"/>
          <p:cNvCxnSpPr>
            <a:stCxn id="54" idx="2"/>
            <a:endCxn id="59" idx="0"/>
          </p:cNvCxnSpPr>
          <p:nvPr/>
        </p:nvCxnSpPr>
        <p:spPr>
          <a:xfrm>
            <a:off x="5989847" y="5421177"/>
            <a:ext cx="0" cy="1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59" idx="1"/>
            <a:endCxn id="8" idx="1"/>
          </p:cNvCxnSpPr>
          <p:nvPr/>
        </p:nvCxnSpPr>
        <p:spPr>
          <a:xfrm rot="10800000">
            <a:off x="3902825" y="1525385"/>
            <a:ext cx="1114433" cy="4380474"/>
          </a:xfrm>
          <a:prstGeom prst="bentConnector3">
            <a:avLst>
              <a:gd name="adj1" fmla="val 21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705678" y="565453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yes</a:t>
            </a:r>
            <a:endParaRPr lang="pt-BR" sz="1200" dirty="0"/>
          </a:p>
        </p:txBody>
      </p:sp>
      <p:sp>
        <p:nvSpPr>
          <p:cNvPr id="69" name="Fluxograma: Terminação 68"/>
          <p:cNvSpPr/>
          <p:nvPr/>
        </p:nvSpPr>
        <p:spPr>
          <a:xfrm>
            <a:off x="7785700" y="5777075"/>
            <a:ext cx="1088967" cy="27432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ysClr val="windowText" lastClr="000000"/>
                </a:solidFill>
              </a:rPr>
              <a:t>end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Conector de Seta Reta 69"/>
          <p:cNvCxnSpPr>
            <a:stCxn id="59" idx="3"/>
            <a:endCxn id="69" idx="1"/>
          </p:cNvCxnSpPr>
          <p:nvPr/>
        </p:nvCxnSpPr>
        <p:spPr>
          <a:xfrm>
            <a:off x="6962436" y="5905859"/>
            <a:ext cx="823264" cy="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>
            <a:off x="6853707" y="565453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no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08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144489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391398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44488" y="271944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91397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44488" y="3966357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91397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638306" y="14725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38305" y="271944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638305" y="3966356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4661066" y="19891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907973" y="198911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7154882" y="199208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4661066" y="32360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907973" y="323602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154882" y="3238993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661066" y="4481448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907973" y="448144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54882" y="448441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767942" y="2095994"/>
            <a:ext cx="2499757" cy="2487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445383" y="1515303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071089" y="2202872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</a:t>
            </a:r>
            <a:r>
              <a:rPr lang="pt-BR" dirty="0" err="1" smtClean="0"/>
              <a:t>bounding</a:t>
            </a:r>
            <a:r>
              <a:rPr lang="pt-BR" dirty="0" smtClean="0"/>
              <a:t> box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303246" y="3155269"/>
            <a:ext cx="24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resulting</a:t>
            </a:r>
            <a:r>
              <a:rPr lang="pt-BR" dirty="0" smtClean="0"/>
              <a:t> grid </a:t>
            </a:r>
            <a:r>
              <a:rPr lang="pt-BR" dirty="0" err="1" smtClean="0"/>
              <a:t>geometry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720656" y="4481447"/>
            <a:ext cx="2008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grid </a:t>
            </a:r>
            <a:r>
              <a:rPr lang="pt-BR" dirty="0" err="1" smtClean="0"/>
              <a:t>origin</a:t>
            </a:r>
            <a:r>
              <a:rPr lang="pt-BR" dirty="0" smtClean="0"/>
              <a:t> </a:t>
            </a:r>
            <a:r>
              <a:rPr lang="pt-BR" dirty="0" err="1" smtClean="0"/>
              <a:t>location</a:t>
            </a:r>
            <a:r>
              <a:rPr lang="pt-BR" dirty="0" smtClean="0"/>
              <a:t>:</a:t>
            </a:r>
          </a:p>
          <a:p>
            <a:r>
              <a:rPr lang="pt-BR" dirty="0" err="1" smtClean="0"/>
              <a:t>Xmin</a:t>
            </a:r>
            <a:r>
              <a:rPr lang="pt-BR" dirty="0" smtClean="0"/>
              <a:t>, </a:t>
            </a:r>
            <a:r>
              <a:rPr lang="pt-BR" dirty="0" err="1" smtClean="0"/>
              <a:t>Ymin</a:t>
            </a:r>
            <a:r>
              <a:rPr lang="pt-BR" dirty="0" smtClean="0"/>
              <a:t>, </a:t>
            </a:r>
            <a:r>
              <a:rPr lang="pt-BR" dirty="0" err="1" smtClean="0"/>
              <a:t>Zmin</a:t>
            </a:r>
            <a:endParaRPr lang="pt-BR" dirty="0"/>
          </a:p>
        </p:txBody>
      </p:sp>
      <p:cxnSp>
        <p:nvCxnSpPr>
          <p:cNvPr id="34" name="Conector de seta reta 33"/>
          <p:cNvCxnSpPr>
            <a:stCxn id="32" idx="3"/>
            <a:endCxn id="22" idx="2"/>
          </p:cNvCxnSpPr>
          <p:nvPr/>
        </p:nvCxnSpPr>
        <p:spPr>
          <a:xfrm flipV="1">
            <a:off x="3666189" y="4588326"/>
            <a:ext cx="994877" cy="7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31" idx="3"/>
            <a:endCxn id="6" idx="1"/>
          </p:cNvCxnSpPr>
          <p:nvPr/>
        </p:nvCxnSpPr>
        <p:spPr>
          <a:xfrm>
            <a:off x="3724486" y="3339935"/>
            <a:ext cx="420002" cy="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stCxn id="30" idx="3"/>
          </p:cNvCxnSpPr>
          <p:nvPr/>
        </p:nvCxnSpPr>
        <p:spPr>
          <a:xfrm>
            <a:off x="4008030" y="2387538"/>
            <a:ext cx="753974" cy="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15" idx="2"/>
          </p:cNvCxnSpPr>
          <p:nvPr/>
        </p:nvCxnSpPr>
        <p:spPr>
          <a:xfrm>
            <a:off x="3934487" y="1807420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437428" y="5661412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Xsize</a:t>
            </a:r>
            <a:endParaRPr lang="pt-BR" dirty="0"/>
          </a:p>
        </p:txBody>
      </p:sp>
      <p:sp>
        <p:nvSpPr>
          <p:cNvPr id="2" name="Chave Esquerda 1"/>
          <p:cNvSpPr/>
          <p:nvPr/>
        </p:nvSpPr>
        <p:spPr>
          <a:xfrm rot="16200000">
            <a:off x="4592629" y="4862642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have Esquerda 35"/>
          <p:cNvSpPr/>
          <p:nvPr/>
        </p:nvSpPr>
        <p:spPr>
          <a:xfrm rot="10800000">
            <a:off x="7968187" y="3967838"/>
            <a:ext cx="350630" cy="1246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318817" y="4406627"/>
            <a:ext cx="649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Ysize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087121" y="572835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nX</a:t>
            </a:r>
            <a:r>
              <a:rPr lang="pt-BR" dirty="0" smtClean="0"/>
              <a:t> = 3; </a:t>
            </a:r>
            <a:r>
              <a:rPr lang="pt-BR" dirty="0" err="1" smtClean="0"/>
              <a:t>nY</a:t>
            </a:r>
            <a:r>
              <a:rPr lang="pt-BR" dirty="0" smtClean="0"/>
              <a:t> = 3; </a:t>
            </a:r>
            <a:r>
              <a:rPr lang="pt-BR" dirty="0" err="1" smtClean="0"/>
              <a:t>nZ</a:t>
            </a:r>
            <a:r>
              <a:rPr lang="pt-BR" dirty="0" smtClean="0"/>
              <a:t> = 1</a:t>
            </a:r>
            <a:endParaRPr lang="pt-BR" dirty="0"/>
          </a:p>
        </p:txBody>
      </p:sp>
      <p:sp>
        <p:nvSpPr>
          <p:cNvPr id="3" name="Triângulo isósceles 2"/>
          <p:cNvSpPr/>
          <p:nvPr/>
        </p:nvSpPr>
        <p:spPr>
          <a:xfrm>
            <a:off x="8371268" y="2508089"/>
            <a:ext cx="272125" cy="10894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8282749" y="1972666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11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5" y="603438"/>
            <a:ext cx="6656096" cy="5465529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 rot="15716607">
            <a:off x="2926463" y="3052867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0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 rot="16200000">
            <a:off x="6320046" y="1973188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3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 rot="16200000">
            <a:off x="7786091" y="2966525"/>
            <a:ext cx="118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grid </a:t>
            </a:r>
            <a:r>
              <a:rPr lang="pt-BR" sz="1400" dirty="0" err="1" smtClean="0"/>
              <a:t>column</a:t>
            </a:r>
            <a:r>
              <a:rPr lang="pt-BR" sz="1400" dirty="0" smtClean="0"/>
              <a:t> 5</a:t>
            </a:r>
            <a:endParaRPr lang="pt-BR" sz="1400" dirty="0"/>
          </a:p>
        </p:txBody>
      </p:sp>
      <p:cxnSp>
        <p:nvCxnSpPr>
          <p:cNvPr id="39" name="Conector de seta reta 119"/>
          <p:cNvCxnSpPr/>
          <p:nvPr/>
        </p:nvCxnSpPr>
        <p:spPr>
          <a:xfrm flipH="1" flipV="1">
            <a:off x="3138154" y="4546243"/>
            <a:ext cx="420708" cy="52803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 rot="21171759">
            <a:off x="2862258" y="2365615"/>
            <a:ext cx="201699" cy="217653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6487581" y="1411224"/>
            <a:ext cx="93052" cy="10180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94768">
            <a:off x="8694947" y="2845966"/>
            <a:ext cx="138253" cy="97503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19"/>
          <p:cNvCxnSpPr/>
          <p:nvPr/>
        </p:nvCxnSpPr>
        <p:spPr>
          <a:xfrm flipV="1">
            <a:off x="6518582" y="2475562"/>
            <a:ext cx="20702" cy="58201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19"/>
          <p:cNvCxnSpPr/>
          <p:nvPr/>
        </p:nvCxnSpPr>
        <p:spPr>
          <a:xfrm flipV="1">
            <a:off x="8342475" y="3825134"/>
            <a:ext cx="376868" cy="48703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3475146" y="5002381"/>
            <a:ext cx="120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86876" y="3025708"/>
            <a:ext cx="124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2</a:t>
            </a:r>
            <a:r>
              <a:rPr lang="pt-BR" sz="1400" baseline="30000" dirty="0" smtClean="0"/>
              <a:t>nd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7498234" y="4238466"/>
            <a:ext cx="132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/>
              <a:t>Last</a:t>
            </a:r>
            <a:r>
              <a:rPr lang="pt-BR" sz="1400" dirty="0" smtClean="0"/>
              <a:t> XY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cxnSp>
        <p:nvCxnSpPr>
          <p:cNvPr id="50" name="Conector de seta reta 119"/>
          <p:cNvCxnSpPr/>
          <p:nvPr/>
        </p:nvCxnSpPr>
        <p:spPr>
          <a:xfrm flipH="1">
            <a:off x="2837903" y="2266950"/>
            <a:ext cx="220934" cy="262596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119"/>
          <p:cNvCxnSpPr/>
          <p:nvPr/>
        </p:nvCxnSpPr>
        <p:spPr>
          <a:xfrm flipH="1">
            <a:off x="3055134" y="4367662"/>
            <a:ext cx="335766" cy="33901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3005604" y="2003228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Z1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3348797" y="4190603"/>
            <a:ext cx="1392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Z2 of 1</a:t>
            </a:r>
            <a:r>
              <a:rPr lang="pt-BR" sz="1400" baseline="30000" dirty="0" smtClean="0"/>
              <a:t>st</a:t>
            </a:r>
            <a:r>
              <a:rPr lang="pt-BR" sz="1400" dirty="0" smtClean="0"/>
              <a:t> </a:t>
            </a:r>
            <a:r>
              <a:rPr lang="pt-BR" sz="1400" dirty="0" err="1" smtClean="0"/>
              <a:t>location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 rot="19985465">
            <a:off x="3921588" y="2822124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0</a:t>
            </a:r>
            <a:endParaRPr lang="pt-BR" sz="1400" dirty="0">
              <a:latin typeface="Wide Latin" panose="020A0A07050505020404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 rot="20383774">
            <a:off x="3852860" y="2220100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Wide Latin" panose="020A0A07050505020404" pitchFamily="18" charset="0"/>
              </a:rPr>
              <a:t>grid </a:t>
            </a:r>
            <a:r>
              <a:rPr lang="pt-BR" sz="1400" dirty="0" err="1" smtClean="0">
                <a:latin typeface="Wide Latin" panose="020A0A07050505020404" pitchFamily="18" charset="0"/>
              </a:rPr>
              <a:t>slice</a:t>
            </a:r>
            <a:r>
              <a:rPr lang="pt-BR" sz="1400" dirty="0" smtClean="0">
                <a:latin typeface="Wide Latin" panose="020A0A07050505020404" pitchFamily="18" charset="0"/>
              </a:rPr>
              <a:t> 1</a:t>
            </a:r>
            <a:endParaRPr lang="pt-BR" sz="14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/>
          <p:nvPr/>
        </p:nvSpPr>
        <p:spPr>
          <a:xfrm>
            <a:off x="1216483" y="854062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88" name="Forma livre 87"/>
          <p:cNvSpPr/>
          <p:nvPr/>
        </p:nvSpPr>
        <p:spPr>
          <a:xfrm>
            <a:off x="1336227" y="106361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0" name="Forma livre 89"/>
          <p:cNvSpPr/>
          <p:nvPr/>
        </p:nvSpPr>
        <p:spPr>
          <a:xfrm>
            <a:off x="1651907" y="14690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3" name="Forma livre 92"/>
          <p:cNvSpPr/>
          <p:nvPr/>
        </p:nvSpPr>
        <p:spPr>
          <a:xfrm>
            <a:off x="1496791" y="1264994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836966" y="1539991"/>
            <a:ext cx="866776" cy="329662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endCxn id="90" idx="3"/>
          </p:cNvCxnSpPr>
          <p:nvPr/>
        </p:nvCxnSpPr>
        <p:spPr>
          <a:xfrm flipV="1">
            <a:off x="2005694" y="1676420"/>
            <a:ext cx="1017813" cy="41911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/>
          <p:cNvCxnSpPr/>
          <p:nvPr/>
        </p:nvCxnSpPr>
        <p:spPr>
          <a:xfrm flipV="1">
            <a:off x="2196878" y="1793076"/>
            <a:ext cx="1249813" cy="509283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rma livre 18"/>
          <p:cNvSpPr/>
          <p:nvPr/>
        </p:nvSpPr>
        <p:spPr>
          <a:xfrm>
            <a:off x="1224647" y="1061388"/>
            <a:ext cx="979715" cy="1249135"/>
          </a:xfrm>
          <a:custGeom>
            <a:avLst/>
            <a:gdLst>
              <a:gd name="connsiteX0" fmla="*/ 0 w 979715"/>
              <a:gd name="connsiteY0" fmla="*/ 0 h 1249135"/>
              <a:gd name="connsiteX1" fmla="*/ 277586 w 979715"/>
              <a:gd name="connsiteY1" fmla="*/ 440871 h 1249135"/>
              <a:gd name="connsiteX2" fmla="*/ 979715 w 979715"/>
              <a:gd name="connsiteY2" fmla="*/ 1249135 h 124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715" h="1249135">
                <a:moveTo>
                  <a:pt x="0" y="0"/>
                </a:moveTo>
                <a:cubicBezTo>
                  <a:pt x="57150" y="116341"/>
                  <a:pt x="114300" y="232682"/>
                  <a:pt x="277586" y="440871"/>
                </a:cubicBezTo>
                <a:cubicBezTo>
                  <a:pt x="440872" y="649060"/>
                  <a:pt x="710293" y="949097"/>
                  <a:pt x="979715" y="1249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6" name="Forma livre 95"/>
          <p:cNvSpPr/>
          <p:nvPr/>
        </p:nvSpPr>
        <p:spPr>
          <a:xfrm>
            <a:off x="4005945" y="1061388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7" name="Forma livre 96"/>
          <p:cNvSpPr/>
          <p:nvPr/>
        </p:nvSpPr>
        <p:spPr>
          <a:xfrm>
            <a:off x="4125689" y="1270936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8" name="Forma livre 97"/>
          <p:cNvSpPr/>
          <p:nvPr/>
        </p:nvSpPr>
        <p:spPr>
          <a:xfrm>
            <a:off x="4449533" y="16764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99" name="Forma livre 98"/>
          <p:cNvSpPr/>
          <p:nvPr/>
        </p:nvSpPr>
        <p:spPr>
          <a:xfrm>
            <a:off x="4286253" y="1472320"/>
            <a:ext cx="2571750" cy="315817"/>
          </a:xfrm>
          <a:custGeom>
            <a:avLst/>
            <a:gdLst>
              <a:gd name="connsiteX0" fmla="*/ 0 w 2571750"/>
              <a:gd name="connsiteY0" fmla="*/ 215490 h 315817"/>
              <a:gd name="connsiteX1" fmla="*/ 432707 w 2571750"/>
              <a:gd name="connsiteY1" fmla="*/ 44040 h 315817"/>
              <a:gd name="connsiteX2" fmla="*/ 865414 w 2571750"/>
              <a:gd name="connsiteY2" fmla="*/ 11383 h 315817"/>
              <a:gd name="connsiteX3" fmla="*/ 1371600 w 2571750"/>
              <a:gd name="connsiteY3" fmla="*/ 207326 h 315817"/>
              <a:gd name="connsiteX4" fmla="*/ 1894114 w 2571750"/>
              <a:gd name="connsiteY4" fmla="*/ 313461 h 315817"/>
              <a:gd name="connsiteX5" fmla="*/ 2571750 w 2571750"/>
              <a:gd name="connsiteY5" fmla="*/ 109354 h 31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1750" h="315817">
                <a:moveTo>
                  <a:pt x="0" y="215490"/>
                </a:moveTo>
                <a:cubicBezTo>
                  <a:pt x="144235" y="146774"/>
                  <a:pt x="288471" y="78058"/>
                  <a:pt x="432707" y="44040"/>
                </a:cubicBezTo>
                <a:cubicBezTo>
                  <a:pt x="576943" y="10022"/>
                  <a:pt x="708932" y="-15831"/>
                  <a:pt x="865414" y="11383"/>
                </a:cubicBezTo>
                <a:cubicBezTo>
                  <a:pt x="1021896" y="38597"/>
                  <a:pt x="1200150" y="156980"/>
                  <a:pt x="1371600" y="207326"/>
                </a:cubicBezTo>
                <a:cubicBezTo>
                  <a:pt x="1543050" y="257672"/>
                  <a:pt x="1694089" y="329790"/>
                  <a:pt x="1894114" y="313461"/>
                </a:cubicBezTo>
                <a:cubicBezTo>
                  <a:pt x="2094139" y="297132"/>
                  <a:pt x="2332944" y="203243"/>
                  <a:pt x="2571750" y="109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" name="Forma livre 25"/>
          <p:cNvSpPr/>
          <p:nvPr/>
        </p:nvSpPr>
        <p:spPr>
          <a:xfrm>
            <a:off x="3780069" y="955252"/>
            <a:ext cx="669471" cy="947057"/>
          </a:xfrm>
          <a:custGeom>
            <a:avLst/>
            <a:gdLst>
              <a:gd name="connsiteX0" fmla="*/ 0 w 669471"/>
              <a:gd name="connsiteY0" fmla="*/ 0 h 947057"/>
              <a:gd name="connsiteX1" fmla="*/ 424543 w 669471"/>
              <a:gd name="connsiteY1" fmla="*/ 628650 h 947057"/>
              <a:gd name="connsiteX2" fmla="*/ 669471 w 669471"/>
              <a:gd name="connsiteY2" fmla="*/ 947057 h 94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71" h="947057">
                <a:moveTo>
                  <a:pt x="0" y="0"/>
                </a:moveTo>
                <a:cubicBezTo>
                  <a:pt x="156482" y="235403"/>
                  <a:pt x="312965" y="470807"/>
                  <a:pt x="424543" y="628650"/>
                </a:cubicBezTo>
                <a:cubicBezTo>
                  <a:pt x="536121" y="786493"/>
                  <a:pt x="602796" y="866775"/>
                  <a:pt x="669471" y="9470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" name="Forma livre 26"/>
          <p:cNvSpPr/>
          <p:nvPr/>
        </p:nvSpPr>
        <p:spPr>
          <a:xfrm>
            <a:off x="6580419" y="115119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122464 w 432707"/>
              <a:gd name="connsiteY1" fmla="*/ 236764 h 628650"/>
              <a:gd name="connsiteX2" fmla="*/ 261257 w 432707"/>
              <a:gd name="connsiteY2" fmla="*/ 432707 h 628650"/>
              <a:gd name="connsiteX3" fmla="*/ 432707 w 432707"/>
              <a:gd name="connsiteY3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07" h="628650">
                <a:moveTo>
                  <a:pt x="0" y="0"/>
                </a:moveTo>
                <a:cubicBezTo>
                  <a:pt x="39460" y="82323"/>
                  <a:pt x="78921" y="164646"/>
                  <a:pt x="122464" y="236764"/>
                </a:cubicBezTo>
                <a:cubicBezTo>
                  <a:pt x="166007" y="308882"/>
                  <a:pt x="209550" y="367393"/>
                  <a:pt x="261257" y="432707"/>
                </a:cubicBezTo>
                <a:cubicBezTo>
                  <a:pt x="312964" y="498021"/>
                  <a:pt x="372835" y="563335"/>
                  <a:pt x="432707" y="628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8" name="Grupo 27"/>
          <p:cNvGrpSpPr/>
          <p:nvPr/>
        </p:nvGrpSpPr>
        <p:grpSpPr>
          <a:xfrm>
            <a:off x="1006435" y="489400"/>
            <a:ext cx="6316929" cy="2115040"/>
            <a:chOff x="1006435" y="1387439"/>
            <a:chExt cx="9788234" cy="4345075"/>
          </a:xfrm>
        </p:grpSpPr>
        <p:cxnSp>
          <p:nvCxnSpPr>
            <p:cNvPr id="100" name="Conector de seta reta 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/>
          <p:cNvSpPr txBox="1"/>
          <p:nvPr/>
        </p:nvSpPr>
        <p:spPr>
          <a:xfrm>
            <a:off x="6865097" y="2604440"/>
            <a:ext cx="36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X,Y</a:t>
            </a:r>
            <a:endParaRPr lang="pt-BR" sz="12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711446" y="49680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sp>
        <p:nvSpPr>
          <p:cNvPr id="29" name="Forma livre 28"/>
          <p:cNvSpPr/>
          <p:nvPr/>
        </p:nvSpPr>
        <p:spPr>
          <a:xfrm>
            <a:off x="1755321" y="873589"/>
            <a:ext cx="938893" cy="1224643"/>
          </a:xfrm>
          <a:custGeom>
            <a:avLst/>
            <a:gdLst>
              <a:gd name="connsiteX0" fmla="*/ 0 w 938893"/>
              <a:gd name="connsiteY0" fmla="*/ 0 h 1224643"/>
              <a:gd name="connsiteX1" fmla="*/ 163286 w 938893"/>
              <a:gd name="connsiteY1" fmla="*/ 334736 h 1224643"/>
              <a:gd name="connsiteX2" fmla="*/ 383722 w 938893"/>
              <a:gd name="connsiteY2" fmla="*/ 620486 h 1224643"/>
              <a:gd name="connsiteX3" fmla="*/ 938893 w 938893"/>
              <a:gd name="connsiteY3" fmla="*/ 1224643 h 12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893" h="1224643">
                <a:moveTo>
                  <a:pt x="0" y="0"/>
                </a:moveTo>
                <a:cubicBezTo>
                  <a:pt x="49666" y="115661"/>
                  <a:pt x="99332" y="231322"/>
                  <a:pt x="163286" y="334736"/>
                </a:cubicBezTo>
                <a:cubicBezTo>
                  <a:pt x="227240" y="438150"/>
                  <a:pt x="254454" y="472168"/>
                  <a:pt x="383722" y="620486"/>
                </a:cubicBezTo>
                <a:cubicBezTo>
                  <a:pt x="512990" y="768804"/>
                  <a:pt x="725941" y="996723"/>
                  <a:pt x="938893" y="122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0" name="Forma livre 29"/>
          <p:cNvSpPr/>
          <p:nvPr/>
        </p:nvSpPr>
        <p:spPr>
          <a:xfrm>
            <a:off x="2530929" y="1028711"/>
            <a:ext cx="310242" cy="579664"/>
          </a:xfrm>
          <a:custGeom>
            <a:avLst/>
            <a:gdLst>
              <a:gd name="connsiteX0" fmla="*/ 0 w 310242"/>
              <a:gd name="connsiteY0" fmla="*/ 0 h 579664"/>
              <a:gd name="connsiteX1" fmla="*/ 138792 w 310242"/>
              <a:gd name="connsiteY1" fmla="*/ 302078 h 579664"/>
              <a:gd name="connsiteX2" fmla="*/ 310242 w 310242"/>
              <a:gd name="connsiteY2" fmla="*/ 579664 h 5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242" h="579664">
                <a:moveTo>
                  <a:pt x="0" y="0"/>
                </a:moveTo>
                <a:cubicBezTo>
                  <a:pt x="43542" y="102733"/>
                  <a:pt x="87085" y="205467"/>
                  <a:pt x="138792" y="302078"/>
                </a:cubicBezTo>
                <a:cubicBezTo>
                  <a:pt x="190499" y="398689"/>
                  <a:pt x="250370" y="489176"/>
                  <a:pt x="310242" y="5796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1" name="Forma livre 30"/>
          <p:cNvSpPr/>
          <p:nvPr/>
        </p:nvSpPr>
        <p:spPr>
          <a:xfrm>
            <a:off x="3020786" y="1690017"/>
            <a:ext cx="187778" cy="204108"/>
          </a:xfrm>
          <a:custGeom>
            <a:avLst/>
            <a:gdLst>
              <a:gd name="connsiteX0" fmla="*/ 0 w 187778"/>
              <a:gd name="connsiteY0" fmla="*/ 0 h 204108"/>
              <a:gd name="connsiteX1" fmla="*/ 187778 w 187778"/>
              <a:gd name="connsiteY1" fmla="*/ 204108 h 20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778" h="204108">
                <a:moveTo>
                  <a:pt x="0" y="0"/>
                </a:moveTo>
                <a:lnTo>
                  <a:pt x="187778" y="20410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2" name="Forma livre 31"/>
          <p:cNvSpPr/>
          <p:nvPr/>
        </p:nvSpPr>
        <p:spPr>
          <a:xfrm>
            <a:off x="3257550" y="1126682"/>
            <a:ext cx="408214" cy="644978"/>
          </a:xfrm>
          <a:custGeom>
            <a:avLst/>
            <a:gdLst>
              <a:gd name="connsiteX0" fmla="*/ 0 w 408214"/>
              <a:gd name="connsiteY0" fmla="*/ 0 h 644978"/>
              <a:gd name="connsiteX1" fmla="*/ 187779 w 408214"/>
              <a:gd name="connsiteY1" fmla="*/ 334735 h 644978"/>
              <a:gd name="connsiteX2" fmla="*/ 408214 w 408214"/>
              <a:gd name="connsiteY2" fmla="*/ 644978 h 64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4" h="644978">
                <a:moveTo>
                  <a:pt x="0" y="0"/>
                </a:moveTo>
                <a:cubicBezTo>
                  <a:pt x="59871" y="113619"/>
                  <a:pt x="119743" y="227239"/>
                  <a:pt x="187779" y="334735"/>
                </a:cubicBezTo>
                <a:cubicBezTo>
                  <a:pt x="255815" y="442231"/>
                  <a:pt x="332014" y="543604"/>
                  <a:pt x="408214" y="6449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4" name="Forma livre 33"/>
          <p:cNvSpPr/>
          <p:nvPr/>
        </p:nvSpPr>
        <p:spPr>
          <a:xfrm>
            <a:off x="4449536" y="1094025"/>
            <a:ext cx="432707" cy="628650"/>
          </a:xfrm>
          <a:custGeom>
            <a:avLst/>
            <a:gdLst>
              <a:gd name="connsiteX0" fmla="*/ 0 w 432707"/>
              <a:gd name="connsiteY0" fmla="*/ 0 h 628650"/>
              <a:gd name="connsiteX1" fmla="*/ 432707 w 432707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707" h="628650">
                <a:moveTo>
                  <a:pt x="0" y="0"/>
                </a:moveTo>
                <a:lnTo>
                  <a:pt x="432707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5" name="Forma livre 34"/>
          <p:cNvSpPr/>
          <p:nvPr/>
        </p:nvSpPr>
        <p:spPr>
          <a:xfrm>
            <a:off x="5241471" y="1208325"/>
            <a:ext cx="367393" cy="587828"/>
          </a:xfrm>
          <a:custGeom>
            <a:avLst/>
            <a:gdLst>
              <a:gd name="connsiteX0" fmla="*/ 0 w 367393"/>
              <a:gd name="connsiteY0" fmla="*/ 0 h 587828"/>
              <a:gd name="connsiteX1" fmla="*/ 367393 w 367393"/>
              <a:gd name="connsiteY1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393" h="587828">
                <a:moveTo>
                  <a:pt x="0" y="0"/>
                </a:moveTo>
                <a:lnTo>
                  <a:pt x="367393" y="587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38" name="Forma livre 37"/>
          <p:cNvSpPr/>
          <p:nvPr/>
        </p:nvSpPr>
        <p:spPr>
          <a:xfrm>
            <a:off x="5968093" y="1355282"/>
            <a:ext cx="400050" cy="628650"/>
          </a:xfrm>
          <a:custGeom>
            <a:avLst/>
            <a:gdLst>
              <a:gd name="connsiteX0" fmla="*/ 0 w 400050"/>
              <a:gd name="connsiteY0" fmla="*/ 0 h 628650"/>
              <a:gd name="connsiteX1" fmla="*/ 400050 w 4000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0050" h="628650">
                <a:moveTo>
                  <a:pt x="0" y="0"/>
                </a:moveTo>
                <a:lnTo>
                  <a:pt x="400050" y="628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4" name="Retângulo 103"/>
          <p:cNvSpPr/>
          <p:nvPr/>
        </p:nvSpPr>
        <p:spPr>
          <a:xfrm>
            <a:off x="2424988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5" name="Retângulo 104"/>
          <p:cNvSpPr/>
          <p:nvPr/>
        </p:nvSpPr>
        <p:spPr>
          <a:xfrm>
            <a:off x="2728273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6" name="Retângulo 105"/>
          <p:cNvSpPr/>
          <p:nvPr/>
        </p:nvSpPr>
        <p:spPr>
          <a:xfrm>
            <a:off x="2424988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7" name="Retângulo 106"/>
          <p:cNvSpPr/>
          <p:nvPr/>
        </p:nvSpPr>
        <p:spPr>
          <a:xfrm>
            <a:off x="2728272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8" name="Retângulo 107"/>
          <p:cNvSpPr/>
          <p:nvPr/>
        </p:nvSpPr>
        <p:spPr>
          <a:xfrm>
            <a:off x="2424988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09" name="Retângulo 108"/>
          <p:cNvSpPr/>
          <p:nvPr/>
        </p:nvSpPr>
        <p:spPr>
          <a:xfrm>
            <a:off x="2728272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0" name="Retângulo 109"/>
          <p:cNvSpPr/>
          <p:nvPr/>
        </p:nvSpPr>
        <p:spPr>
          <a:xfrm>
            <a:off x="303155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1" name="Retângulo 110"/>
          <p:cNvSpPr/>
          <p:nvPr/>
        </p:nvSpPr>
        <p:spPr>
          <a:xfrm>
            <a:off x="3031556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2" name="Retângulo 111"/>
          <p:cNvSpPr/>
          <p:nvPr/>
        </p:nvSpPr>
        <p:spPr>
          <a:xfrm>
            <a:off x="3031556" y="431891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4" name="Retângulo 113"/>
          <p:cNvSpPr/>
          <p:nvPr/>
        </p:nvSpPr>
        <p:spPr>
          <a:xfrm>
            <a:off x="3336877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5" name="Retângulo 114"/>
          <p:cNvSpPr/>
          <p:nvPr/>
        </p:nvSpPr>
        <p:spPr>
          <a:xfrm>
            <a:off x="3640162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6" name="Retângulo 115"/>
          <p:cNvSpPr/>
          <p:nvPr/>
        </p:nvSpPr>
        <p:spPr>
          <a:xfrm>
            <a:off x="3336877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7" name="Retângulo 116"/>
          <p:cNvSpPr/>
          <p:nvPr/>
        </p:nvSpPr>
        <p:spPr>
          <a:xfrm>
            <a:off x="3640161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8" name="Retângulo 117"/>
          <p:cNvSpPr/>
          <p:nvPr/>
        </p:nvSpPr>
        <p:spPr>
          <a:xfrm>
            <a:off x="3336877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19" name="Retângulo 118"/>
          <p:cNvSpPr/>
          <p:nvPr/>
        </p:nvSpPr>
        <p:spPr>
          <a:xfrm>
            <a:off x="3640161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0" name="Retângulo 119"/>
          <p:cNvSpPr/>
          <p:nvPr/>
        </p:nvSpPr>
        <p:spPr>
          <a:xfrm>
            <a:off x="3943446" y="3508962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1" name="Retângulo 120"/>
          <p:cNvSpPr/>
          <p:nvPr/>
        </p:nvSpPr>
        <p:spPr>
          <a:xfrm>
            <a:off x="3943445" y="3913936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2" name="Retângulo 121"/>
          <p:cNvSpPr/>
          <p:nvPr/>
        </p:nvSpPr>
        <p:spPr>
          <a:xfrm>
            <a:off x="3943445" y="431891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4" name="Retângulo 123"/>
          <p:cNvSpPr/>
          <p:nvPr/>
        </p:nvSpPr>
        <p:spPr>
          <a:xfrm>
            <a:off x="2425350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5" name="Retângulo 124"/>
          <p:cNvSpPr/>
          <p:nvPr/>
        </p:nvSpPr>
        <p:spPr>
          <a:xfrm>
            <a:off x="2728635" y="4729327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6" name="Retângulo 125"/>
          <p:cNvSpPr/>
          <p:nvPr/>
        </p:nvSpPr>
        <p:spPr>
          <a:xfrm>
            <a:off x="2425350" y="5134301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7" name="Retângulo 126"/>
          <p:cNvSpPr/>
          <p:nvPr/>
        </p:nvSpPr>
        <p:spPr>
          <a:xfrm>
            <a:off x="2728634" y="5134300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8" name="Retângulo 127"/>
          <p:cNvSpPr/>
          <p:nvPr/>
        </p:nvSpPr>
        <p:spPr>
          <a:xfrm>
            <a:off x="2425350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29" name="Retângulo 128"/>
          <p:cNvSpPr/>
          <p:nvPr/>
        </p:nvSpPr>
        <p:spPr>
          <a:xfrm>
            <a:off x="2728634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0" name="Retângulo 129"/>
          <p:cNvSpPr/>
          <p:nvPr/>
        </p:nvSpPr>
        <p:spPr>
          <a:xfrm>
            <a:off x="3031919" y="4729327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1" name="Retângulo 130"/>
          <p:cNvSpPr/>
          <p:nvPr/>
        </p:nvSpPr>
        <p:spPr>
          <a:xfrm>
            <a:off x="3031918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2" name="Retângulo 131"/>
          <p:cNvSpPr/>
          <p:nvPr/>
        </p:nvSpPr>
        <p:spPr>
          <a:xfrm>
            <a:off x="3031918" y="5539274"/>
            <a:ext cx="303284" cy="404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4" name="Retângulo 133"/>
          <p:cNvSpPr/>
          <p:nvPr/>
        </p:nvSpPr>
        <p:spPr>
          <a:xfrm>
            <a:off x="3337239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5" name="Retângulo 134"/>
          <p:cNvSpPr/>
          <p:nvPr/>
        </p:nvSpPr>
        <p:spPr>
          <a:xfrm>
            <a:off x="3640524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6" name="Retângulo 135"/>
          <p:cNvSpPr/>
          <p:nvPr/>
        </p:nvSpPr>
        <p:spPr>
          <a:xfrm>
            <a:off x="3337239" y="5134300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7" name="Retângulo 136"/>
          <p:cNvSpPr/>
          <p:nvPr/>
        </p:nvSpPr>
        <p:spPr>
          <a:xfrm>
            <a:off x="3640523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8" name="Retângulo 137"/>
          <p:cNvSpPr/>
          <p:nvPr/>
        </p:nvSpPr>
        <p:spPr>
          <a:xfrm>
            <a:off x="3337239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39" name="Retângulo 138"/>
          <p:cNvSpPr/>
          <p:nvPr/>
        </p:nvSpPr>
        <p:spPr>
          <a:xfrm>
            <a:off x="3640523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0" name="Retângulo 139"/>
          <p:cNvSpPr/>
          <p:nvPr/>
        </p:nvSpPr>
        <p:spPr>
          <a:xfrm>
            <a:off x="3943808" y="4729326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1" name="Retângulo 140"/>
          <p:cNvSpPr/>
          <p:nvPr/>
        </p:nvSpPr>
        <p:spPr>
          <a:xfrm>
            <a:off x="3943807" y="5134299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2" name="Retângulo 141"/>
          <p:cNvSpPr/>
          <p:nvPr/>
        </p:nvSpPr>
        <p:spPr>
          <a:xfrm>
            <a:off x="3943807" y="5539273"/>
            <a:ext cx="303284" cy="404974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4" name="Retângulo 143"/>
          <p:cNvSpPr/>
          <p:nvPr/>
        </p:nvSpPr>
        <p:spPr>
          <a:xfrm>
            <a:off x="4247092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5" name="Retângulo 144"/>
          <p:cNvSpPr/>
          <p:nvPr/>
        </p:nvSpPr>
        <p:spPr>
          <a:xfrm>
            <a:off x="4550377" y="3508962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6" name="Retângulo 145"/>
          <p:cNvSpPr/>
          <p:nvPr/>
        </p:nvSpPr>
        <p:spPr>
          <a:xfrm>
            <a:off x="4247092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7" name="Retângulo 146"/>
          <p:cNvSpPr/>
          <p:nvPr/>
        </p:nvSpPr>
        <p:spPr>
          <a:xfrm>
            <a:off x="4550377" y="3913936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8" name="Retângulo 147"/>
          <p:cNvSpPr/>
          <p:nvPr/>
        </p:nvSpPr>
        <p:spPr>
          <a:xfrm>
            <a:off x="4247092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49" name="Retângulo 148"/>
          <p:cNvSpPr/>
          <p:nvPr/>
        </p:nvSpPr>
        <p:spPr>
          <a:xfrm>
            <a:off x="4550377" y="4322538"/>
            <a:ext cx="303285" cy="406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5" name="Retângulo 184"/>
          <p:cNvSpPr/>
          <p:nvPr/>
        </p:nvSpPr>
        <p:spPr>
          <a:xfrm>
            <a:off x="4247092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6" name="Retângulo 185"/>
          <p:cNvSpPr/>
          <p:nvPr/>
        </p:nvSpPr>
        <p:spPr>
          <a:xfrm>
            <a:off x="4550377" y="4723882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7" name="Retângulo 186"/>
          <p:cNvSpPr/>
          <p:nvPr/>
        </p:nvSpPr>
        <p:spPr>
          <a:xfrm>
            <a:off x="4247092" y="5130671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8" name="Retângulo 187"/>
          <p:cNvSpPr/>
          <p:nvPr/>
        </p:nvSpPr>
        <p:spPr>
          <a:xfrm>
            <a:off x="4550377" y="5130670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9" name="Retângulo 188"/>
          <p:cNvSpPr/>
          <p:nvPr/>
        </p:nvSpPr>
        <p:spPr>
          <a:xfrm>
            <a:off x="4247092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90" name="Retângulo 189"/>
          <p:cNvSpPr/>
          <p:nvPr/>
        </p:nvSpPr>
        <p:spPr>
          <a:xfrm>
            <a:off x="4550377" y="5537458"/>
            <a:ext cx="303285" cy="406789"/>
          </a:xfrm>
          <a:prstGeom prst="rect">
            <a:avLst/>
          </a:pr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192" name="Grupo 191"/>
          <p:cNvGrpSpPr/>
          <p:nvPr/>
        </p:nvGrpSpPr>
        <p:grpSpPr>
          <a:xfrm>
            <a:off x="2424803" y="2960550"/>
            <a:ext cx="3482068" cy="2980998"/>
            <a:chOff x="1006435" y="1387439"/>
            <a:chExt cx="9788234" cy="4345075"/>
          </a:xfrm>
        </p:grpSpPr>
        <p:cxnSp>
          <p:nvCxnSpPr>
            <p:cNvPr id="193" name="Conector de seta reta 192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de seta reta 193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CaixaDeTexto 194"/>
          <p:cNvSpPr txBox="1"/>
          <p:nvPr/>
        </p:nvSpPr>
        <p:spPr>
          <a:xfrm>
            <a:off x="5474160" y="5924580"/>
            <a:ext cx="39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U,V</a:t>
            </a:r>
            <a:endParaRPr lang="pt-BR" sz="1200" dirty="0"/>
          </a:p>
        </p:txBody>
      </p:sp>
      <p:sp>
        <p:nvSpPr>
          <p:cNvPr id="196" name="CaixaDeTexto 195"/>
          <p:cNvSpPr txBox="1"/>
          <p:nvPr/>
        </p:nvSpPr>
        <p:spPr>
          <a:xfrm>
            <a:off x="2062173" y="296055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</a:t>
            </a:r>
            <a:endParaRPr lang="pt-BR" sz="1200" dirty="0"/>
          </a:p>
        </p:txBody>
      </p:sp>
      <p:sp>
        <p:nvSpPr>
          <p:cNvPr id="197" name="CaixaDeTexto 196"/>
          <p:cNvSpPr txBox="1"/>
          <p:nvPr/>
        </p:nvSpPr>
        <p:spPr>
          <a:xfrm>
            <a:off x="2230695" y="59687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198" name="CaixaDeTexto 197"/>
          <p:cNvSpPr txBox="1"/>
          <p:nvPr/>
        </p:nvSpPr>
        <p:spPr>
          <a:xfrm>
            <a:off x="4620995" y="59932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199" name="CaixaDeTexto 198"/>
          <p:cNvSpPr txBox="1"/>
          <p:nvPr/>
        </p:nvSpPr>
        <p:spPr>
          <a:xfrm>
            <a:off x="2007551" y="58027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0.0</a:t>
            </a:r>
            <a:endParaRPr lang="pt-BR" sz="1200" dirty="0"/>
          </a:p>
        </p:txBody>
      </p:sp>
      <p:sp>
        <p:nvSpPr>
          <p:cNvPr id="200" name="CaixaDeTexto 199"/>
          <p:cNvSpPr txBox="1"/>
          <p:nvPr/>
        </p:nvSpPr>
        <p:spPr>
          <a:xfrm>
            <a:off x="2002904" y="33707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1.0</a:t>
            </a:r>
            <a:endParaRPr lang="pt-BR" sz="1200" dirty="0"/>
          </a:p>
        </p:txBody>
      </p:sp>
      <p:sp>
        <p:nvSpPr>
          <p:cNvPr id="201" name="Chave direita 200"/>
          <p:cNvSpPr/>
          <p:nvPr/>
        </p:nvSpPr>
        <p:spPr>
          <a:xfrm>
            <a:off x="7462155" y="794487"/>
            <a:ext cx="318407" cy="1820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2" name="CaixaDeTexto 201"/>
          <p:cNvSpPr txBox="1"/>
          <p:nvPr/>
        </p:nvSpPr>
        <p:spPr>
          <a:xfrm>
            <a:off x="7732941" y="1549305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actual model</a:t>
            </a:r>
            <a:endParaRPr lang="pt-BR" sz="1200" dirty="0"/>
          </a:p>
        </p:txBody>
      </p:sp>
      <p:sp>
        <p:nvSpPr>
          <p:cNvPr id="203" name="Chave direita 202"/>
          <p:cNvSpPr/>
          <p:nvPr/>
        </p:nvSpPr>
        <p:spPr>
          <a:xfrm>
            <a:off x="6902912" y="3498221"/>
            <a:ext cx="318407" cy="2426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04" name="CaixaDeTexto 203"/>
          <p:cNvSpPr txBox="1"/>
          <p:nvPr/>
        </p:nvSpPr>
        <p:spPr>
          <a:xfrm>
            <a:off x="7173698" y="4564825"/>
            <a:ext cx="1603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what GSLib works with</a:t>
            </a:r>
            <a:endParaRPr lang="pt-BR" sz="1200" dirty="0"/>
          </a:p>
        </p:txBody>
      </p:sp>
      <p:grpSp>
        <p:nvGrpSpPr>
          <p:cNvPr id="228" name="Grupo 227"/>
          <p:cNvGrpSpPr/>
          <p:nvPr/>
        </p:nvGrpSpPr>
        <p:grpSpPr>
          <a:xfrm>
            <a:off x="1730088" y="681471"/>
            <a:ext cx="329045" cy="1464965"/>
            <a:chOff x="1730088" y="681471"/>
            <a:chExt cx="329045" cy="1464965"/>
          </a:xfrm>
          <a:solidFill>
            <a:srgbClr val="00B050"/>
          </a:solidFill>
        </p:grpSpPr>
        <p:sp>
          <p:nvSpPr>
            <p:cNvPr id="205" name="Elipse 204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7" name="Elipse 206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8" name="Elipse 207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09" name="Elipse 208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0" name="Elipse 209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11" name="Elipse 210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14" name="Elipse 213"/>
          <p:cNvSpPr/>
          <p:nvPr/>
        </p:nvSpPr>
        <p:spPr>
          <a:xfrm>
            <a:off x="2848346" y="74380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5" name="Elipse 214"/>
          <p:cNvSpPr/>
          <p:nvPr/>
        </p:nvSpPr>
        <p:spPr>
          <a:xfrm>
            <a:off x="2821626" y="98197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6" name="Elipse 215"/>
          <p:cNvSpPr/>
          <p:nvPr/>
        </p:nvSpPr>
        <p:spPr>
          <a:xfrm>
            <a:off x="2781677" y="120832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7" name="Elipse 216"/>
          <p:cNvSpPr/>
          <p:nvPr/>
        </p:nvSpPr>
        <p:spPr>
          <a:xfrm>
            <a:off x="2754957" y="13602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8" name="Elipse 217"/>
          <p:cNvSpPr/>
          <p:nvPr/>
        </p:nvSpPr>
        <p:spPr>
          <a:xfrm>
            <a:off x="2729227" y="161616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19" name="Elipse 218"/>
          <p:cNvSpPr/>
          <p:nvPr/>
        </p:nvSpPr>
        <p:spPr>
          <a:xfrm>
            <a:off x="2696504" y="18452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0" name="Elipse 219"/>
          <p:cNvSpPr/>
          <p:nvPr/>
        </p:nvSpPr>
        <p:spPr>
          <a:xfrm>
            <a:off x="2632611" y="209823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grpSp>
        <p:nvGrpSpPr>
          <p:cNvPr id="229" name="Grupo 228"/>
          <p:cNvGrpSpPr/>
          <p:nvPr/>
        </p:nvGrpSpPr>
        <p:grpSpPr>
          <a:xfrm>
            <a:off x="3882622" y="777919"/>
            <a:ext cx="329045" cy="1464965"/>
            <a:chOff x="1730088" y="681471"/>
            <a:chExt cx="329045" cy="1464965"/>
          </a:xfrm>
          <a:solidFill>
            <a:srgbClr val="00B0F0"/>
          </a:solidFill>
        </p:grpSpPr>
        <p:sp>
          <p:nvSpPr>
            <p:cNvPr id="230" name="Elipse 229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1" name="Elipse 230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2" name="Elipse 231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3" name="Elipse 232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4" name="Elipse 233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5" name="Elipse 234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6" name="Elipse 235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grpSp>
        <p:nvGrpSpPr>
          <p:cNvPr id="237" name="Grupo 236"/>
          <p:cNvGrpSpPr/>
          <p:nvPr/>
        </p:nvGrpSpPr>
        <p:grpSpPr>
          <a:xfrm>
            <a:off x="4906504" y="747590"/>
            <a:ext cx="329045" cy="1464965"/>
            <a:chOff x="1730088" y="681471"/>
            <a:chExt cx="329045" cy="146496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8" name="Elipse 237"/>
            <p:cNvSpPr/>
            <p:nvPr/>
          </p:nvSpPr>
          <p:spPr>
            <a:xfrm>
              <a:off x="2005694" y="681471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39" name="Elipse 238"/>
            <p:cNvSpPr/>
            <p:nvPr/>
          </p:nvSpPr>
          <p:spPr>
            <a:xfrm>
              <a:off x="1978974" y="928532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0" name="Elipse 239"/>
            <p:cNvSpPr/>
            <p:nvPr/>
          </p:nvSpPr>
          <p:spPr>
            <a:xfrm>
              <a:off x="1952254" y="116585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1" name="Elipse 240"/>
            <p:cNvSpPr/>
            <p:nvPr/>
          </p:nvSpPr>
          <p:spPr>
            <a:xfrm>
              <a:off x="1903764" y="1381630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2" name="Elipse 241"/>
            <p:cNvSpPr/>
            <p:nvPr/>
          </p:nvSpPr>
          <p:spPr>
            <a:xfrm>
              <a:off x="1863438" y="1627536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3" name="Elipse 242"/>
            <p:cNvSpPr/>
            <p:nvPr/>
          </p:nvSpPr>
          <p:spPr>
            <a:xfrm>
              <a:off x="1783527" y="189191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  <p:sp>
          <p:nvSpPr>
            <p:cNvPr id="244" name="Elipse 243"/>
            <p:cNvSpPr/>
            <p:nvPr/>
          </p:nvSpPr>
          <p:spPr>
            <a:xfrm>
              <a:off x="1730088" y="2092997"/>
              <a:ext cx="53439" cy="534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/>
            </a:p>
          </p:txBody>
        </p:sp>
      </p:grpSp>
      <p:sp>
        <p:nvSpPr>
          <p:cNvPr id="247" name="Elipse 246"/>
          <p:cNvSpPr/>
          <p:nvPr/>
        </p:nvSpPr>
        <p:spPr>
          <a:xfrm>
            <a:off x="2810114" y="3680086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8" name="Elipse 247"/>
          <p:cNvSpPr/>
          <p:nvPr/>
        </p:nvSpPr>
        <p:spPr>
          <a:xfrm>
            <a:off x="2740347" y="4090610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9" name="Elipse 248"/>
          <p:cNvSpPr/>
          <p:nvPr/>
        </p:nvSpPr>
        <p:spPr>
          <a:xfrm>
            <a:off x="2640537" y="4395881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0" name="Elipse 249"/>
          <p:cNvSpPr/>
          <p:nvPr/>
        </p:nvSpPr>
        <p:spPr>
          <a:xfrm>
            <a:off x="2515103" y="4770147"/>
            <a:ext cx="53439" cy="534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3" name="Elipse 252"/>
          <p:cNvSpPr/>
          <p:nvPr/>
        </p:nvSpPr>
        <p:spPr>
          <a:xfrm>
            <a:off x="3137923" y="381967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4" name="Elipse 253"/>
          <p:cNvSpPr/>
          <p:nvPr/>
        </p:nvSpPr>
        <p:spPr>
          <a:xfrm>
            <a:off x="3070383" y="4224651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5" name="Elipse 254"/>
          <p:cNvSpPr/>
          <p:nvPr/>
        </p:nvSpPr>
        <p:spPr>
          <a:xfrm>
            <a:off x="2920596" y="530734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6" name="Elipse 255"/>
          <p:cNvSpPr/>
          <p:nvPr/>
        </p:nvSpPr>
        <p:spPr>
          <a:xfrm>
            <a:off x="2826442" y="559884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7" name="Elipse 256"/>
          <p:cNvSpPr/>
          <p:nvPr/>
        </p:nvSpPr>
        <p:spPr>
          <a:xfrm>
            <a:off x="2649814" y="59175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1" name="Elipse 260"/>
          <p:cNvSpPr/>
          <p:nvPr/>
        </p:nvSpPr>
        <p:spPr>
          <a:xfrm>
            <a:off x="3705736" y="3549562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2" name="Elipse 261"/>
          <p:cNvSpPr/>
          <p:nvPr/>
        </p:nvSpPr>
        <p:spPr>
          <a:xfrm>
            <a:off x="3556307" y="4464629"/>
            <a:ext cx="53439" cy="534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8" name="Elipse 267"/>
          <p:cNvSpPr/>
          <p:nvPr/>
        </p:nvSpPr>
        <p:spPr>
          <a:xfrm>
            <a:off x="4161565" y="3674946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9" name="Elipse 268"/>
          <p:cNvSpPr/>
          <p:nvPr/>
        </p:nvSpPr>
        <p:spPr>
          <a:xfrm>
            <a:off x="4074667" y="4286254"/>
            <a:ext cx="53439" cy="534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4" name="Chave direita 273"/>
          <p:cNvSpPr/>
          <p:nvPr/>
        </p:nvSpPr>
        <p:spPr>
          <a:xfrm>
            <a:off x="4947581" y="4729326"/>
            <a:ext cx="318407" cy="11952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75" name="CaixaDeTexto 274"/>
          <p:cNvSpPr txBox="1"/>
          <p:nvPr/>
        </p:nvSpPr>
        <p:spPr>
          <a:xfrm>
            <a:off x="5284770" y="5176117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eroded cells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27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/>
          <p:cNvSpPr/>
          <p:nvPr/>
        </p:nvSpPr>
        <p:spPr>
          <a:xfrm>
            <a:off x="1587081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/>
          <p:cNvSpPr/>
          <p:nvPr/>
        </p:nvSpPr>
        <p:spPr>
          <a:xfrm>
            <a:off x="2833990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/>
          <p:cNvSpPr/>
          <p:nvPr/>
        </p:nvSpPr>
        <p:spPr>
          <a:xfrm>
            <a:off x="1587080" y="2320533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/>
          <p:cNvSpPr/>
          <p:nvPr/>
        </p:nvSpPr>
        <p:spPr>
          <a:xfrm>
            <a:off x="2833989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/>
          <p:cNvSpPr/>
          <p:nvPr/>
        </p:nvSpPr>
        <p:spPr>
          <a:xfrm>
            <a:off x="1587080" y="356744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/>
          <p:cNvSpPr/>
          <p:nvPr/>
        </p:nvSpPr>
        <p:spPr>
          <a:xfrm>
            <a:off x="2833989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/>
          <p:cNvSpPr/>
          <p:nvPr/>
        </p:nvSpPr>
        <p:spPr>
          <a:xfrm>
            <a:off x="4080898" y="1073624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/>
          <p:cNvSpPr/>
          <p:nvPr/>
        </p:nvSpPr>
        <p:spPr>
          <a:xfrm>
            <a:off x="4080897" y="232053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/>
          <p:cNvSpPr/>
          <p:nvPr/>
        </p:nvSpPr>
        <p:spPr>
          <a:xfrm>
            <a:off x="4080897" y="356744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CaixaDeTexto 169"/>
          <p:cNvSpPr txBox="1"/>
          <p:nvPr/>
        </p:nvSpPr>
        <p:spPr>
          <a:xfrm>
            <a:off x="2591817" y="651435"/>
            <a:ext cx="1620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2D Cartesian grid with</a:t>
            </a:r>
          </a:p>
          <a:p>
            <a:pPr algn="ctr"/>
            <a:r>
              <a:rPr lang="pt-BR" sz="1200" b="1" dirty="0" smtClean="0"/>
              <a:t>top and base variables</a:t>
            </a:r>
            <a:endParaRPr lang="pt-BR" sz="1200" b="1" dirty="0"/>
          </a:p>
        </p:txBody>
      </p:sp>
      <p:sp>
        <p:nvSpPr>
          <p:cNvPr id="171" name="Elipse 170"/>
          <p:cNvSpPr/>
          <p:nvPr/>
        </p:nvSpPr>
        <p:spPr>
          <a:xfrm>
            <a:off x="2183815" y="419089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2" name="Elipse 171"/>
          <p:cNvSpPr/>
          <p:nvPr/>
        </p:nvSpPr>
        <p:spPr>
          <a:xfrm>
            <a:off x="3430724" y="418272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3" name="Elipse 172"/>
          <p:cNvSpPr/>
          <p:nvPr/>
        </p:nvSpPr>
        <p:spPr>
          <a:xfrm>
            <a:off x="2180167" y="293817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4" name="Elipse 173"/>
          <p:cNvSpPr/>
          <p:nvPr/>
        </p:nvSpPr>
        <p:spPr>
          <a:xfrm>
            <a:off x="3412230" y="2930006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75" name="Retângulo 174"/>
          <p:cNvSpPr/>
          <p:nvPr/>
        </p:nvSpPr>
        <p:spPr>
          <a:xfrm>
            <a:off x="2206141" y="2964767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6" name="Conector de seta reta 175"/>
          <p:cNvCxnSpPr/>
          <p:nvPr/>
        </p:nvCxnSpPr>
        <p:spPr>
          <a:xfrm flipV="1">
            <a:off x="1591925" y="4806185"/>
            <a:ext cx="4555782" cy="1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ixaDeTexto 176"/>
          <p:cNvSpPr txBox="1"/>
          <p:nvPr/>
        </p:nvSpPr>
        <p:spPr>
          <a:xfrm>
            <a:off x="2479447" y="3588221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178" name="CaixaDeTexto 177"/>
          <p:cNvSpPr txBox="1"/>
          <p:nvPr/>
        </p:nvSpPr>
        <p:spPr>
          <a:xfrm>
            <a:off x="2057696" y="48713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3328564" y="48686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0" name="CaixaDeTexto 179"/>
          <p:cNvSpPr txBox="1"/>
          <p:nvPr/>
        </p:nvSpPr>
        <p:spPr>
          <a:xfrm>
            <a:off x="4624295" y="486864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243950" y="2826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1243950" y="15585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2</a:t>
            </a:r>
            <a:endParaRPr lang="pt-BR" sz="1200" b="1" dirty="0"/>
          </a:p>
        </p:txBody>
      </p:sp>
      <p:sp>
        <p:nvSpPr>
          <p:cNvPr id="184" name="CaixaDeTexto 183"/>
          <p:cNvSpPr txBox="1"/>
          <p:nvPr/>
        </p:nvSpPr>
        <p:spPr>
          <a:xfrm>
            <a:off x="1243481" y="40709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0</a:t>
            </a:r>
            <a:endParaRPr lang="pt-BR" sz="1200" b="1" dirty="0"/>
          </a:p>
        </p:txBody>
      </p:sp>
      <p:cxnSp>
        <p:nvCxnSpPr>
          <p:cNvPr id="212" name="Conector de seta reta 211"/>
          <p:cNvCxnSpPr/>
          <p:nvPr/>
        </p:nvCxnSpPr>
        <p:spPr>
          <a:xfrm flipV="1">
            <a:off x="1587080" y="514351"/>
            <a:ext cx="1" cy="431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5672795" y="4863194"/>
            <a:ext cx="74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I indexes</a:t>
            </a:r>
            <a:endParaRPr lang="pt-BR" sz="1200" b="1" dirty="0"/>
          </a:p>
        </p:txBody>
      </p:sp>
      <p:sp>
        <p:nvSpPr>
          <p:cNvPr id="221" name="CaixaDeTexto 220"/>
          <p:cNvSpPr txBox="1"/>
          <p:nvPr/>
        </p:nvSpPr>
        <p:spPr>
          <a:xfrm>
            <a:off x="751508" y="727183"/>
            <a:ext cx="75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J indexes</a:t>
            </a:r>
            <a:endParaRPr lang="pt-BR" sz="1200" b="1" dirty="0"/>
          </a:p>
        </p:txBody>
      </p:sp>
      <p:sp>
        <p:nvSpPr>
          <p:cNvPr id="222" name="Elipse 221"/>
          <p:cNvSpPr/>
          <p:nvPr/>
        </p:nvSpPr>
        <p:spPr>
          <a:xfrm>
            <a:off x="3430191" y="418817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3" name="Elipse 222"/>
          <p:cNvSpPr/>
          <p:nvPr/>
        </p:nvSpPr>
        <p:spPr>
          <a:xfrm>
            <a:off x="4677100" y="418001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4" name="Elipse 223"/>
          <p:cNvSpPr/>
          <p:nvPr/>
        </p:nvSpPr>
        <p:spPr>
          <a:xfrm>
            <a:off x="3426543" y="2935454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5" name="Elipse 224"/>
          <p:cNvSpPr/>
          <p:nvPr/>
        </p:nvSpPr>
        <p:spPr>
          <a:xfrm>
            <a:off x="4658606" y="2927290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26" name="Retângulo 225"/>
          <p:cNvSpPr/>
          <p:nvPr/>
        </p:nvSpPr>
        <p:spPr>
          <a:xfrm>
            <a:off x="3452517" y="2962051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" name="Elipse 226"/>
          <p:cNvSpPr/>
          <p:nvPr/>
        </p:nvSpPr>
        <p:spPr>
          <a:xfrm>
            <a:off x="2183282" y="293906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5" name="Elipse 244"/>
          <p:cNvSpPr/>
          <p:nvPr/>
        </p:nvSpPr>
        <p:spPr>
          <a:xfrm>
            <a:off x="3430191" y="2930898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46" name="Elipse 245"/>
          <p:cNvSpPr/>
          <p:nvPr/>
        </p:nvSpPr>
        <p:spPr>
          <a:xfrm>
            <a:off x="2179634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1" name="Elipse 250"/>
          <p:cNvSpPr/>
          <p:nvPr/>
        </p:nvSpPr>
        <p:spPr>
          <a:xfrm>
            <a:off x="3411697" y="1678175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2" name="Retângulo 251"/>
          <p:cNvSpPr/>
          <p:nvPr/>
        </p:nvSpPr>
        <p:spPr>
          <a:xfrm>
            <a:off x="2205608" y="1712936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Elipse 257"/>
          <p:cNvSpPr/>
          <p:nvPr/>
        </p:nvSpPr>
        <p:spPr>
          <a:xfrm>
            <a:off x="3430191" y="2947227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59" name="Elipse 258"/>
          <p:cNvSpPr/>
          <p:nvPr/>
        </p:nvSpPr>
        <p:spPr>
          <a:xfrm>
            <a:off x="4677100" y="2939062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0" name="Elipse 259"/>
          <p:cNvSpPr/>
          <p:nvPr/>
        </p:nvSpPr>
        <p:spPr>
          <a:xfrm>
            <a:off x="3426543" y="1694503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3" name="Elipse 262"/>
          <p:cNvSpPr/>
          <p:nvPr/>
        </p:nvSpPr>
        <p:spPr>
          <a:xfrm>
            <a:off x="4658606" y="1686339"/>
            <a:ext cx="53439" cy="534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264" name="Retângulo 263"/>
          <p:cNvSpPr/>
          <p:nvPr/>
        </p:nvSpPr>
        <p:spPr>
          <a:xfrm>
            <a:off x="3452517" y="1721100"/>
            <a:ext cx="1246909" cy="124690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aixaDeTexto 264"/>
          <p:cNvSpPr txBox="1"/>
          <p:nvPr/>
        </p:nvSpPr>
        <p:spPr>
          <a:xfrm>
            <a:off x="3893951" y="356744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66" name="CaixaDeTexto 265"/>
          <p:cNvSpPr txBox="1"/>
          <p:nvPr/>
        </p:nvSpPr>
        <p:spPr>
          <a:xfrm>
            <a:off x="2575746" y="232053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2</a:t>
            </a:r>
            <a:endParaRPr lang="pt-BR" sz="1200" b="1" dirty="0"/>
          </a:p>
        </p:txBody>
      </p:sp>
      <p:sp>
        <p:nvSpPr>
          <p:cNvPr id="267" name="CaixaDeTexto 266"/>
          <p:cNvSpPr txBox="1"/>
          <p:nvPr/>
        </p:nvSpPr>
        <p:spPr>
          <a:xfrm>
            <a:off x="3822655" y="229266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3</a:t>
            </a:r>
            <a:endParaRPr lang="pt-BR" sz="1200" b="1" dirty="0"/>
          </a:p>
        </p:txBody>
      </p:sp>
      <p:sp>
        <p:nvSpPr>
          <p:cNvPr id="13" name="Forma livre 12"/>
          <p:cNvSpPr/>
          <p:nvPr/>
        </p:nvSpPr>
        <p:spPr>
          <a:xfrm flipV="1">
            <a:off x="8294859" y="2637996"/>
            <a:ext cx="1812472" cy="30328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Forma livre 269"/>
          <p:cNvSpPr/>
          <p:nvPr/>
        </p:nvSpPr>
        <p:spPr>
          <a:xfrm flipV="1">
            <a:off x="8297591" y="2850076"/>
            <a:ext cx="1812472" cy="56697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1" name="Forma livre 270"/>
          <p:cNvSpPr/>
          <p:nvPr/>
        </p:nvSpPr>
        <p:spPr>
          <a:xfrm flipV="1">
            <a:off x="8297591" y="2516893"/>
            <a:ext cx="1812472" cy="268648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2" name="Forma livre 271"/>
          <p:cNvSpPr/>
          <p:nvPr/>
        </p:nvSpPr>
        <p:spPr>
          <a:xfrm flipV="1">
            <a:off x="8292159" y="2415988"/>
            <a:ext cx="1812472" cy="195073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 flipV="1">
            <a:off x="8292159" y="2740827"/>
            <a:ext cx="1812472" cy="400902"/>
          </a:xfrm>
          <a:custGeom>
            <a:avLst/>
            <a:gdLst>
              <a:gd name="connsiteX0" fmla="*/ 0 w 1812472"/>
              <a:gd name="connsiteY0" fmla="*/ 0 h 367393"/>
              <a:gd name="connsiteX1" fmla="*/ 898072 w 1812472"/>
              <a:gd name="connsiteY1" fmla="*/ 367393 h 367393"/>
              <a:gd name="connsiteX2" fmla="*/ 1812472 w 1812472"/>
              <a:gd name="connsiteY2" fmla="*/ 114300 h 36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472" h="367393">
                <a:moveTo>
                  <a:pt x="0" y="0"/>
                </a:moveTo>
                <a:lnTo>
                  <a:pt x="898072" y="367393"/>
                </a:lnTo>
                <a:lnTo>
                  <a:pt x="1812472" y="1143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stCxn id="272" idx="2"/>
            <a:endCxn id="270" idx="2"/>
          </p:cNvCxnSpPr>
          <p:nvPr/>
        </p:nvCxnSpPr>
        <p:spPr>
          <a:xfrm>
            <a:off x="10104631" y="2550372"/>
            <a:ext cx="5432" cy="69028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9190231" y="2421090"/>
            <a:ext cx="0" cy="39926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272" idx="0"/>
            <a:endCxn id="270" idx="0"/>
          </p:cNvCxnSpPr>
          <p:nvPr/>
        </p:nvCxnSpPr>
        <p:spPr>
          <a:xfrm>
            <a:off x="8292159" y="2611061"/>
            <a:ext cx="5432" cy="8059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CaixaDeTexto 275"/>
          <p:cNvSpPr txBox="1"/>
          <p:nvPr/>
        </p:nvSpPr>
        <p:spPr>
          <a:xfrm>
            <a:off x="7711173" y="3180562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0</a:t>
            </a:r>
            <a:endParaRPr lang="pt-BR" sz="1200" b="1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10182237" y="3030385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</a:t>
            </a:r>
            <a:endParaRPr lang="pt-BR" sz="1200" b="1" dirty="0"/>
          </a:p>
        </p:txBody>
      </p:sp>
      <p:sp>
        <p:nvSpPr>
          <p:cNvPr id="278" name="CaixaDeTexto 277"/>
          <p:cNvSpPr txBox="1"/>
          <p:nvPr/>
        </p:nvSpPr>
        <p:spPr>
          <a:xfrm>
            <a:off x="7731523" y="286473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4</a:t>
            </a:r>
            <a:endParaRPr lang="pt-BR" sz="1200" b="1" dirty="0"/>
          </a:p>
        </p:txBody>
      </p:sp>
      <p:sp>
        <p:nvSpPr>
          <p:cNvPr id="279" name="CaixaDeTexto 278"/>
          <p:cNvSpPr txBox="1"/>
          <p:nvPr/>
        </p:nvSpPr>
        <p:spPr>
          <a:xfrm>
            <a:off x="10159881" y="278768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5</a:t>
            </a:r>
            <a:endParaRPr lang="pt-BR" sz="1200" b="1" dirty="0"/>
          </a:p>
        </p:txBody>
      </p:sp>
      <p:sp>
        <p:nvSpPr>
          <p:cNvPr id="280" name="CaixaDeTexto 279"/>
          <p:cNvSpPr txBox="1"/>
          <p:nvPr/>
        </p:nvSpPr>
        <p:spPr>
          <a:xfrm>
            <a:off x="7731523" y="270722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8</a:t>
            </a:r>
            <a:endParaRPr lang="pt-BR" sz="1200" b="1" dirty="0"/>
          </a:p>
        </p:txBody>
      </p:sp>
      <p:sp>
        <p:nvSpPr>
          <p:cNvPr id="281" name="CaixaDeTexto 280"/>
          <p:cNvSpPr txBox="1"/>
          <p:nvPr/>
        </p:nvSpPr>
        <p:spPr>
          <a:xfrm>
            <a:off x="10173509" y="2617603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9</a:t>
            </a:r>
            <a:endParaRPr lang="pt-BR" sz="1200" b="1" dirty="0"/>
          </a:p>
        </p:txBody>
      </p:sp>
      <p:sp>
        <p:nvSpPr>
          <p:cNvPr id="282" name="CaixaDeTexto 281"/>
          <p:cNvSpPr txBox="1"/>
          <p:nvPr/>
        </p:nvSpPr>
        <p:spPr>
          <a:xfrm>
            <a:off x="7710359" y="25176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12</a:t>
            </a:r>
            <a:endParaRPr lang="pt-BR" sz="1200" b="1" dirty="0"/>
          </a:p>
        </p:txBody>
      </p:sp>
      <p:sp>
        <p:nvSpPr>
          <p:cNvPr id="283" name="CaixaDeTexto 282"/>
          <p:cNvSpPr txBox="1"/>
          <p:nvPr/>
        </p:nvSpPr>
        <p:spPr>
          <a:xfrm>
            <a:off x="10137287" y="249630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cell 13</a:t>
            </a:r>
            <a:endParaRPr lang="pt-BR" sz="1200" b="1" dirty="0"/>
          </a:p>
        </p:txBody>
      </p:sp>
      <p:cxnSp>
        <p:nvCxnSpPr>
          <p:cNvPr id="284" name="Conector de seta reta 283"/>
          <p:cNvCxnSpPr/>
          <p:nvPr/>
        </p:nvCxnSpPr>
        <p:spPr>
          <a:xfrm flipH="1" flipV="1">
            <a:off x="8297591" y="3457562"/>
            <a:ext cx="779840" cy="4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de seta reta 284"/>
          <p:cNvCxnSpPr>
            <a:endCxn id="270" idx="1"/>
          </p:cNvCxnSpPr>
          <p:nvPr/>
        </p:nvCxnSpPr>
        <p:spPr>
          <a:xfrm flipH="1" flipV="1">
            <a:off x="9195663" y="2850076"/>
            <a:ext cx="34168" cy="103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ector de seta reta 285"/>
          <p:cNvCxnSpPr/>
          <p:nvPr/>
        </p:nvCxnSpPr>
        <p:spPr>
          <a:xfrm flipV="1">
            <a:off x="9413367" y="3240662"/>
            <a:ext cx="723920" cy="6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de seta reta 286"/>
          <p:cNvCxnSpPr>
            <a:endCxn id="272" idx="0"/>
          </p:cNvCxnSpPr>
          <p:nvPr/>
        </p:nvCxnSpPr>
        <p:spPr>
          <a:xfrm flipH="1">
            <a:off x="8292159" y="1714489"/>
            <a:ext cx="785272" cy="89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 de seta reta 287"/>
          <p:cNvCxnSpPr>
            <a:endCxn id="272" idx="1"/>
          </p:cNvCxnSpPr>
          <p:nvPr/>
        </p:nvCxnSpPr>
        <p:spPr>
          <a:xfrm>
            <a:off x="9190231" y="1714489"/>
            <a:ext cx="0" cy="70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de seta reta 288"/>
          <p:cNvCxnSpPr>
            <a:endCxn id="272" idx="2"/>
          </p:cNvCxnSpPr>
          <p:nvPr/>
        </p:nvCxnSpPr>
        <p:spPr>
          <a:xfrm>
            <a:off x="9356217" y="1714489"/>
            <a:ext cx="748414" cy="83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/>
          <p:cNvSpPr txBox="1"/>
          <p:nvPr/>
        </p:nvSpPr>
        <p:spPr>
          <a:xfrm>
            <a:off x="8839728" y="3906617"/>
            <a:ext cx="1142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base values</a:t>
            </a:r>
            <a:endParaRPr lang="pt-BR" sz="1200" b="1" dirty="0"/>
          </a:p>
        </p:txBody>
      </p:sp>
      <p:sp>
        <p:nvSpPr>
          <p:cNvPr id="291" name="CaixaDeTexto 290"/>
          <p:cNvSpPr txBox="1"/>
          <p:nvPr/>
        </p:nvSpPr>
        <p:spPr>
          <a:xfrm>
            <a:off x="8706749" y="1419196"/>
            <a:ext cx="10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Z = top values</a:t>
            </a:r>
            <a:endParaRPr lang="pt-BR" sz="1200" b="1" dirty="0"/>
          </a:p>
        </p:txBody>
      </p:sp>
      <p:sp>
        <p:nvSpPr>
          <p:cNvPr id="292" name="CaixaDeTexto 291"/>
          <p:cNvSpPr txBox="1"/>
          <p:nvPr/>
        </p:nvSpPr>
        <p:spPr>
          <a:xfrm>
            <a:off x="1524490" y="5145329"/>
            <a:ext cx="4216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X, Y = cell centers of the Cartesian grid with top and base values</a:t>
            </a:r>
            <a:endParaRPr lang="pt-BR" sz="1200" b="1" dirty="0"/>
          </a:p>
        </p:txBody>
      </p:sp>
      <p:sp>
        <p:nvSpPr>
          <p:cNvPr id="293" name="CaixaDeTexto 292"/>
          <p:cNvSpPr txBox="1"/>
          <p:nvPr/>
        </p:nvSpPr>
        <p:spPr>
          <a:xfrm>
            <a:off x="7901230" y="4285730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number of horizon slices = 4</a:t>
            </a:r>
          </a:p>
          <a:p>
            <a:pPr algn="ctr"/>
            <a:r>
              <a:rPr lang="pt-BR" sz="1200" b="1" dirty="0" smtClean="0"/>
              <a:t>proportional depths between top and base</a:t>
            </a:r>
            <a:endParaRPr lang="pt-BR" sz="1200" b="1" dirty="0"/>
          </a:p>
        </p:txBody>
      </p:sp>
      <p:sp>
        <p:nvSpPr>
          <p:cNvPr id="48" name="Seta para a direita 47"/>
          <p:cNvSpPr/>
          <p:nvPr/>
        </p:nvSpPr>
        <p:spPr>
          <a:xfrm>
            <a:off x="6412520" y="2603482"/>
            <a:ext cx="445114" cy="384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4" name="Grupo 293"/>
          <p:cNvGrpSpPr/>
          <p:nvPr/>
        </p:nvGrpSpPr>
        <p:grpSpPr>
          <a:xfrm>
            <a:off x="548168" y="285750"/>
            <a:ext cx="6316929" cy="5290490"/>
            <a:chOff x="1006435" y="1387439"/>
            <a:chExt cx="9788234" cy="4345075"/>
          </a:xfrm>
        </p:grpSpPr>
        <p:cxnSp>
          <p:nvCxnSpPr>
            <p:cNvPr id="295" name="Conector de seta reta 294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de seta reta 295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CaixaDeTexto 296"/>
          <p:cNvSpPr txBox="1"/>
          <p:nvPr/>
        </p:nvSpPr>
        <p:spPr>
          <a:xfrm>
            <a:off x="6406830" y="557624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298" name="CaixaDeTexto 297"/>
          <p:cNvSpPr txBox="1"/>
          <p:nvPr/>
        </p:nvSpPr>
        <p:spPr>
          <a:xfrm>
            <a:off x="253179" y="43766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Y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7692147" y="1298085"/>
            <a:ext cx="3509218" cy="3437189"/>
            <a:chOff x="1006435" y="1387439"/>
            <a:chExt cx="9788234" cy="4345075"/>
          </a:xfrm>
        </p:grpSpPr>
        <p:cxnSp>
          <p:nvCxnSpPr>
            <p:cNvPr id="300" name="Conector de seta reta 299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de seta reta 300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aixaDeTexto 301"/>
          <p:cNvSpPr txBox="1"/>
          <p:nvPr/>
        </p:nvSpPr>
        <p:spPr>
          <a:xfrm>
            <a:off x="11038004" y="4774106"/>
            <a:ext cx="24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X</a:t>
            </a:r>
            <a:endParaRPr lang="pt-BR" sz="1200" dirty="0"/>
          </a:p>
        </p:txBody>
      </p:sp>
      <p:sp>
        <p:nvSpPr>
          <p:cNvPr id="303" name="CaixaDeTexto 302"/>
          <p:cNvSpPr txBox="1"/>
          <p:nvPr/>
        </p:nvSpPr>
        <p:spPr>
          <a:xfrm>
            <a:off x="7427330" y="1229028"/>
            <a:ext cx="21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Z</a:t>
            </a:r>
            <a:endParaRPr lang="pt-BR" sz="1200" dirty="0"/>
          </a:p>
        </p:txBody>
      </p:sp>
      <p:cxnSp>
        <p:nvCxnSpPr>
          <p:cNvPr id="304" name="Conector de seta reta 303"/>
          <p:cNvCxnSpPr/>
          <p:nvPr/>
        </p:nvCxnSpPr>
        <p:spPr>
          <a:xfrm flipH="1" flipV="1">
            <a:off x="4712045" y="3751212"/>
            <a:ext cx="1239719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aixaDeTexto 304"/>
          <p:cNvSpPr txBox="1"/>
          <p:nvPr/>
        </p:nvSpPr>
        <p:spPr>
          <a:xfrm>
            <a:off x="5523213" y="3850322"/>
            <a:ext cx="1173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smtClean="0"/>
              <a:t>cells of the </a:t>
            </a:r>
          </a:p>
          <a:p>
            <a:pPr algn="ctr"/>
            <a:r>
              <a:rPr lang="pt-BR" sz="1200" b="1" dirty="0" smtClean="0"/>
              <a:t>1</a:t>
            </a:r>
            <a:r>
              <a:rPr lang="pt-BR" sz="1200" b="1" baseline="30000" dirty="0" smtClean="0"/>
              <a:t>st</a:t>
            </a:r>
            <a:r>
              <a:rPr lang="pt-BR" sz="1200" b="1" dirty="0" smtClean="0"/>
              <a:t> horizon slice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15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o 4"/>
          <p:cNvSpPr/>
          <p:nvPr/>
        </p:nvSpPr>
        <p:spPr>
          <a:xfrm>
            <a:off x="1605161" y="1253510"/>
            <a:ext cx="1913645" cy="1877785"/>
          </a:xfrm>
          <a:prstGeom prst="cub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rgbClr val="0070C0"/>
                </a:solidFill>
              </a:ln>
            </a:endParaRPr>
          </a:p>
        </p:txBody>
      </p:sp>
      <p:cxnSp>
        <p:nvCxnSpPr>
          <p:cNvPr id="7" name="Conector reto 6"/>
          <p:cNvCxnSpPr/>
          <p:nvPr/>
        </p:nvCxnSpPr>
        <p:spPr>
          <a:xfrm flipV="1">
            <a:off x="1605161" y="2661557"/>
            <a:ext cx="468567" cy="46973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H="1">
            <a:off x="2073728" y="2661557"/>
            <a:ext cx="1445078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2073728" y="1253510"/>
            <a:ext cx="0" cy="1408047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2073728" y="742950"/>
            <a:ext cx="2423632" cy="1918640"/>
            <a:chOff x="1006435" y="1387439"/>
            <a:chExt cx="9788234" cy="4345075"/>
          </a:xfrm>
        </p:grpSpPr>
        <p:cxnSp>
          <p:nvCxnSpPr>
            <p:cNvPr id="17" name="Conector de seta reta 16"/>
            <p:cNvCxnSpPr/>
            <p:nvPr/>
          </p:nvCxnSpPr>
          <p:spPr>
            <a:xfrm flipV="1">
              <a:off x="1006435" y="1387439"/>
              <a:ext cx="0" cy="4345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>
              <a:off x="1006435" y="5725127"/>
              <a:ext cx="9788234" cy="7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de seta reta 18"/>
          <p:cNvCxnSpPr/>
          <p:nvPr/>
        </p:nvCxnSpPr>
        <p:spPr>
          <a:xfrm flipH="1">
            <a:off x="1094014" y="2654537"/>
            <a:ext cx="979714" cy="9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014120" y="2757926"/>
            <a:ext cx="815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I direction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246707" y="738039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J direction</a:t>
            </a:r>
            <a:endParaRPr lang="pt-BR" sz="12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2738" y="3634221"/>
            <a:ext cx="857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K direction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942254" y="262129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[0]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00940" y="266159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[1]</a:t>
            </a:r>
            <a:endParaRPr lang="pt-BR" sz="1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461658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[2]</a:t>
            </a:r>
            <a:endParaRPr lang="pt-BR" sz="12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020856" y="101503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[3]</a:t>
            </a:r>
            <a:endParaRPr lang="pt-BR" sz="12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461411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[4]</a:t>
            </a:r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2913028" y="3108416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[5]</a:t>
            </a:r>
            <a:endParaRPr lang="pt-BR" sz="12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978340" y="166201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[6]</a:t>
            </a:r>
            <a:endParaRPr lang="pt-BR" sz="12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1337923" y="156377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[7]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113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0052" y="1223158"/>
            <a:ext cx="3740727" cy="1256808"/>
            <a:chOff x="1104407" y="1472540"/>
            <a:chExt cx="3740727" cy="3740726"/>
          </a:xfrm>
        </p:grpSpPr>
        <p:sp>
          <p:nvSpPr>
            <p:cNvPr id="4" name="Retângulo 3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Elipse 15"/>
          <p:cNvSpPr/>
          <p:nvPr/>
        </p:nvSpPr>
        <p:spPr>
          <a:xfrm>
            <a:off x="4280064" y="1142017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099955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933699" y="275062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3283529" y="488520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675412" y="381642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624446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7871355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624445" y="2503721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7871354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6624445" y="3750629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7871354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9118263" y="1256812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9118262" y="2503720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9118262" y="3750628"/>
            <a:ext cx="1246909" cy="124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8487878" y="2318660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8601686" y="1878526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8708564" y="1393624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8325576" y="309465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8439383" y="273023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7973267" y="4531105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/>
          <p:cNvSpPr/>
          <p:nvPr/>
        </p:nvSpPr>
        <p:spPr>
          <a:xfrm>
            <a:off x="8111820" y="38554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8218698" y="3448869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8068270" y="4207162"/>
            <a:ext cx="213756" cy="2137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1900051" y="2478480"/>
            <a:ext cx="3740727" cy="1256808"/>
            <a:chOff x="1104407" y="1472540"/>
            <a:chExt cx="3740727" cy="3740726"/>
          </a:xfrm>
        </p:grpSpPr>
        <p:sp>
          <p:nvSpPr>
            <p:cNvPr id="56" name="Retângulo 5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1900050" y="3735279"/>
            <a:ext cx="3740727" cy="1256808"/>
            <a:chOff x="1104407" y="1472540"/>
            <a:chExt cx="3740727" cy="3740726"/>
          </a:xfrm>
        </p:grpSpPr>
        <p:sp>
          <p:nvSpPr>
            <p:cNvPr id="66" name="Retângulo 65"/>
            <p:cNvSpPr/>
            <p:nvPr/>
          </p:nvSpPr>
          <p:spPr>
            <a:xfrm>
              <a:off x="1104408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351317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104407" y="2719449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351316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1104407" y="3966357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351316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598225" y="1472540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98224" y="2719448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598224" y="3966356"/>
              <a:ext cx="1246909" cy="12469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5" name="Conector de seta reta 74"/>
          <p:cNvCxnSpPr/>
          <p:nvPr/>
        </p:nvCxnSpPr>
        <p:spPr>
          <a:xfrm flipV="1">
            <a:off x="1006435" y="1387439"/>
            <a:ext cx="0" cy="434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1006435" y="5725127"/>
            <a:ext cx="9788234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 rot="16200000">
            <a:off x="394383" y="3285646"/>
            <a:ext cx="8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vertical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492336" y="5798497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horizontal</a:t>
            </a:r>
            <a:endParaRPr lang="pt-BR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3570409" y="892993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>
            <a:off x="7981984" y="1151479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flipH="1">
            <a:off x="5396055" y="1059980"/>
            <a:ext cx="504497" cy="25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6142593" y="1045878"/>
            <a:ext cx="726579" cy="2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1795205" y="60144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7455491" y="804354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primary</a:t>
            </a:r>
            <a:r>
              <a:rPr lang="pt-BR" dirty="0" smtClean="0"/>
              <a:t> data in point set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5048161" y="708327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secondary</a:t>
            </a:r>
            <a:r>
              <a:rPr lang="pt-BR" dirty="0" smtClean="0"/>
              <a:t> data grid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060280" y="5278942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7816664" y="5250750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case for MM2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386" y="1112754"/>
            <a:ext cx="8848725" cy="2257425"/>
          </a:xfrm>
          <a:prstGeom prst="rect">
            <a:avLst/>
          </a:prstGeom>
        </p:spPr>
      </p:pic>
      <p:sp>
        <p:nvSpPr>
          <p:cNvPr id="7" name="Chave esquerda 6"/>
          <p:cNvSpPr/>
          <p:nvPr/>
        </p:nvSpPr>
        <p:spPr>
          <a:xfrm>
            <a:off x="1413161" y="1306286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/>
          <p:cNvSpPr/>
          <p:nvPr/>
        </p:nvSpPr>
        <p:spPr>
          <a:xfrm>
            <a:off x="1413161" y="2291938"/>
            <a:ext cx="142504" cy="9856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75757" y="1519446"/>
            <a:ext cx="137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in </a:t>
            </a:r>
            <a:r>
              <a:rPr lang="pt-BR" dirty="0" err="1" smtClean="0"/>
              <a:t>your</a:t>
            </a:r>
            <a:r>
              <a:rPr lang="pt-BR" dirty="0" smtClean="0"/>
              <a:t> local </a:t>
            </a:r>
            <a:r>
              <a:rPr lang="pt-BR" dirty="0" err="1" smtClean="0"/>
              <a:t>branch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843" y="2244438"/>
            <a:ext cx="13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 smtClean="0"/>
              <a:t>Part</a:t>
            </a:r>
            <a:r>
              <a:rPr lang="pt-BR" dirty="0" smtClean="0"/>
              <a:t> </a:t>
            </a:r>
            <a:r>
              <a:rPr lang="pt-BR" dirty="0" err="1" smtClean="0"/>
              <a:t>coming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remote</a:t>
            </a:r>
            <a:r>
              <a:rPr lang="pt-BR" dirty="0" smtClean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contour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61" y="834054"/>
            <a:ext cx="1140033" cy="11400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49429" y="12194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4" name="Conector de seta reta 3"/>
          <p:cNvCxnSpPr>
            <a:stCxn id="1026" idx="3"/>
            <a:endCxn id="2" idx="1"/>
          </p:cNvCxnSpPr>
          <p:nvPr/>
        </p:nvCxnSpPr>
        <p:spPr>
          <a:xfrm flipV="1">
            <a:off x="1781294" y="1404070"/>
            <a:ext cx="368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2" idx="0"/>
            <a:endCxn id="19" idx="1"/>
          </p:cNvCxnSpPr>
          <p:nvPr/>
        </p:nvCxnSpPr>
        <p:spPr>
          <a:xfrm rot="5400000" flipH="1" flipV="1">
            <a:off x="2674850" y="562870"/>
            <a:ext cx="38535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2" idx="3"/>
            <a:endCxn id="20" idx="1"/>
          </p:cNvCxnSpPr>
          <p:nvPr/>
        </p:nvCxnSpPr>
        <p:spPr>
          <a:xfrm flipV="1">
            <a:off x="2657902" y="1404069"/>
            <a:ext cx="6734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2" idx="2"/>
            <a:endCxn id="21" idx="1"/>
          </p:cNvCxnSpPr>
          <p:nvPr/>
        </p:nvCxnSpPr>
        <p:spPr>
          <a:xfrm rot="16200000" flipH="1">
            <a:off x="2682860" y="1309542"/>
            <a:ext cx="369330" cy="9277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331384" y="6493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phase</a:t>
            </a:r>
            <a:r>
              <a:rPr lang="pt-BR" dirty="0" smtClean="0"/>
              <a:t> grid (</a:t>
            </a:r>
            <a:r>
              <a:rPr lang="el-GR" dirty="0" smtClean="0"/>
              <a:t>φ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331384" y="1219403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eal </a:t>
            </a:r>
            <a:r>
              <a:rPr lang="pt-BR" dirty="0" err="1" smtClean="0"/>
              <a:t>part</a:t>
            </a:r>
            <a:r>
              <a:rPr lang="pt-BR" dirty="0" smtClean="0"/>
              <a:t> grid (a)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331384" y="177340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</a:t>
            </a:r>
            <a:r>
              <a:rPr lang="pt-BR" dirty="0" err="1" smtClean="0"/>
              <a:t>maginary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r>
              <a:rPr lang="pt-BR" dirty="0" smtClean="0"/>
              <a:t> grid (b)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094233" y="1162695"/>
            <a:ext cx="16531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||z|| = z ∙ z* = 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a+bi</a:t>
            </a:r>
            <a:r>
              <a:rPr lang="pt-BR" dirty="0" smtClean="0"/>
              <a:t>)(</a:t>
            </a:r>
            <a:r>
              <a:rPr lang="pt-BR" dirty="0" err="1" smtClean="0"/>
              <a:t>a-bi</a:t>
            </a:r>
            <a:r>
              <a:rPr lang="pt-BR" dirty="0" smtClean="0"/>
              <a:t>)=</a:t>
            </a:r>
          </a:p>
          <a:p>
            <a:r>
              <a:rPr lang="pt-BR" dirty="0" smtClean="0"/>
              <a:t>a</a:t>
            </a:r>
            <a:r>
              <a:rPr lang="pt-BR" baseline="30000" dirty="0" smtClean="0"/>
              <a:t>2</a:t>
            </a:r>
            <a:r>
              <a:rPr lang="pt-BR" dirty="0" smtClean="0"/>
              <a:t>+b</a:t>
            </a:r>
            <a:r>
              <a:rPr lang="pt-BR" baseline="30000" dirty="0" smtClean="0"/>
              <a:t>2</a:t>
            </a:r>
            <a:endParaRPr lang="pt-BR" dirty="0"/>
          </a:p>
        </p:txBody>
      </p:sp>
      <p:sp>
        <p:nvSpPr>
          <p:cNvPr id="27" name="Texto explicativo em forma de nuvem 26"/>
          <p:cNvSpPr/>
          <p:nvPr/>
        </p:nvSpPr>
        <p:spPr>
          <a:xfrm>
            <a:off x="8028252" y="169882"/>
            <a:ext cx="2481943" cy="1104405"/>
          </a:xfrm>
          <a:prstGeom prst="cloudCallout">
            <a:avLst>
              <a:gd name="adj1" fmla="val -74900"/>
              <a:gd name="adj2" fmla="val 48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Theorem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endParaRPr lang="pt-BR" dirty="0" smtClean="0"/>
          </a:p>
          <a:p>
            <a:pPr algn="ctr"/>
            <a:r>
              <a:rPr lang="pt-BR" dirty="0" err="1" smtClean="0"/>
              <a:t>Convolution</a:t>
            </a:r>
            <a:endParaRPr lang="pt-BR" dirty="0"/>
          </a:p>
        </p:txBody>
      </p:sp>
      <p:cxnSp>
        <p:nvCxnSpPr>
          <p:cNvPr id="29" name="Conector angulado 28"/>
          <p:cNvCxnSpPr>
            <a:stCxn id="21" idx="3"/>
            <a:endCxn id="26" idx="2"/>
          </p:cNvCxnSpPr>
          <p:nvPr/>
        </p:nvCxnSpPr>
        <p:spPr>
          <a:xfrm>
            <a:off x="5623550" y="1958066"/>
            <a:ext cx="1297240" cy="127959"/>
          </a:xfrm>
          <a:prstGeom prst="bentConnector4">
            <a:avLst>
              <a:gd name="adj1" fmla="val 18142"/>
              <a:gd name="adj2" fmla="val 27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20" idx="3"/>
            <a:endCxn id="26" idx="0"/>
          </p:cNvCxnSpPr>
          <p:nvPr/>
        </p:nvCxnSpPr>
        <p:spPr>
          <a:xfrm flipV="1">
            <a:off x="5035890" y="1162695"/>
            <a:ext cx="1884900" cy="241374"/>
          </a:xfrm>
          <a:prstGeom prst="bentConnector4">
            <a:avLst>
              <a:gd name="adj1" fmla="val 28074"/>
              <a:gd name="adj2" fmla="val 19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828628" y="2769734"/>
            <a:ext cx="765298" cy="960260"/>
            <a:chOff x="810514" y="2520352"/>
            <a:chExt cx="765298" cy="960260"/>
          </a:xfrm>
        </p:grpSpPr>
        <p:sp>
          <p:nvSpPr>
            <p:cNvPr id="39" name="Retângulo 38"/>
            <p:cNvSpPr/>
            <p:nvPr/>
          </p:nvSpPr>
          <p:spPr>
            <a:xfrm>
              <a:off x="810514" y="2544104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884658" y="2520352"/>
              <a:ext cx="653238" cy="957793"/>
              <a:chOff x="2208715" y="2818560"/>
              <a:chExt cx="898374" cy="1389012"/>
            </a:xfrm>
          </p:grpSpPr>
          <p:sp>
            <p:nvSpPr>
              <p:cNvPr id="35" name="Elipse 34"/>
              <p:cNvSpPr/>
              <p:nvPr/>
            </p:nvSpPr>
            <p:spPr>
              <a:xfrm rot="1912392">
                <a:off x="2419448" y="2818560"/>
                <a:ext cx="427082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 rot="6091130">
                <a:off x="2444361" y="3058140"/>
                <a:ext cx="427082" cy="8983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/>
              <p:cNvSpPr/>
              <p:nvPr/>
            </p:nvSpPr>
            <p:spPr>
              <a:xfrm rot="8973660">
                <a:off x="2571144" y="2830035"/>
                <a:ext cx="92671" cy="13775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3" name="CaixaDeTexto 42"/>
          <p:cNvSpPr txBox="1"/>
          <p:nvPr/>
        </p:nvSpPr>
        <p:spPr>
          <a:xfrm>
            <a:off x="692608" y="44765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grid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96384" y="2203372"/>
            <a:ext cx="12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Covariance</a:t>
            </a:r>
            <a:endParaRPr lang="pt-BR" dirty="0"/>
          </a:p>
          <a:p>
            <a:pPr algn="ctr"/>
            <a:r>
              <a:rPr lang="pt-BR" dirty="0" smtClean="0"/>
              <a:t>grid</a:t>
            </a:r>
            <a:endParaRPr lang="pt-BR" dirty="0"/>
          </a:p>
        </p:txBody>
      </p:sp>
      <p:cxnSp>
        <p:nvCxnSpPr>
          <p:cNvPr id="45" name="Conector angulado 44"/>
          <p:cNvCxnSpPr>
            <a:stCxn id="26" idx="3"/>
            <a:endCxn id="48" idx="0"/>
          </p:cNvCxnSpPr>
          <p:nvPr/>
        </p:nvCxnSpPr>
        <p:spPr>
          <a:xfrm flipH="1">
            <a:off x="2640181" y="1624360"/>
            <a:ext cx="5107165" cy="1450150"/>
          </a:xfrm>
          <a:prstGeom prst="bentConnector4">
            <a:avLst>
              <a:gd name="adj1" fmla="val -4476"/>
              <a:gd name="adj2" fmla="val 65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323427" y="30745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3648321" y="3071882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zeroes</a:t>
            </a:r>
            <a:r>
              <a:rPr lang="pt-BR" dirty="0" smtClean="0"/>
              <a:t> grid (zero </a:t>
            </a:r>
            <a:r>
              <a:rPr lang="pt-BR" dirty="0" err="1" smtClean="0"/>
              <a:t>phase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51" name="Conector de seta reta 50"/>
          <p:cNvCxnSpPr>
            <a:stCxn id="50" idx="1"/>
            <a:endCxn id="48" idx="3"/>
          </p:cNvCxnSpPr>
          <p:nvPr/>
        </p:nvCxnSpPr>
        <p:spPr>
          <a:xfrm flipH="1">
            <a:off x="2956934" y="3256548"/>
            <a:ext cx="691387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48" idx="1"/>
            <a:endCxn id="39" idx="3"/>
          </p:cNvCxnSpPr>
          <p:nvPr/>
        </p:nvCxnSpPr>
        <p:spPr>
          <a:xfrm flipH="1">
            <a:off x="1593926" y="3259176"/>
            <a:ext cx="729501" cy="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523690" y="4002451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SVD </a:t>
            </a:r>
            <a:r>
              <a:rPr lang="pt-BR" dirty="0" err="1" smtClean="0"/>
              <a:t>Analysis</a:t>
            </a:r>
            <a:endParaRPr lang="pt-BR" dirty="0"/>
          </a:p>
        </p:txBody>
      </p:sp>
      <p:cxnSp>
        <p:nvCxnSpPr>
          <p:cNvPr id="59" name="Conector de seta reta 58"/>
          <p:cNvCxnSpPr>
            <a:stCxn id="39" idx="2"/>
            <a:endCxn id="57" idx="0"/>
          </p:cNvCxnSpPr>
          <p:nvPr/>
        </p:nvCxnSpPr>
        <p:spPr>
          <a:xfrm flipH="1">
            <a:off x="1208077" y="3729994"/>
            <a:ext cx="3200" cy="27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o 61"/>
          <p:cNvGrpSpPr/>
          <p:nvPr/>
        </p:nvGrpSpPr>
        <p:grpSpPr>
          <a:xfrm>
            <a:off x="2189913" y="4396867"/>
            <a:ext cx="765298" cy="960260"/>
            <a:chOff x="2403665" y="3969356"/>
            <a:chExt cx="765298" cy="960260"/>
          </a:xfrm>
        </p:grpSpPr>
        <p:sp>
          <p:nvSpPr>
            <p:cNvPr id="64" name="Retângulo 63"/>
            <p:cNvSpPr/>
            <p:nvPr/>
          </p:nvSpPr>
          <p:spPr>
            <a:xfrm>
              <a:off x="2403665" y="3993108"/>
              <a:ext cx="765298" cy="936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 rot="1912392">
              <a:off x="2631040" y="3969356"/>
              <a:ext cx="310546" cy="9498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2094341" y="3703205"/>
            <a:ext cx="10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Desired</a:t>
            </a:r>
            <a:endParaRPr lang="pt-BR" dirty="0"/>
          </a:p>
          <a:p>
            <a:r>
              <a:rPr lang="pt-BR" dirty="0" err="1" smtClean="0"/>
              <a:t>structure</a:t>
            </a:r>
            <a:endParaRPr lang="pt-BR" dirty="0"/>
          </a:p>
        </p:txBody>
      </p:sp>
      <p:cxnSp>
        <p:nvCxnSpPr>
          <p:cNvPr id="71" name="Conector angulado 70"/>
          <p:cNvCxnSpPr>
            <a:stCxn id="57" idx="2"/>
            <a:endCxn id="64" idx="1"/>
          </p:cNvCxnSpPr>
          <p:nvPr/>
        </p:nvCxnSpPr>
        <p:spPr>
          <a:xfrm rot="16200000" flipH="1">
            <a:off x="1440450" y="4139410"/>
            <a:ext cx="517090" cy="981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3300456" y="47042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FFT</a:t>
            </a:r>
            <a:endParaRPr lang="pt-BR" dirty="0"/>
          </a:p>
        </p:txBody>
      </p:sp>
      <p:cxnSp>
        <p:nvCxnSpPr>
          <p:cNvPr id="75" name="Conector de seta reta 74"/>
          <p:cNvCxnSpPr>
            <a:stCxn id="64" idx="3"/>
            <a:endCxn id="74" idx="1"/>
          </p:cNvCxnSpPr>
          <p:nvPr/>
        </p:nvCxnSpPr>
        <p:spPr>
          <a:xfrm>
            <a:off x="2955211" y="4888873"/>
            <a:ext cx="34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do 77"/>
          <p:cNvCxnSpPr>
            <a:stCxn id="74" idx="0"/>
            <a:endCxn id="79" idx="1"/>
          </p:cNvCxnSpPr>
          <p:nvPr/>
        </p:nvCxnSpPr>
        <p:spPr>
          <a:xfrm rot="5400000" flipH="1" flipV="1">
            <a:off x="3825253" y="4048297"/>
            <a:ext cx="385350" cy="926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/>
          <p:cNvSpPr txBox="1"/>
          <p:nvPr/>
        </p:nvSpPr>
        <p:spPr>
          <a:xfrm>
            <a:off x="4481163" y="4134191"/>
            <a:ext cx="284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</a:t>
            </a:r>
            <a:r>
              <a:rPr lang="pt-BR" dirty="0" smtClean="0"/>
              <a:t> (must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entirely</a:t>
            </a:r>
            <a:r>
              <a:rPr lang="pt-BR" dirty="0" smtClean="0"/>
              <a:t> </a:t>
            </a:r>
            <a:r>
              <a:rPr lang="pt-BR" dirty="0" err="1" smtClean="0"/>
              <a:t>zeroed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4458383" y="470049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magnitude grid (|z|)</a:t>
            </a:r>
            <a:endParaRPr lang="pt-BR" dirty="0"/>
          </a:p>
        </p:txBody>
      </p:sp>
      <p:cxnSp>
        <p:nvCxnSpPr>
          <p:cNvPr id="83" name="Conector de seta reta 82"/>
          <p:cNvCxnSpPr>
            <a:stCxn id="74" idx="3"/>
            <a:endCxn id="82" idx="1"/>
          </p:cNvCxnSpPr>
          <p:nvPr/>
        </p:nvCxnSpPr>
        <p:spPr>
          <a:xfrm flipV="1">
            <a:off x="3808929" y="4885157"/>
            <a:ext cx="64945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/>
          <p:cNvSpPr txBox="1"/>
          <p:nvPr/>
        </p:nvSpPr>
        <p:spPr>
          <a:xfrm>
            <a:off x="7943458" y="47070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RFFT</a:t>
            </a:r>
            <a:endParaRPr lang="pt-BR" dirty="0"/>
          </a:p>
        </p:txBody>
      </p:sp>
      <p:cxnSp>
        <p:nvCxnSpPr>
          <p:cNvPr id="87" name="Conector angulado 86"/>
          <p:cNvCxnSpPr>
            <a:stCxn id="19" idx="3"/>
            <a:endCxn id="86" idx="0"/>
          </p:cNvCxnSpPr>
          <p:nvPr/>
        </p:nvCxnSpPr>
        <p:spPr>
          <a:xfrm>
            <a:off x="4836924" y="834054"/>
            <a:ext cx="3423288" cy="38729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82" idx="3"/>
            <a:endCxn id="86" idx="1"/>
          </p:cNvCxnSpPr>
          <p:nvPr/>
        </p:nvCxnSpPr>
        <p:spPr>
          <a:xfrm>
            <a:off x="6571462" y="4885157"/>
            <a:ext cx="1371996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309" y="4283766"/>
            <a:ext cx="1157819" cy="12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/>
          <p:cNvCxnSpPr>
            <a:stCxn id="86" idx="3"/>
            <a:endCxn id="1028" idx="1"/>
          </p:cNvCxnSpPr>
          <p:nvPr/>
        </p:nvCxnSpPr>
        <p:spPr>
          <a:xfrm flipV="1">
            <a:off x="8576965" y="4886185"/>
            <a:ext cx="1012344" cy="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/>
          <p:cNvSpPr txBox="1"/>
          <p:nvPr/>
        </p:nvSpPr>
        <p:spPr>
          <a:xfrm>
            <a:off x="9341490" y="390255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Filtered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/>
          </a:p>
        </p:txBody>
      </p:sp>
      <p:sp>
        <p:nvSpPr>
          <p:cNvPr id="99" name="Texto explicativo em forma de nuvem 98"/>
          <p:cNvSpPr/>
          <p:nvPr/>
        </p:nvSpPr>
        <p:spPr>
          <a:xfrm>
            <a:off x="5904118" y="5406793"/>
            <a:ext cx="2481943" cy="1104405"/>
          </a:xfrm>
          <a:prstGeom prst="cloudCallout">
            <a:avLst>
              <a:gd name="adj1" fmla="val 34191"/>
              <a:gd name="adj2" fmla="val -880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Fourier Integral</a:t>
            </a:r>
          </a:p>
          <a:p>
            <a:pPr algn="ctr"/>
            <a:r>
              <a:rPr lang="pt-BR" dirty="0" err="1" smtClean="0"/>
              <a:t>Method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459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926</Words>
  <Application>Microsoft Office PowerPoint</Application>
  <PresentationFormat>Widescreen</PresentationFormat>
  <Paragraphs>307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Wide Latin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Carvalho</dc:creator>
  <cp:lastModifiedBy>Paulo Roberto Moura de Carvalho</cp:lastModifiedBy>
  <cp:revision>57</cp:revision>
  <dcterms:created xsi:type="dcterms:W3CDTF">2016-11-15T12:38:06Z</dcterms:created>
  <dcterms:modified xsi:type="dcterms:W3CDTF">2021-07-15T22:12:38Z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2020-10-28T20:20:12Z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ed97c66d-3719-457a-bc2d-1084d44f3e55</vt:lpwstr>
  </property>
  <property fmtid="{D5CDD505-2E9C-101B-9397-08002B2CF9AE}" pid="8" name="MSIP_Label_8e61996e-cafd-4c9a-8a94-2dc1b82131ae_ContentBits">
    <vt:lpwstr>0</vt:lpwstr>
  </property>
</Properties>
</file>