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65" r:id="rId6"/>
    <p:sldId id="266" r:id="rId7"/>
    <p:sldId id="264" r:id="rId8"/>
    <p:sldId id="258" r:id="rId9"/>
    <p:sldId id="259" r:id="rId10"/>
    <p:sldId id="260" r:id="rId11"/>
    <p:sldId id="261" r:id="rId12"/>
    <p:sldId id="262" r:id="rId13"/>
    <p:sldId id="263" r:id="rId14"/>
    <p:sldId id="288" r:id="rId15"/>
    <p:sldId id="289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3" r:id="rId24"/>
    <p:sldId id="276" r:id="rId25"/>
    <p:sldId id="277" r:id="rId26"/>
    <p:sldId id="278" r:id="rId27"/>
    <p:sldId id="279" r:id="rId28"/>
    <p:sldId id="280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4" y="1640983"/>
            <a:ext cx="3105224" cy="26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1" y="525887"/>
            <a:ext cx="226695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ector reto 17"/>
          <p:cNvCxnSpPr/>
          <p:nvPr/>
        </p:nvCxnSpPr>
        <p:spPr>
          <a:xfrm flipV="1">
            <a:off x="3374265" y="1596980"/>
            <a:ext cx="2185115" cy="257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374265" y="2090670"/>
            <a:ext cx="2215166" cy="193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 rot="20283167">
            <a:off x="4178259" y="2219460"/>
            <a:ext cx="442174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20" y="455052"/>
            <a:ext cx="886289" cy="454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CaixaDeTexto 36"/>
          <p:cNvSpPr txBox="1"/>
          <p:nvPr/>
        </p:nvSpPr>
        <p:spPr>
          <a:xfrm>
            <a:off x="5429750" y="1350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Proportion</a:t>
            </a:r>
            <a:r>
              <a:rPr lang="pt-BR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FFT</a:t>
            </a:r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phase</a:t>
            </a:r>
            <a:r>
              <a:rPr lang="pt-BR" sz="1200" dirty="0"/>
              <a:t> (</a:t>
            </a:r>
            <a:r>
              <a:rPr lang="el-GR" sz="1200" dirty="0"/>
              <a:t>φ</a:t>
            </a:r>
            <a:r>
              <a:rPr lang="pt-BR" sz="1200" dirty="0"/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real </a:t>
            </a:r>
            <a:r>
              <a:rPr lang="pt-BR" sz="1200" dirty="0" err="1"/>
              <a:t>part</a:t>
            </a:r>
            <a:r>
              <a:rPr lang="pt-BR" sz="1200" dirty="0"/>
              <a:t> (a)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imaginary</a:t>
            </a:r>
            <a:r>
              <a:rPr lang="pt-BR" sz="1200" dirty="0"/>
              <a:t> </a:t>
            </a:r>
            <a:r>
              <a:rPr lang="pt-BR" sz="1200" dirty="0" err="1"/>
              <a:t>part</a:t>
            </a:r>
            <a:r>
              <a:rPr lang="pt-BR" sz="1200" dirty="0"/>
              <a:t> (b)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||z|| = z ∙ z* = </a:t>
            </a:r>
          </a:p>
          <a:p>
            <a:r>
              <a:rPr lang="pt-BR" sz="1200" dirty="0"/>
              <a:t>(</a:t>
            </a:r>
            <a:r>
              <a:rPr lang="pt-BR" sz="1200" dirty="0" err="1"/>
              <a:t>a+bi</a:t>
            </a:r>
            <a:r>
              <a:rPr lang="pt-BR" sz="1200" dirty="0"/>
              <a:t>)(</a:t>
            </a:r>
            <a:r>
              <a:rPr lang="pt-BR" sz="1200" dirty="0" err="1"/>
              <a:t>a-bi</a:t>
            </a:r>
            <a:r>
              <a:rPr lang="pt-BR" sz="1200" dirty="0"/>
              <a:t>)=</a:t>
            </a:r>
          </a:p>
          <a:p>
            <a:r>
              <a:rPr lang="pt-BR" sz="1200" dirty="0"/>
              <a:t>a</a:t>
            </a:r>
            <a:r>
              <a:rPr lang="pt-BR" sz="1200" baseline="30000" dirty="0"/>
              <a:t>2</a:t>
            </a:r>
            <a:r>
              <a:rPr lang="pt-BR" sz="1200" dirty="0"/>
              <a:t>+b</a:t>
            </a:r>
            <a:r>
              <a:rPr lang="pt-BR" sz="1200" baseline="30000" dirty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variographic</a:t>
            </a:r>
          </a:p>
          <a:p>
            <a:pPr algn="ctr"/>
            <a:r>
              <a:rPr lang="pt-BR" sz="1200" dirty="0" err="1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RFFT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/>
              <a:t>zero</a:t>
            </a:r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SVD</a:t>
            </a:r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φ</a:t>
            </a:r>
            <a:r>
              <a:rPr lang="pt-BR" sz="1200" dirty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magnitude (|z|)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RFFT</a:t>
            </a:r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n</a:t>
            </a:r>
            <a:r>
              <a:rPr lang="pt-BR" sz="1200" dirty="0"/>
              <a:t> fundamental</a:t>
            </a:r>
          </a:p>
          <a:p>
            <a:pPr algn="ctr"/>
            <a:r>
              <a:rPr lang="pt-BR" sz="1200" dirty="0" err="1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[a]</a:t>
            </a:r>
            <a:r>
              <a:rPr lang="pt-BR" sz="1200" baseline="-25000" dirty="0"/>
              <a:t>mn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</a:t>
            </a:r>
            <a:r>
              <a:rPr lang="pt-BR" sz="1200" dirty="0"/>
              <a:t> </a:t>
            </a:r>
            <a:r>
              <a:rPr lang="pt-BR" sz="1200" dirty="0" err="1"/>
              <a:t>geological</a:t>
            </a:r>
            <a:endParaRPr lang="pt-BR" sz="1200" dirty="0"/>
          </a:p>
          <a:p>
            <a:pPr algn="ctr"/>
            <a:r>
              <a:rPr lang="pt-BR" sz="1200" dirty="0" err="1"/>
              <a:t>factors</a:t>
            </a:r>
            <a:endParaRPr lang="pt-BR" sz="1200" dirty="0"/>
          </a:p>
          <a:p>
            <a:pPr algn="ctr"/>
            <a:r>
              <a:rPr lang="pt-BR" sz="1200" dirty="0"/>
              <a:t>(variographic </a:t>
            </a:r>
            <a:r>
              <a:rPr lang="pt-BR" sz="1200" dirty="0" err="1"/>
              <a:t>structures</a:t>
            </a:r>
            <a:r>
              <a:rPr lang="pt-BR" sz="1200" dirty="0"/>
              <a:t>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M</a:t>
            </a:r>
            <a:r>
              <a:rPr lang="pt-BR" sz="1200" baseline="-25000" dirty="0"/>
              <a:t>g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[a] 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optimization</a:t>
            </a:r>
            <a:r>
              <a:rPr lang="pt-BR" sz="1200" dirty="0"/>
              <a:t> </a:t>
            </a:r>
            <a:r>
              <a:rPr lang="pt-BR" sz="1200" dirty="0" err="1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update</a:t>
            </a:r>
            <a:r>
              <a:rPr lang="pt-BR" sz="1200" dirty="0"/>
              <a:t> </a:t>
            </a:r>
            <a:r>
              <a:rPr lang="pt-BR" sz="1200" dirty="0" err="1"/>
              <a:t>paramaters</a:t>
            </a:r>
            <a:r>
              <a:rPr lang="pt-BR" sz="1200" dirty="0"/>
              <a:t> [w]</a:t>
            </a:r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[w]</a:t>
            </a:r>
            <a:r>
              <a:rPr lang="pt-BR" sz="1200" baseline="-25000" dirty="0"/>
              <a:t>mn</a:t>
            </a:r>
            <a:r>
              <a:rPr lang="pt-BR" sz="1200" dirty="0"/>
              <a:t>=[0]</a:t>
            </a:r>
            <a:r>
              <a:rPr lang="pt-BR" sz="1200" baseline="-25000" dirty="0"/>
              <a:t>mn</a:t>
            </a:r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otimization</a:t>
            </a:r>
            <a:r>
              <a:rPr lang="pt-BR" sz="1200" dirty="0"/>
              <a:t> loop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FFT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</a:t>
            </a:r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*</a:t>
            </a:r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/>
              <a:t>n </a:t>
            </a:r>
            <a:r>
              <a:rPr lang="pt-BR" sz="1100" dirty="0"/>
              <a:t>fundamental </a:t>
            </a:r>
            <a:r>
              <a:rPr lang="pt-BR" sz="1100" dirty="0" err="1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FFT</a:t>
            </a:r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/>
                  <a:t>real </a:t>
                </a:r>
                <a:r>
                  <a:rPr lang="pt-BR" sz="1050" dirty="0" err="1"/>
                  <a:t>parts</a:t>
                </a:r>
                <a:endParaRPr lang="pt-BR" sz="1050" dirty="0"/>
              </a:p>
              <a:p>
                <a:pPr algn="ctr"/>
                <a:r>
                  <a:rPr lang="pt-BR" sz="1050" dirty="0"/>
                  <a:t>(a</a:t>
                </a:r>
                <a:r>
                  <a:rPr lang="pt-BR" sz="1050" baseline="-25000" dirty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/>
                  <a:t>imaginary</a:t>
                </a:r>
                <a:endParaRPr lang="pt-BR" sz="1050" dirty="0"/>
              </a:p>
              <a:p>
                <a:pPr algn="ctr"/>
                <a:r>
                  <a:rPr lang="pt-BR" sz="1050" dirty="0" err="1"/>
                  <a:t>parts</a:t>
                </a:r>
                <a:endParaRPr lang="pt-BR" sz="1050" dirty="0"/>
              </a:p>
              <a:p>
                <a:pPr algn="ctr"/>
                <a:r>
                  <a:rPr lang="pt-BR" sz="1050" dirty="0"/>
                  <a:t> (b</a:t>
                </a:r>
                <a:r>
                  <a:rPr lang="pt-BR" sz="1050" baseline="-25000" dirty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Cov</a:t>
            </a:r>
            <a:r>
              <a:rPr lang="pt-BR" sz="1100" baseline="-25000" dirty="0"/>
              <a:t>k </a:t>
            </a:r>
            <a:r>
              <a:rPr lang="pt-BR" sz="1100" dirty="0"/>
              <a:t>(z</a:t>
            </a:r>
            <a:r>
              <a:rPr lang="pt-BR" sz="1100" baseline="-25000" dirty="0"/>
              <a:t>k</a:t>
            </a:r>
            <a:r>
              <a:rPr lang="pt-BR" sz="1100" dirty="0"/>
              <a:t>) =‖z</a:t>
            </a:r>
            <a:r>
              <a:rPr lang="pt-BR" sz="1100" baseline="-25000" dirty="0"/>
              <a:t>k</a:t>
            </a:r>
            <a:r>
              <a:rPr lang="pt-BR" sz="1100" dirty="0"/>
              <a:t>‖</a:t>
            </a:r>
          </a:p>
          <a:p>
            <a:pPr algn="ctr"/>
            <a:r>
              <a:rPr lang="pt-BR" sz="1100" dirty="0"/>
              <a:t> = z</a:t>
            </a:r>
            <a:r>
              <a:rPr lang="pt-BR" sz="1100" baseline="-25000" dirty="0"/>
              <a:t>k</a:t>
            </a:r>
            <a:r>
              <a:rPr lang="pt-BR" sz="1100" dirty="0"/>
              <a:t> ∙ z</a:t>
            </a:r>
            <a:r>
              <a:rPr lang="pt-BR" sz="1100" baseline="-25000" dirty="0"/>
              <a:t>k</a:t>
            </a:r>
            <a:r>
              <a:rPr lang="pt-BR" sz="1100" dirty="0"/>
              <a:t>* = </a:t>
            </a:r>
          </a:p>
          <a:p>
            <a:pPr algn="ctr"/>
            <a:r>
              <a:rPr lang="pt-BR" sz="1100" dirty="0"/>
              <a:t>(a</a:t>
            </a:r>
            <a:r>
              <a:rPr lang="pt-BR" sz="1100" baseline="-25000" dirty="0"/>
              <a:t>k</a:t>
            </a:r>
            <a:r>
              <a:rPr lang="pt-BR" sz="1100" dirty="0"/>
              <a:t>+b</a:t>
            </a:r>
            <a:r>
              <a:rPr lang="pt-BR" sz="1100" baseline="-25000" dirty="0"/>
              <a:t>k</a:t>
            </a:r>
            <a:r>
              <a:rPr lang="pt-BR" sz="1100" dirty="0"/>
              <a:t>i)(a</a:t>
            </a:r>
            <a:r>
              <a:rPr lang="pt-BR" sz="1100" baseline="-25000" dirty="0"/>
              <a:t>k</a:t>
            </a:r>
            <a:r>
              <a:rPr lang="pt-BR" sz="1100" dirty="0"/>
              <a:t>-b</a:t>
            </a:r>
            <a:r>
              <a:rPr lang="pt-BR" sz="1100" baseline="-25000" dirty="0"/>
              <a:t>k</a:t>
            </a:r>
            <a:r>
              <a:rPr lang="pt-BR" sz="1100" dirty="0"/>
              <a:t>i) </a:t>
            </a:r>
          </a:p>
          <a:p>
            <a:pPr algn="ctr"/>
            <a:r>
              <a:rPr lang="pt-BR" sz="1100" dirty="0"/>
              <a:t>= a</a:t>
            </a:r>
            <a:r>
              <a:rPr lang="pt-BR" sz="1100" baseline="-25000" dirty="0"/>
              <a:t>k</a:t>
            </a:r>
            <a:r>
              <a:rPr lang="pt-BR" sz="1100" baseline="30000" dirty="0"/>
              <a:t>2</a:t>
            </a:r>
            <a:r>
              <a:rPr lang="pt-BR" sz="1100" dirty="0"/>
              <a:t>+b</a:t>
            </a:r>
            <a:r>
              <a:rPr lang="pt-BR" sz="1100" baseline="-25000" dirty="0"/>
              <a:t>k</a:t>
            </a:r>
            <a:r>
              <a:rPr lang="pt-BR" sz="1100" baseline="30000" dirty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RFFT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zero </a:t>
            </a:r>
            <a:r>
              <a:rPr lang="el-GR" sz="1050" dirty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/>
              <a:t>Marching</a:t>
            </a:r>
            <a:endParaRPr lang="pt-BR" sz="1050" dirty="0"/>
          </a:p>
          <a:p>
            <a:pPr algn="ctr"/>
            <a:r>
              <a:rPr lang="pt-BR" sz="1050" dirty="0" err="1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/>
              <a:t>m </a:t>
            </a:r>
            <a:r>
              <a:rPr lang="pt-BR" sz="1100" dirty="0" err="1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m</a:t>
            </a:r>
            <a:r>
              <a:rPr lang="pt-BR" sz="1050" dirty="0"/>
              <a:t> sets </a:t>
            </a:r>
            <a:r>
              <a:rPr lang="pt-BR" sz="1050" dirty="0" err="1"/>
              <a:t>of</a:t>
            </a:r>
            <a:endParaRPr lang="pt-BR" sz="1050" dirty="0"/>
          </a:p>
          <a:p>
            <a:pPr algn="ctr"/>
            <a:r>
              <a:rPr lang="pt-BR" sz="1050" dirty="0" err="1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m </a:t>
            </a:r>
            <a:r>
              <a:rPr lang="pt-BR" sz="1050" dirty="0"/>
              <a:t>sets </a:t>
            </a:r>
            <a:r>
              <a:rPr lang="pt-BR" sz="1050" dirty="0" err="1"/>
              <a:t>of</a:t>
            </a:r>
            <a:r>
              <a:rPr lang="pt-BR" sz="1050" dirty="0"/>
              <a:t> elipses </a:t>
            </a:r>
            <a:r>
              <a:rPr lang="pt-BR" sz="1050" dirty="0" err="1"/>
              <a:t>with</a:t>
            </a:r>
            <a:endParaRPr lang="pt-BR" sz="1050" dirty="0"/>
          </a:p>
          <a:p>
            <a:pPr algn="ctr"/>
            <a:r>
              <a:rPr lang="pt-BR" sz="1050" dirty="0" err="1"/>
              <a:t>geometric</a:t>
            </a:r>
            <a:r>
              <a:rPr lang="pt-BR" sz="1050" dirty="0"/>
              <a:t> </a:t>
            </a:r>
            <a:r>
              <a:rPr lang="pt-BR" sz="1050" dirty="0" err="1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[a]</a:t>
            </a:r>
            <a:r>
              <a:rPr lang="pt-BR" sz="1200" baseline="-25000" dirty="0"/>
              <a:t>mn</a:t>
            </a:r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[a] 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optimization</a:t>
            </a:r>
            <a:r>
              <a:rPr lang="pt-BR" sz="1200" dirty="0"/>
              <a:t> </a:t>
            </a:r>
            <a:r>
              <a:rPr lang="pt-BR" sz="1200" dirty="0" err="1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update</a:t>
            </a:r>
            <a:r>
              <a:rPr lang="pt-BR" sz="1200" dirty="0"/>
              <a:t> </a:t>
            </a:r>
            <a:r>
              <a:rPr lang="pt-BR" sz="1200" dirty="0" err="1"/>
              <a:t>parameters</a:t>
            </a:r>
            <a:r>
              <a:rPr lang="pt-BR" sz="1200" dirty="0"/>
              <a:t> [w]</a:t>
            </a:r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[w]</a:t>
            </a:r>
            <a:r>
              <a:rPr lang="pt-BR" sz="1200" baseline="-25000" dirty="0"/>
              <a:t>mn</a:t>
            </a:r>
            <a:r>
              <a:rPr lang="pt-BR" sz="1200" dirty="0"/>
              <a:t>=[0]</a:t>
            </a:r>
            <a:r>
              <a:rPr lang="pt-BR" sz="1200" baseline="-25000" dirty="0"/>
              <a:t>mn</a:t>
            </a:r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optimization</a:t>
            </a:r>
            <a:r>
              <a:rPr lang="pt-BR" sz="1200" dirty="0"/>
              <a:t> loop</a:t>
            </a:r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/>
              <a:t>ellipse</a:t>
            </a:r>
            <a:endParaRPr lang="pt-BR" sz="1050" dirty="0"/>
          </a:p>
          <a:p>
            <a:pPr algn="ctr"/>
            <a:r>
              <a:rPr lang="pt-BR" sz="1050" dirty="0" err="1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/>
              <a:t>m </a:t>
            </a:r>
            <a:r>
              <a:rPr lang="pt-BR" sz="1100" dirty="0" err="1"/>
              <a:t>geological</a:t>
            </a:r>
            <a:r>
              <a:rPr lang="pt-BR" sz="1100" dirty="0"/>
              <a:t> </a:t>
            </a:r>
            <a:r>
              <a:rPr lang="pt-BR" sz="1100" dirty="0" err="1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N045E</a:t>
            </a:r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b</a:t>
            </a:r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/>
              <a:t>discard</a:t>
            </a:r>
            <a:r>
              <a:rPr lang="pt-BR" sz="1050" dirty="0"/>
              <a:t> </a:t>
            </a:r>
            <a:r>
              <a:rPr lang="pt-BR" sz="1050" dirty="0" err="1"/>
              <a:t>malformed</a:t>
            </a:r>
            <a:endParaRPr lang="pt-BR" sz="1050" dirty="0"/>
          </a:p>
          <a:p>
            <a:pPr algn="ctr"/>
            <a:r>
              <a:rPr lang="pt-BR" sz="1050" dirty="0" err="1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  <a:r>
              <a:rPr lang="pt-BR" sz="1200" dirty="0"/>
              <a:t> SVD </a:t>
            </a:r>
            <a:r>
              <a:rPr lang="pt-BR" sz="1200" dirty="0" err="1"/>
              <a:t>or</a:t>
            </a:r>
            <a:r>
              <a:rPr lang="pt-BR" sz="1200" dirty="0"/>
              <a:t> </a:t>
            </a:r>
            <a:r>
              <a:rPr lang="pt-BR" sz="1200" dirty="0" err="1"/>
              <a:t>spectrum</a:t>
            </a:r>
            <a:r>
              <a:rPr lang="pt-BR" sz="1200" dirty="0"/>
              <a:t> </a:t>
            </a:r>
            <a:r>
              <a:rPr lang="pt-BR" sz="1200" dirty="0" err="1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0.0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2.0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3.0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sample</a:t>
            </a:r>
          </a:p>
          <a:p>
            <a:pPr algn="ctr"/>
            <a:r>
              <a:rPr lang="pt-BR" sz="1400" dirty="0"/>
              <a:t>spacing:</a:t>
            </a:r>
          </a:p>
          <a:p>
            <a:pPr algn="ctr"/>
            <a:r>
              <a:rPr lang="pt-BR" sz="1400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315284"/>
            <a:ext cx="4576292" cy="499882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4" y="315284"/>
            <a:ext cx="5000187" cy="50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0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34" y="388264"/>
            <a:ext cx="5000187" cy="5050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29" y="388264"/>
            <a:ext cx="5197619" cy="51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6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resulting</a:t>
            </a:r>
            <a:r>
              <a:rPr lang="pt-BR" dirty="0"/>
              <a:t> grid </a:t>
            </a:r>
            <a:r>
              <a:rPr lang="pt-BR" dirty="0" err="1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grid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B2: computes </a:t>
            </a:r>
            <a:r>
              <a:rPr lang="pt-BR" sz="1100" b="1" dirty="0" err="1"/>
              <a:t>and</a:t>
            </a:r>
            <a:r>
              <a:rPr lang="pt-BR" sz="1100" b="1" dirty="0"/>
              <a:t> displays Gabor </a:t>
            </a:r>
            <a:r>
              <a:rPr lang="pt-BR" sz="1100" b="1" dirty="0" err="1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D2: Gabor </a:t>
            </a:r>
            <a:r>
              <a:rPr lang="pt-BR" sz="1100" b="1" dirty="0" err="1"/>
              <a:t>space</a:t>
            </a:r>
            <a:r>
              <a:rPr lang="pt-BR" sz="1100" b="1" dirty="0"/>
              <a:t> display</a:t>
            </a:r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B1: opens </a:t>
            </a:r>
            <a:r>
              <a:rPr lang="pt-BR" sz="1100" b="1" dirty="0" err="1"/>
              <a:t>the</a:t>
            </a:r>
            <a:r>
              <a:rPr lang="pt-BR" sz="1100" b="1" dirty="0"/>
              <a:t> scanner </a:t>
            </a:r>
            <a:r>
              <a:rPr lang="pt-BR" sz="1100" b="1" dirty="0" err="1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B3: </a:t>
            </a:r>
            <a:r>
              <a:rPr lang="pt-BR" sz="1100" b="1" dirty="0" err="1"/>
              <a:t>refresh</a:t>
            </a:r>
            <a:r>
              <a:rPr lang="pt-BR" sz="1100" b="1" dirty="0"/>
              <a:t> </a:t>
            </a:r>
          </a:p>
          <a:p>
            <a:pPr algn="ctr"/>
            <a:r>
              <a:rPr lang="pt-BR" sz="1100" b="1" dirty="0" err="1"/>
              <a:t>kernel</a:t>
            </a:r>
            <a:r>
              <a:rPr lang="pt-BR" sz="1100" b="1" dirty="0"/>
              <a:t> displays</a:t>
            </a:r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D3: </a:t>
            </a:r>
            <a:r>
              <a:rPr lang="pt-BR" sz="1100" b="1" dirty="0" err="1"/>
              <a:t>kernel</a:t>
            </a:r>
            <a:r>
              <a:rPr lang="pt-BR" sz="1100" b="1" dirty="0"/>
              <a:t> displays (min. </a:t>
            </a:r>
            <a:r>
              <a:rPr lang="pt-BR" sz="1100" b="1" dirty="0" err="1"/>
              <a:t>and</a:t>
            </a:r>
            <a:r>
              <a:rPr lang="pt-BR" sz="1100" b="1" dirty="0"/>
              <a:t> </a:t>
            </a:r>
            <a:r>
              <a:rPr lang="pt-BR" sz="1100" b="1" dirty="0" err="1"/>
              <a:t>max</a:t>
            </a:r>
            <a:r>
              <a:rPr lang="pt-BR" sz="1100" b="1" dirty="0"/>
              <a:t>. </a:t>
            </a:r>
            <a:r>
              <a:rPr lang="pt-BR" sz="1100" b="1" dirty="0" err="1"/>
              <a:t>frequencies</a:t>
            </a:r>
            <a:r>
              <a:rPr lang="pt-BR" sz="1100" b="1" dirty="0"/>
              <a:t>)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D1: </a:t>
            </a:r>
            <a:r>
              <a:rPr lang="pt-BR" sz="1100" b="1" dirty="0" err="1"/>
              <a:t>kernel</a:t>
            </a:r>
            <a:r>
              <a:rPr lang="pt-BR" sz="1100" b="1" dirty="0"/>
              <a:t> </a:t>
            </a:r>
            <a:r>
              <a:rPr lang="pt-BR" sz="1100" b="1" dirty="0" err="1"/>
              <a:t>frequency</a:t>
            </a:r>
            <a:r>
              <a:rPr lang="pt-BR" sz="1100" b="1" dirty="0"/>
              <a:t> </a:t>
            </a:r>
            <a:r>
              <a:rPr lang="pt-BR" sz="1100" b="1" dirty="0" err="1"/>
              <a:t>to</a:t>
            </a:r>
            <a:r>
              <a:rPr lang="pt-BR" sz="1100" b="1" dirty="0"/>
              <a:t> </a:t>
            </a:r>
            <a:r>
              <a:rPr lang="pt-BR" sz="1100" b="1" dirty="0" err="1"/>
              <a:t>spatial</a:t>
            </a:r>
            <a:r>
              <a:rPr lang="pt-BR" sz="1100" b="1" dirty="0"/>
              <a:t> </a:t>
            </a:r>
            <a:r>
              <a:rPr lang="pt-BR" sz="1100" b="1" dirty="0" err="1"/>
              <a:t>size</a:t>
            </a:r>
            <a:r>
              <a:rPr lang="pt-BR" sz="1100" b="1" dirty="0"/>
              <a:t> </a:t>
            </a:r>
            <a:r>
              <a:rPr lang="pt-BR" sz="1100" b="1" dirty="0" err="1"/>
              <a:t>conversion</a:t>
            </a:r>
            <a:r>
              <a:rPr lang="pt-BR" sz="1100" b="1" dirty="0"/>
              <a:t> display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B4: </a:t>
            </a:r>
            <a:r>
              <a:rPr lang="pt-BR" sz="1100" b="1" dirty="0" err="1"/>
              <a:t>updates</a:t>
            </a:r>
            <a:r>
              <a:rPr lang="pt-BR" sz="1100" b="1" dirty="0"/>
              <a:t> Gabor </a:t>
            </a:r>
            <a:r>
              <a:rPr lang="pt-BR" sz="1100" b="1" dirty="0" err="1"/>
              <a:t>space</a:t>
            </a:r>
            <a:r>
              <a:rPr lang="pt-BR" sz="1100" b="1" dirty="0"/>
              <a:t> display</a:t>
            </a:r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B6: </a:t>
            </a:r>
            <a:r>
              <a:rPr lang="pt-BR" sz="1100" b="1" dirty="0" err="1"/>
              <a:t>saves</a:t>
            </a:r>
            <a:r>
              <a:rPr lang="pt-BR" sz="1100" b="1" dirty="0"/>
              <a:t> </a:t>
            </a:r>
            <a:r>
              <a:rPr lang="pt-BR" sz="1100" b="1" dirty="0" err="1"/>
              <a:t>filtered</a:t>
            </a:r>
            <a:r>
              <a:rPr lang="pt-BR" sz="1100" b="1" dirty="0"/>
              <a:t> </a:t>
            </a:r>
            <a:r>
              <a:rPr lang="pt-BR" sz="1100" b="1" dirty="0" err="1"/>
              <a:t>result</a:t>
            </a:r>
            <a:r>
              <a:rPr lang="pt-BR" sz="1100" b="1" dirty="0"/>
              <a:t> </a:t>
            </a:r>
            <a:r>
              <a:rPr lang="pt-BR" sz="1100" b="1" dirty="0" err="1"/>
              <a:t>to</a:t>
            </a:r>
            <a:r>
              <a:rPr lang="pt-BR" sz="1100" b="1" dirty="0"/>
              <a:t> file</a:t>
            </a:r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B5: computes </a:t>
            </a:r>
            <a:r>
              <a:rPr lang="pt-BR" sz="1100" b="1" dirty="0" err="1"/>
              <a:t>and</a:t>
            </a:r>
            <a:r>
              <a:rPr lang="pt-BR" sz="1100" b="1" dirty="0"/>
              <a:t> displays </a:t>
            </a:r>
            <a:r>
              <a:rPr lang="pt-BR" sz="1100" b="1" dirty="0" err="1"/>
              <a:t>the</a:t>
            </a:r>
            <a:r>
              <a:rPr lang="pt-BR" sz="1100" b="1" dirty="0"/>
              <a:t> </a:t>
            </a:r>
            <a:r>
              <a:rPr lang="pt-BR" sz="1100" b="1" dirty="0" err="1"/>
              <a:t>filtered</a:t>
            </a:r>
            <a:r>
              <a:rPr lang="pt-BR" sz="1100" b="1" dirty="0"/>
              <a:t> </a:t>
            </a:r>
            <a:r>
              <a:rPr lang="pt-BR" sz="1100" b="1" dirty="0" err="1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frequency</a:t>
            </a:r>
            <a:r>
              <a:rPr lang="pt-BR" sz="1100" b="1" dirty="0"/>
              <a:t> </a:t>
            </a:r>
            <a:r>
              <a:rPr lang="pt-BR" sz="1100" b="1" dirty="0" err="1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azimuth</a:t>
            </a:r>
            <a:r>
              <a:rPr lang="pt-BR" sz="1100" b="1" dirty="0"/>
              <a:t> </a:t>
            </a:r>
            <a:r>
              <a:rPr lang="pt-BR" sz="1100" b="1" dirty="0" err="1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mean</a:t>
            </a:r>
            <a:r>
              <a:rPr lang="pt-BR" sz="1100" b="1" dirty="0"/>
              <a:t> response amplitude</a:t>
            </a:r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response amplitude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(c)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</a:rPr>
              <a:t>(d)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(d)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grid </a:t>
            </a:r>
            <a:r>
              <a:rPr lang="pt-BR" sz="1600" b="1" dirty="0" err="1"/>
              <a:t>with</a:t>
            </a:r>
            <a:r>
              <a:rPr lang="pt-BR" sz="1600" b="1" dirty="0"/>
              <a:t> </a:t>
            </a:r>
            <a:r>
              <a:rPr lang="pt-BR" sz="1600" b="1" dirty="0" err="1"/>
              <a:t>arbitrary</a:t>
            </a:r>
            <a:r>
              <a:rPr lang="pt-BR" sz="1600" b="1" dirty="0"/>
              <a:t> </a:t>
            </a:r>
            <a:r>
              <a:rPr lang="pt-BR" sz="1600" b="1" dirty="0" err="1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mirror-padded</a:t>
            </a:r>
            <a:r>
              <a:rPr lang="pt-BR" sz="1600" b="1" dirty="0"/>
              <a:t> </a:t>
            </a:r>
            <a:r>
              <a:rPr lang="pt-BR" sz="1600" b="1" dirty="0" err="1"/>
              <a:t>square</a:t>
            </a:r>
            <a:r>
              <a:rPr lang="pt-BR" sz="1600" b="1" dirty="0"/>
              <a:t> grid </a:t>
            </a:r>
            <a:r>
              <a:rPr lang="pt-BR" sz="1600" b="1" dirty="0" err="1"/>
              <a:t>with</a:t>
            </a:r>
            <a:r>
              <a:rPr lang="pt-BR" sz="1600" b="1" dirty="0"/>
              <a:t> a power-of-2</a:t>
            </a:r>
          </a:p>
          <a:p>
            <a:pPr algn="ctr"/>
            <a:r>
              <a:rPr lang="pt-BR" sz="1600" b="1" dirty="0"/>
              <a:t> </a:t>
            </a:r>
            <a:r>
              <a:rPr lang="pt-BR" sz="1600" b="1" dirty="0" err="1"/>
              <a:t>size</a:t>
            </a:r>
            <a:r>
              <a:rPr lang="pt-BR" sz="1600" b="1" dirty="0"/>
              <a:t> </a:t>
            </a:r>
            <a:r>
              <a:rPr lang="pt-BR" sz="1600" b="1" dirty="0" err="1"/>
              <a:t>compatible</a:t>
            </a:r>
            <a:r>
              <a:rPr lang="pt-BR" sz="1600" b="1" dirty="0"/>
              <a:t> </a:t>
            </a:r>
            <a:r>
              <a:rPr lang="pt-BR" sz="1600" b="1" dirty="0" err="1"/>
              <a:t>with</a:t>
            </a:r>
            <a:r>
              <a:rPr lang="pt-BR" sz="1600" b="1" dirty="0"/>
              <a:t> DWT </a:t>
            </a:r>
            <a:r>
              <a:rPr lang="pt-BR" sz="1600" b="1" dirty="0" err="1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a 128 × 128 DWT </a:t>
            </a:r>
            <a:r>
              <a:rPr lang="pt-BR" sz="1600" b="1" dirty="0" err="1"/>
              <a:t>raw</a:t>
            </a:r>
            <a:r>
              <a:rPr lang="pt-BR" sz="1600" b="1" dirty="0"/>
              <a:t> output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first</a:t>
            </a:r>
            <a:r>
              <a:rPr lang="pt-BR" sz="1600" b="1" dirty="0"/>
              <a:t> </a:t>
            </a:r>
            <a:r>
              <a:rPr lang="pt-BR" sz="1600" b="1" dirty="0" err="1"/>
              <a:t>cell</a:t>
            </a:r>
            <a:r>
              <a:rPr lang="pt-BR" sz="1600" b="1" dirty="0"/>
              <a:t> (</a:t>
            </a:r>
            <a:r>
              <a:rPr lang="pt-BR" sz="1600" b="1" dirty="0" err="1"/>
              <a:t>bottom-left</a:t>
            </a:r>
            <a:r>
              <a:rPr lang="pt-BR" sz="1600" b="1" dirty="0"/>
              <a:t>) </a:t>
            </a:r>
            <a:r>
              <a:rPr lang="pt-BR" sz="1600" b="1" dirty="0" err="1"/>
              <a:t>stores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smoothing</a:t>
            </a:r>
            <a:r>
              <a:rPr lang="pt-BR" sz="1600" b="1" dirty="0"/>
              <a:t> </a:t>
            </a:r>
            <a:r>
              <a:rPr lang="pt-BR" sz="1600" b="1" dirty="0" err="1"/>
              <a:t>factor</a:t>
            </a:r>
            <a:r>
              <a:rPr lang="pt-BR" sz="1600" b="1" dirty="0"/>
              <a:t> (global </a:t>
            </a:r>
            <a:r>
              <a:rPr lang="pt-BR" sz="1600" b="1" dirty="0" err="1"/>
              <a:t>mean</a:t>
            </a:r>
            <a:r>
              <a:rPr lang="pt-BR" sz="1600" b="1" dirty="0"/>
              <a:t>)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1 = N–S; </a:t>
            </a:r>
            <a:r>
              <a:rPr lang="pt-BR" sz="1600" b="1" dirty="0" err="1"/>
              <a:t>direction</a:t>
            </a:r>
            <a:r>
              <a:rPr lang="pt-BR" sz="1600" b="1" dirty="0"/>
              <a:t> 2 = </a:t>
            </a:r>
            <a:r>
              <a:rPr lang="pt-BR" sz="1600" b="1" dirty="0" err="1"/>
              <a:t>diagonals</a:t>
            </a:r>
            <a:r>
              <a:rPr lang="pt-BR" sz="1600" b="1" dirty="0"/>
              <a:t>; </a:t>
            </a:r>
            <a:r>
              <a:rPr lang="pt-BR" sz="1600" b="1" dirty="0" err="1"/>
              <a:t>direction</a:t>
            </a:r>
            <a:r>
              <a:rPr lang="pt-BR" sz="1600" b="1" dirty="0"/>
              <a:t> 3 = E–W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levels</a:t>
            </a:r>
            <a:r>
              <a:rPr lang="pt-BR" sz="1600" b="1" dirty="0"/>
              <a:t> 0 – 6 (log</a:t>
            </a:r>
            <a:r>
              <a:rPr lang="pt-BR" sz="1600" b="1" baseline="-25000" dirty="0"/>
              <a:t>2</a:t>
            </a:r>
            <a:r>
              <a:rPr lang="pt-BR" sz="1600" b="1" dirty="0"/>
              <a:t>(128)-1)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directions</a:t>
            </a:r>
            <a:r>
              <a:rPr lang="pt-BR" sz="1600" b="1" dirty="0"/>
              <a:t> 1, 2 </a:t>
            </a:r>
            <a:r>
              <a:rPr lang="pt-BR" sz="1600" b="1" dirty="0" err="1"/>
              <a:t>and</a:t>
            </a:r>
            <a:r>
              <a:rPr lang="pt-BR" sz="1600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level</a:t>
            </a:r>
            <a:r>
              <a:rPr lang="pt-BR" sz="1600" b="1" dirty="0"/>
              <a:t> 6, </a:t>
            </a:r>
            <a:r>
              <a:rPr lang="pt-BR" sz="1600" b="1" dirty="0" err="1"/>
              <a:t>direction</a:t>
            </a:r>
            <a:r>
              <a:rPr lang="pt-BR" sz="1600" b="1" dirty="0"/>
              <a:t> 3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scalogram</a:t>
            </a:r>
            <a:r>
              <a:rPr lang="pt-BR" sz="1600" b="1" dirty="0"/>
              <a:t> cube for 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1 (N–S)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scalogram</a:t>
            </a:r>
            <a:r>
              <a:rPr lang="pt-BR" sz="1600" b="1" dirty="0"/>
              <a:t> cube for 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2 (</a:t>
            </a:r>
            <a:r>
              <a:rPr lang="pt-BR" sz="1600" b="1" dirty="0" err="1"/>
              <a:t>diagonals</a:t>
            </a:r>
            <a:r>
              <a:rPr lang="pt-BR" sz="1600" b="1" dirty="0"/>
              <a:t>)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scalogram</a:t>
            </a:r>
            <a:r>
              <a:rPr lang="pt-BR" sz="1600" b="1" dirty="0"/>
              <a:t> cube for </a:t>
            </a:r>
          </a:p>
          <a:p>
            <a:pPr algn="ctr"/>
            <a:r>
              <a:rPr lang="pt-BR" sz="1600" b="1" dirty="0" err="1"/>
              <a:t>direction</a:t>
            </a:r>
            <a:r>
              <a:rPr lang="pt-BR" sz="1600" b="1" dirty="0"/>
              <a:t> 3 (E–W)</a:t>
            </a:r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/>
              <a:t>6</a:t>
            </a:r>
          </a:p>
          <a:p>
            <a:r>
              <a:rPr lang="pt-BR" sz="1200" b="1" dirty="0"/>
              <a:t>5</a:t>
            </a:r>
          </a:p>
          <a:p>
            <a:r>
              <a:rPr lang="pt-BR" sz="1200" b="1" dirty="0"/>
              <a:t>4</a:t>
            </a:r>
          </a:p>
          <a:p>
            <a:r>
              <a:rPr lang="pt-BR" sz="1200" b="1" dirty="0"/>
              <a:t>3</a:t>
            </a:r>
          </a:p>
          <a:p>
            <a:r>
              <a:rPr lang="pt-BR" sz="1200" b="1" dirty="0"/>
              <a:t>2</a:t>
            </a:r>
          </a:p>
          <a:p>
            <a:r>
              <a:rPr lang="pt-BR" sz="1200" b="1" dirty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levels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</a:t>
            </a:r>
            <a:r>
              <a:rPr lang="pt-BR" sz="1600" b="1" dirty="0" err="1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a 128 × 128 DWT </a:t>
            </a:r>
            <a:r>
              <a:rPr lang="pt-BR" sz="1600" b="1" dirty="0" err="1"/>
              <a:t>raw</a:t>
            </a:r>
            <a:r>
              <a:rPr lang="pt-BR" sz="1600" b="1" dirty="0"/>
              <a:t> output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squared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</a:t>
            </a:r>
            <a:r>
              <a:rPr lang="pt-BR" sz="1600" b="1" dirty="0" err="1"/>
              <a:t>mirror-padded</a:t>
            </a:r>
            <a:r>
              <a:rPr lang="pt-BR" sz="1600" b="1" dirty="0"/>
              <a:t> input grid</a:t>
            </a:r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11.0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12.0</a:t>
            </a:r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12.5</a:t>
            </a:r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succession</a:t>
            </a:r>
            <a:r>
              <a:rPr lang="pt-BR" sz="1400" dirty="0"/>
              <a:t> </a:t>
            </a:r>
            <a:r>
              <a:rPr lang="pt-BR" sz="1400" dirty="0" err="1"/>
              <a:t>distance</a:t>
            </a:r>
            <a:r>
              <a:rPr lang="pt-BR" sz="1400" dirty="0"/>
              <a:t> = +1.0</a:t>
            </a:r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probability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           = 10%;           = 50%           = 2% ...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(...)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11.0</a:t>
            </a:r>
          </a:p>
          <a:p>
            <a:r>
              <a:rPr lang="pt-BR" sz="1400" dirty="0"/>
              <a:t>Z = -7010.1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14.0</a:t>
            </a:r>
          </a:p>
          <a:p>
            <a:r>
              <a:rPr lang="pt-BR" sz="1400" dirty="0"/>
              <a:t>Z = -7008.7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∆</a:t>
            </a:r>
            <a:r>
              <a:rPr lang="pt-BR" sz="1400" dirty="0" err="1"/>
              <a:t>gradational</a:t>
            </a:r>
            <a:r>
              <a:rPr lang="pt-BR" sz="1400" dirty="0"/>
              <a:t> </a:t>
            </a:r>
            <a:r>
              <a:rPr lang="pt-BR" sz="1400" dirty="0" err="1"/>
              <a:t>field</a:t>
            </a:r>
            <a:r>
              <a:rPr lang="pt-BR" sz="1400" dirty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∆Z = +1.4</a:t>
            </a:r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resulting</a:t>
            </a:r>
            <a:r>
              <a:rPr lang="pt-BR" sz="1400" dirty="0"/>
              <a:t> </a:t>
            </a:r>
            <a:r>
              <a:rPr lang="pt-BR" sz="1400" dirty="0" err="1"/>
              <a:t>succession</a:t>
            </a:r>
            <a:r>
              <a:rPr lang="pt-BR" sz="1400" dirty="0"/>
              <a:t> </a:t>
            </a:r>
            <a:r>
              <a:rPr lang="pt-BR" sz="1400" dirty="0" err="1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resulting</a:t>
            </a:r>
            <a:r>
              <a:rPr lang="pt-BR" dirty="0"/>
              <a:t> grid </a:t>
            </a:r>
            <a:r>
              <a:rPr lang="pt-BR" dirty="0" err="1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grid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:</a:t>
            </a:r>
          </a:p>
          <a:p>
            <a:r>
              <a:rPr lang="pt-BR" dirty="0" err="1"/>
              <a:t>Xmin</a:t>
            </a:r>
            <a:r>
              <a:rPr lang="pt-BR" dirty="0"/>
              <a:t>, </a:t>
            </a:r>
            <a:r>
              <a:rPr lang="pt-BR" dirty="0" err="1"/>
              <a:t>Ymin</a:t>
            </a:r>
            <a:r>
              <a:rPr lang="pt-BR" dirty="0"/>
              <a:t>, </a:t>
            </a:r>
            <a:r>
              <a:rPr lang="pt-BR" dirty="0" err="1"/>
              <a:t>Zmin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437428" y="5661412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Xsize</a:t>
            </a:r>
            <a:endParaRPr lang="pt-BR" dirty="0"/>
          </a:p>
        </p:txBody>
      </p:sp>
      <p:sp>
        <p:nvSpPr>
          <p:cNvPr id="2" name="Chave Esquerda 1"/>
          <p:cNvSpPr/>
          <p:nvPr/>
        </p:nvSpPr>
        <p:spPr>
          <a:xfrm rot="16200000">
            <a:off x="4592629" y="4862642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/>
          <p:cNvSpPr/>
          <p:nvPr/>
        </p:nvSpPr>
        <p:spPr>
          <a:xfrm rot="10800000">
            <a:off x="7968187" y="3967838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318817" y="4406627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Ysize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087121" y="572835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nX</a:t>
            </a:r>
            <a:r>
              <a:rPr lang="pt-BR" dirty="0"/>
              <a:t> = 3; </a:t>
            </a:r>
            <a:r>
              <a:rPr lang="pt-BR" dirty="0" err="1"/>
              <a:t>nY</a:t>
            </a:r>
            <a:r>
              <a:rPr lang="pt-BR" dirty="0"/>
              <a:t> = 3; </a:t>
            </a:r>
            <a:r>
              <a:rPr lang="pt-BR" dirty="0" err="1"/>
              <a:t>nZ</a:t>
            </a:r>
            <a:r>
              <a:rPr lang="pt-BR" dirty="0"/>
              <a:t> = 1</a:t>
            </a:r>
          </a:p>
        </p:txBody>
      </p:sp>
      <p:sp>
        <p:nvSpPr>
          <p:cNvPr id="3" name="Triângulo isósceles 2"/>
          <p:cNvSpPr/>
          <p:nvPr/>
        </p:nvSpPr>
        <p:spPr>
          <a:xfrm>
            <a:off x="8371268" y="2508089"/>
            <a:ext cx="272125" cy="10894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8282749" y="1972666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0118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ysClr val="windowText" lastClr="000000"/>
                </a:solidFill>
              </a:rPr>
              <a:t>Is</a:t>
            </a:r>
            <a:r>
              <a:rPr lang="pt-BR" sz="1100" dirty="0">
                <a:solidFill>
                  <a:sysClr val="windowText" lastClr="000000"/>
                </a:solidFill>
              </a:rPr>
              <a:t> </a:t>
            </a:r>
            <a:r>
              <a:rPr lang="pt-BR" sz="1100" dirty="0" err="1">
                <a:solidFill>
                  <a:sysClr val="windowText" lastClr="000000"/>
                </a:solidFill>
              </a:rPr>
              <a:t>there</a:t>
            </a:r>
            <a:r>
              <a:rPr lang="pt-BR" sz="1100" dirty="0">
                <a:solidFill>
                  <a:sysClr val="windowText" lastClr="000000"/>
                </a:solidFill>
              </a:rPr>
              <a:t> prior facies?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ysClr val="windowText" lastClr="000000"/>
                </a:solidFill>
              </a:rPr>
              <a:t>Get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transition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from</a:t>
            </a:r>
            <a:r>
              <a:rPr lang="pt-BR" sz="1200" dirty="0">
                <a:solidFill>
                  <a:sysClr val="windowText" lastClr="000000"/>
                </a:solidFill>
              </a:rPr>
              <a:t> FTM</a:t>
            </a: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ysClr val="windowText" lastClr="000000"/>
                </a:solidFill>
              </a:rPr>
              <a:t>Get</a:t>
            </a:r>
            <a:r>
              <a:rPr lang="pt-BR" sz="1200" dirty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>
                <a:solidFill>
                  <a:sysClr val="windowText" lastClr="000000"/>
                </a:solidFill>
              </a:rPr>
              <a:t> </a:t>
            </a:r>
            <a:r>
              <a:rPr lang="pt-BR" sz="1200" dirty="0" err="1">
                <a:solidFill>
                  <a:sysClr val="windowText" lastClr="000000"/>
                </a:solidFill>
              </a:rPr>
              <a:t>from</a:t>
            </a:r>
            <a:r>
              <a:rPr lang="pt-BR" sz="1200" dirty="0">
                <a:solidFill>
                  <a:sysClr val="windowText" lastClr="000000"/>
                </a:solidFill>
              </a:rPr>
              <a:t> PDF</a:t>
            </a: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Draw facies</a:t>
            </a: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Thickness</a:t>
            </a:r>
            <a:r>
              <a:rPr lang="pt-BR" sz="1200" dirty="0"/>
              <a:t> </a:t>
            </a:r>
            <a:r>
              <a:rPr lang="pt-BR" sz="1200" dirty="0" err="1"/>
              <a:t>distribution</a:t>
            </a:r>
            <a:r>
              <a:rPr lang="pt-BR" sz="1200" dirty="0"/>
              <a:t> of</a:t>
            </a:r>
          </a:p>
          <a:p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drawn</a:t>
            </a:r>
            <a:r>
              <a:rPr lang="pt-BR" sz="1200" dirty="0"/>
              <a:t> facies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>
                <a:solidFill>
                  <a:sysClr val="windowText" lastClr="000000"/>
                </a:solidFill>
              </a:rPr>
              <a:t>drawn</a:t>
            </a:r>
            <a:r>
              <a:rPr lang="pt-BR" sz="1100" dirty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>
                <a:solidFill>
                  <a:sysClr val="windowText" lastClr="000000"/>
                </a:solidFill>
              </a:rPr>
              <a:t>along</a:t>
            </a:r>
            <a:r>
              <a:rPr lang="pt-BR" sz="1100" dirty="0">
                <a:solidFill>
                  <a:sysClr val="windowText" lastClr="000000"/>
                </a:solidFill>
              </a:rPr>
              <a:t> </a:t>
            </a:r>
            <a:r>
              <a:rPr lang="pt-BR" sz="1100" dirty="0" err="1">
                <a:solidFill>
                  <a:sysClr val="windowText" lastClr="000000"/>
                </a:solidFill>
              </a:rPr>
              <a:t>drawn</a:t>
            </a:r>
            <a:r>
              <a:rPr lang="pt-BR" sz="1100" dirty="0">
                <a:solidFill>
                  <a:sysClr val="windowText" lastClr="000000"/>
                </a:solidFill>
              </a:rPr>
              <a:t> </a:t>
            </a:r>
            <a:r>
              <a:rPr lang="pt-BR" sz="1100" dirty="0" err="1">
                <a:solidFill>
                  <a:sysClr val="windowText" lastClr="000000"/>
                </a:solidFill>
              </a:rPr>
              <a:t>thickness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ysClr val="windowText" lastClr="000000"/>
                </a:solidFill>
              </a:rPr>
              <a:t>Is</a:t>
            </a:r>
            <a:r>
              <a:rPr lang="pt-BR" sz="1050" dirty="0">
                <a:solidFill>
                  <a:sysClr val="windowText" lastClr="000000"/>
                </a:solidFill>
              </a:rPr>
              <a:t> </a:t>
            </a:r>
            <a:r>
              <a:rPr lang="pt-BR" sz="1050" dirty="0" err="1">
                <a:solidFill>
                  <a:sysClr val="windowText" lastClr="000000"/>
                </a:solidFill>
              </a:rPr>
              <a:t>there</a:t>
            </a:r>
            <a:r>
              <a:rPr lang="pt-BR" sz="1050" dirty="0">
                <a:solidFill>
                  <a:sysClr val="windowText" lastClr="000000"/>
                </a:solidFill>
              </a:rPr>
              <a:t> </a:t>
            </a:r>
            <a:r>
              <a:rPr lang="pt-BR" sz="1050" dirty="0" err="1">
                <a:solidFill>
                  <a:sysClr val="windowText" lastClr="000000"/>
                </a:solidFill>
              </a:rPr>
              <a:t>uninformed</a:t>
            </a:r>
            <a:r>
              <a:rPr lang="pt-BR" sz="1050" dirty="0">
                <a:solidFill>
                  <a:sysClr val="windowText" lastClr="000000"/>
                </a:solidFill>
              </a:rPr>
              <a:t> </a:t>
            </a:r>
            <a:r>
              <a:rPr lang="pt-BR" sz="1050" dirty="0" err="1">
                <a:solidFill>
                  <a:sysClr val="windowText" lastClr="000000"/>
                </a:solidFill>
              </a:rPr>
              <a:t>thickness</a:t>
            </a:r>
            <a:r>
              <a:rPr lang="pt-BR" sz="1050" dirty="0">
                <a:solidFill>
                  <a:sysClr val="windowText" lastClr="000000"/>
                </a:solidFill>
              </a:rPr>
              <a:t> still?</a:t>
            </a: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grid </a:t>
            </a:r>
            <a:r>
              <a:rPr lang="pt-BR" sz="1400" dirty="0" err="1"/>
              <a:t>column</a:t>
            </a:r>
            <a:r>
              <a:rPr lang="pt-BR" sz="1400" dirty="0"/>
              <a:t> 0</a:t>
            </a:r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grid </a:t>
            </a:r>
            <a:r>
              <a:rPr lang="pt-BR" sz="1400" dirty="0" err="1"/>
              <a:t>column</a:t>
            </a:r>
            <a:r>
              <a:rPr lang="pt-BR" sz="1400" dirty="0"/>
              <a:t> 3</a:t>
            </a:r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grid </a:t>
            </a:r>
            <a:r>
              <a:rPr lang="pt-BR" sz="1400" dirty="0" err="1"/>
              <a:t>column</a:t>
            </a:r>
            <a:r>
              <a:rPr lang="pt-BR" sz="1400" dirty="0"/>
              <a:t> 5</a:t>
            </a:r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  <a:r>
              <a:rPr lang="pt-BR" sz="1400" baseline="30000" dirty="0"/>
              <a:t>st</a:t>
            </a:r>
            <a:r>
              <a:rPr lang="pt-BR" sz="1400" dirty="0"/>
              <a:t> XY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  <a:r>
              <a:rPr lang="pt-BR" sz="1400" baseline="30000" dirty="0"/>
              <a:t>nd</a:t>
            </a:r>
            <a:r>
              <a:rPr lang="pt-BR" sz="1400" dirty="0"/>
              <a:t> XY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Last</a:t>
            </a:r>
            <a:r>
              <a:rPr lang="pt-BR" sz="1400" dirty="0"/>
              <a:t> XY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Z1 of 1</a:t>
            </a:r>
            <a:r>
              <a:rPr lang="pt-BR" sz="1400" baseline="30000" dirty="0"/>
              <a:t>st</a:t>
            </a:r>
            <a:r>
              <a:rPr lang="pt-BR" sz="1400" dirty="0"/>
              <a:t>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Z2 of 1</a:t>
            </a:r>
            <a:r>
              <a:rPr lang="pt-BR" sz="1400" baseline="30000" dirty="0"/>
              <a:t>st</a:t>
            </a:r>
            <a:r>
              <a:rPr lang="pt-BR" sz="1400" dirty="0"/>
              <a:t> </a:t>
            </a:r>
            <a:r>
              <a:rPr lang="pt-BR" sz="1400" dirty="0" err="1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Wide Latin" panose="020A0A07050505020404" pitchFamily="18" charset="0"/>
              </a:rPr>
              <a:t>grid </a:t>
            </a:r>
            <a:r>
              <a:rPr lang="pt-BR" sz="1400" dirty="0" err="1">
                <a:latin typeface="Wide Latin" panose="020A0A07050505020404" pitchFamily="18" charset="0"/>
              </a:rPr>
              <a:t>slice</a:t>
            </a:r>
            <a:r>
              <a:rPr lang="pt-BR" sz="1400" dirty="0">
                <a:latin typeface="Wide Latin" panose="020A0A07050505020404" pitchFamily="18" charset="0"/>
              </a:rPr>
              <a:t> 0</a:t>
            </a: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Wide Latin" panose="020A0A07050505020404" pitchFamily="18" charset="0"/>
              </a:rPr>
              <a:t>grid </a:t>
            </a:r>
            <a:r>
              <a:rPr lang="pt-BR" sz="1400" dirty="0" err="1">
                <a:latin typeface="Wide Latin" panose="020A0A07050505020404" pitchFamily="18" charset="0"/>
              </a:rPr>
              <a:t>slice</a:t>
            </a:r>
            <a:r>
              <a:rPr lang="pt-BR" sz="1400" dirty="0">
                <a:latin typeface="Wide Latin" panose="020A0A070505050204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X,Y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Z</a:t>
            </a:r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U,V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W</a:t>
            </a:r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0.0</a:t>
            </a:r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1.0</a:t>
            </a:r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0.0</a:t>
            </a:r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1.0</a:t>
            </a:r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actual model</a:t>
            </a:r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what GSLib works with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eroded cells</a:t>
            </a:r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2D Cartesian grid with</a:t>
            </a:r>
          </a:p>
          <a:p>
            <a:pPr algn="ctr"/>
            <a:r>
              <a:rPr lang="pt-BR" sz="1200" b="1" dirty="0"/>
              <a:t>top and base variables</a:t>
            </a:r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0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0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2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1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2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0</a:t>
            </a:r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I indexes</a:t>
            </a:r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J indexes</a:t>
            </a:r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</a:t>
            </a:r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2</a:t>
            </a:r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3</a:t>
            </a:r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0</a:t>
            </a:r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</a:t>
            </a:r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4</a:t>
            </a:r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5</a:t>
            </a:r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8</a:t>
            </a:r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9</a:t>
            </a:r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12</a:t>
            </a:r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cell 13</a:t>
            </a:r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Z = base values</a:t>
            </a:r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Z = top values</a:t>
            </a:r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X, Y = cell centers of the Cartesian grid with top and base values</a:t>
            </a:r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number of horizon slices = 4</a:t>
            </a:r>
          </a:p>
          <a:p>
            <a:pPr algn="ctr"/>
            <a:r>
              <a:rPr lang="pt-BR" sz="1200" b="1" dirty="0"/>
              <a:t>proportional depths between top and base</a:t>
            </a:r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</a:t>
            </a:r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X</a:t>
            </a:r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Z</a:t>
            </a:r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/>
              <a:t>cells of the </a:t>
            </a:r>
          </a:p>
          <a:p>
            <a:pPr algn="ctr"/>
            <a:r>
              <a:rPr lang="pt-BR" sz="1200" b="1" dirty="0"/>
              <a:t>1</a:t>
            </a:r>
            <a:r>
              <a:rPr lang="pt-BR" sz="1200" b="1" baseline="30000" dirty="0"/>
              <a:t>st</a:t>
            </a:r>
            <a:r>
              <a:rPr lang="pt-BR" sz="1200" b="1" dirty="0"/>
              <a:t> horizon slice</a:t>
            </a:r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 direction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J direction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K direction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[0]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[1]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[2]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[3]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[4]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[5]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[6]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vertical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horizontal</a:t>
            </a: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primary</a:t>
            </a:r>
            <a:r>
              <a:rPr lang="pt-BR" dirty="0"/>
              <a:t> data in point set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primary</a:t>
            </a:r>
            <a:r>
              <a:rPr lang="pt-BR" dirty="0"/>
              <a:t> data in point set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secondary</a:t>
            </a:r>
            <a:r>
              <a:rPr lang="pt-BR" dirty="0"/>
              <a:t> data grid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case for MM1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case for MM2</a:t>
            </a:r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Part</a:t>
            </a:r>
            <a:r>
              <a:rPr lang="pt-BR" dirty="0"/>
              <a:t> in </a:t>
            </a:r>
            <a:r>
              <a:rPr lang="pt-BR" dirty="0" err="1"/>
              <a:t>your</a:t>
            </a:r>
            <a:r>
              <a:rPr lang="pt-BR" dirty="0"/>
              <a:t> local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coming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FFT</a:t>
            </a:r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phase</a:t>
            </a:r>
            <a:r>
              <a:rPr lang="pt-BR" dirty="0"/>
              <a:t> grid (</a:t>
            </a:r>
            <a:r>
              <a:rPr lang="el-GR" dirty="0"/>
              <a:t>φ</a:t>
            </a:r>
            <a:r>
              <a:rPr lang="pt-BR" dirty="0"/>
              <a:t>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 </a:t>
            </a:r>
            <a:r>
              <a:rPr lang="pt-BR" dirty="0" err="1"/>
              <a:t>part</a:t>
            </a:r>
            <a:r>
              <a:rPr lang="pt-BR" dirty="0"/>
              <a:t> grid (a)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imaginary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grid (b)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||z|| = z ∙ z* = </a:t>
            </a:r>
          </a:p>
          <a:p>
            <a:r>
              <a:rPr lang="pt-BR" dirty="0"/>
              <a:t>(</a:t>
            </a:r>
            <a:r>
              <a:rPr lang="pt-BR" dirty="0" err="1"/>
              <a:t>a+bi</a:t>
            </a:r>
            <a:r>
              <a:rPr lang="pt-BR" dirty="0"/>
              <a:t>)(</a:t>
            </a:r>
            <a:r>
              <a:rPr lang="pt-BR" dirty="0" err="1"/>
              <a:t>a-bi</a:t>
            </a:r>
            <a:r>
              <a:rPr lang="pt-BR" dirty="0"/>
              <a:t>)=</a:t>
            </a:r>
          </a:p>
          <a:p>
            <a:r>
              <a:rPr lang="pt-BR" dirty="0"/>
              <a:t>a</a:t>
            </a:r>
            <a:r>
              <a:rPr lang="pt-BR" baseline="30000" dirty="0"/>
              <a:t>2</a:t>
            </a:r>
            <a:r>
              <a:rPr lang="pt-BR" dirty="0"/>
              <a:t>+b</a:t>
            </a:r>
            <a:r>
              <a:rPr lang="pt-BR" baseline="30000" dirty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Theorem</a:t>
            </a:r>
            <a:r>
              <a:rPr lang="pt-BR" dirty="0"/>
              <a:t> </a:t>
            </a:r>
            <a:r>
              <a:rPr lang="pt-BR" dirty="0" err="1"/>
              <a:t>of</a:t>
            </a:r>
            <a:endParaRPr lang="pt-BR" dirty="0"/>
          </a:p>
          <a:p>
            <a:pPr algn="ctr"/>
            <a:r>
              <a:rPr lang="pt-BR" dirty="0" err="1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grid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Covariance</a:t>
            </a:r>
            <a:endParaRPr lang="pt-BR" dirty="0"/>
          </a:p>
          <a:p>
            <a:pPr algn="ctr"/>
            <a:r>
              <a:rPr lang="pt-BR" dirty="0"/>
              <a:t>grid</a:t>
            </a:r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RFFT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zeroes</a:t>
            </a:r>
            <a:r>
              <a:rPr lang="pt-BR" dirty="0"/>
              <a:t> grid (zero </a:t>
            </a:r>
            <a:r>
              <a:rPr lang="pt-BR" dirty="0" err="1"/>
              <a:t>phase</a:t>
            </a:r>
            <a:r>
              <a:rPr lang="pt-BR" dirty="0"/>
              <a:t>)</a:t>
            </a:r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SVD </a:t>
            </a:r>
            <a:r>
              <a:rPr lang="pt-BR" dirty="0" err="1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Desired</a:t>
            </a:r>
            <a:endParaRPr lang="pt-BR" dirty="0"/>
          </a:p>
          <a:p>
            <a:r>
              <a:rPr lang="pt-BR" dirty="0" err="1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FFT</a:t>
            </a:r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r>
              <a:rPr lang="pt-BR" dirty="0"/>
              <a:t> (must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entirely</a:t>
            </a:r>
            <a:r>
              <a:rPr lang="pt-BR" dirty="0"/>
              <a:t> </a:t>
            </a:r>
            <a:r>
              <a:rPr lang="pt-BR" dirty="0" err="1"/>
              <a:t>zeroed</a:t>
            </a:r>
            <a:r>
              <a:rPr lang="pt-BR" dirty="0"/>
              <a:t>)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magnitude grid (|z|)</a:t>
            </a:r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RFFT</a:t>
            </a:r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Filtered</a:t>
            </a:r>
            <a:r>
              <a:rPr lang="pt-BR" dirty="0"/>
              <a:t> </a:t>
            </a:r>
            <a:r>
              <a:rPr lang="pt-BR" dirty="0" err="1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Fourier Integral</a:t>
            </a:r>
          </a:p>
          <a:p>
            <a:pPr algn="ctr"/>
            <a:r>
              <a:rPr lang="pt-BR" dirty="0" err="1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966</Words>
  <Application>Microsoft Office PowerPoint</Application>
  <PresentationFormat>Widescreen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59</cp:revision>
  <dcterms:created xsi:type="dcterms:W3CDTF">2016-11-15T12:38:06Z</dcterms:created>
  <dcterms:modified xsi:type="dcterms:W3CDTF">2022-04-03T20:46:01Z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