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65" r:id="rId5"/>
    <p:sldId id="266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arvalh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22" y="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4" y="1640983"/>
            <a:ext cx="3105224" cy="268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11" y="525887"/>
            <a:ext cx="226695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Conector reto 17"/>
          <p:cNvCxnSpPr/>
          <p:nvPr/>
        </p:nvCxnSpPr>
        <p:spPr>
          <a:xfrm flipV="1">
            <a:off x="3374265" y="1596980"/>
            <a:ext cx="2185115" cy="257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374265" y="2090670"/>
            <a:ext cx="2215166" cy="19318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 para a Direita 27"/>
          <p:cNvSpPr/>
          <p:nvPr/>
        </p:nvSpPr>
        <p:spPr>
          <a:xfrm rot="20283167">
            <a:off x="4178259" y="2219460"/>
            <a:ext cx="442174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20" y="455052"/>
            <a:ext cx="886289" cy="454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CaixaDeTexto 36"/>
          <p:cNvSpPr txBox="1"/>
          <p:nvPr/>
        </p:nvSpPr>
        <p:spPr>
          <a:xfrm>
            <a:off x="5429750" y="135091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Proportion</a:t>
            </a:r>
            <a:r>
              <a:rPr lang="pt-BR" dirty="0" smtClean="0"/>
              <a:t> of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arbitrary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mirror-padded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square</a:t>
            </a:r>
            <a:r>
              <a:rPr lang="pt-BR" sz="1600" b="1" dirty="0" smtClean="0"/>
              <a:t> 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a power-of-2</a:t>
            </a:r>
          </a:p>
          <a:p>
            <a:pPr algn="ctr"/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compatible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DWT </a:t>
            </a:r>
            <a:r>
              <a:rPr lang="pt-BR" sz="1600" b="1" dirty="0" err="1" smtClean="0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first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cell</a:t>
            </a:r>
            <a:r>
              <a:rPr lang="pt-BR" sz="1600" b="1" dirty="0" smtClean="0"/>
              <a:t> (</a:t>
            </a:r>
            <a:r>
              <a:rPr lang="pt-BR" sz="1600" b="1" dirty="0" err="1" smtClean="0"/>
              <a:t>bottom-left</a:t>
            </a:r>
            <a:r>
              <a:rPr lang="pt-BR" sz="1600" b="1" dirty="0" smtClean="0"/>
              <a:t>) </a:t>
            </a:r>
            <a:r>
              <a:rPr lang="pt-BR" sz="1600" b="1" dirty="0" err="1" smtClean="0"/>
              <a:t>stores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smoothing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factor</a:t>
            </a:r>
            <a:r>
              <a:rPr lang="pt-BR" sz="1600" b="1" dirty="0" smtClean="0"/>
              <a:t> (global </a:t>
            </a:r>
            <a:r>
              <a:rPr lang="pt-BR" sz="1600" b="1" dirty="0" err="1" smtClean="0"/>
              <a:t>mean</a:t>
            </a:r>
            <a:r>
              <a:rPr lang="pt-BR" sz="1600" b="1" dirty="0" smtClean="0"/>
              <a:t>)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</a:t>
            </a:r>
            <a:r>
              <a:rPr lang="pt-BR" sz="1600" b="1" dirty="0"/>
              <a:t>= N–S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2 = 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 = E–W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levels</a:t>
            </a:r>
            <a:r>
              <a:rPr lang="pt-BR" sz="1600" b="1" dirty="0" smtClean="0"/>
              <a:t> 0 – 6 (log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(128)-1)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directions</a:t>
            </a:r>
            <a:r>
              <a:rPr lang="pt-BR" sz="1600" b="1" dirty="0" smtClean="0"/>
              <a:t> 1, 2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</a:t>
            </a:r>
            <a:r>
              <a:rPr lang="pt-BR" sz="1600" b="1" dirty="0" smtClean="0"/>
              <a:t> 6,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(N–S)</a:t>
            </a:r>
            <a:endParaRPr lang="pt-BR" sz="16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2 (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)</a:t>
            </a:r>
            <a:endParaRPr lang="pt-BR" sz="16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</a:t>
            </a:r>
            <a:r>
              <a:rPr lang="pt-BR" sz="1600" b="1" dirty="0"/>
              <a:t>3 </a:t>
            </a:r>
            <a:r>
              <a:rPr lang="pt-BR" sz="1600" b="1" dirty="0" smtClean="0"/>
              <a:t>(E–W)</a:t>
            </a:r>
            <a:endParaRPr lang="pt-BR" sz="1600" b="1" dirty="0"/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6</a:t>
            </a:r>
          </a:p>
          <a:p>
            <a:r>
              <a:rPr lang="pt-BR" sz="1200" b="1" dirty="0" smtClean="0"/>
              <a:t>5</a:t>
            </a:r>
          </a:p>
          <a:p>
            <a:r>
              <a:rPr lang="pt-BR" sz="1200" b="1" dirty="0" smtClean="0"/>
              <a:t>4</a:t>
            </a:r>
          </a:p>
          <a:p>
            <a:r>
              <a:rPr lang="pt-BR" sz="1200" b="1" dirty="0" smtClean="0"/>
              <a:t>3</a:t>
            </a:r>
          </a:p>
          <a:p>
            <a:r>
              <a:rPr lang="pt-BR" sz="1200" b="1" dirty="0" smtClean="0"/>
              <a:t>2</a:t>
            </a:r>
          </a:p>
          <a:p>
            <a:r>
              <a:rPr lang="pt-BR" sz="1200" b="1" dirty="0" smtClean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levels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</a:t>
            </a:r>
            <a:r>
              <a:rPr lang="pt-BR" sz="1600" b="1" dirty="0" err="1" smtClean="0"/>
              <a:t>quared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mirror-padded</a:t>
            </a:r>
            <a:r>
              <a:rPr lang="pt-BR" sz="1600" b="1" dirty="0" smtClean="0"/>
              <a:t> input grid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  <a:endParaRPr lang="pt-BR" sz="14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12.0</a:t>
            </a:r>
            <a:endParaRPr lang="pt-BR" sz="1400" dirty="0"/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12.5</a:t>
            </a:r>
            <a:endParaRPr lang="pt-BR" sz="1400" dirty="0"/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r>
              <a:rPr lang="pt-BR" sz="1400" dirty="0" smtClean="0"/>
              <a:t> = +1.0</a:t>
            </a:r>
            <a:endParaRPr lang="pt-BR" sz="1400" dirty="0"/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probability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           = 10%;           = 50%           = 2% ...</a:t>
            </a:r>
            <a:endParaRPr lang="pt-BR" sz="14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</a:p>
          <a:p>
            <a:r>
              <a:rPr lang="pt-BR" sz="1400" dirty="0" smtClean="0"/>
              <a:t>Z = -7010.1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14.0</a:t>
            </a:r>
          </a:p>
          <a:p>
            <a:r>
              <a:rPr lang="pt-BR" sz="1400" dirty="0" smtClean="0"/>
              <a:t>Z = -7008.7</a:t>
            </a:r>
            <a:endParaRPr lang="pt-BR" sz="14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</a:t>
            </a:r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∆Z = +1.4</a:t>
            </a:r>
            <a:endParaRPr lang="pt-BR" sz="1400" dirty="0"/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resulting</a:t>
            </a:r>
            <a:r>
              <a:rPr lang="pt-BR" sz="1400" dirty="0" smtClean="0"/>
              <a:t> </a:t>
            </a:r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6" y="2308119"/>
            <a:ext cx="630362" cy="630362"/>
          </a:xfrm>
          <a:prstGeom prst="rect">
            <a:avLst/>
          </a:prstGeom>
        </p:spPr>
      </p:pic>
      <p:sp>
        <p:nvSpPr>
          <p:cNvPr id="6" name="Fluxograma: Terminação 5"/>
          <p:cNvSpPr/>
          <p:nvPr/>
        </p:nvSpPr>
        <p:spPr>
          <a:xfrm>
            <a:off x="4330931" y="681643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start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Fluxograma: Decisão 7"/>
          <p:cNvSpPr/>
          <p:nvPr/>
        </p:nvSpPr>
        <p:spPr>
          <a:xfrm>
            <a:off x="3902824" y="1197032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prior facies?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7" y="2333056"/>
            <a:ext cx="580488" cy="580488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8" idx="2"/>
            <a:endCxn id="16" idx="0"/>
          </p:cNvCxnSpPr>
          <p:nvPr/>
        </p:nvCxnSpPr>
        <p:spPr>
          <a:xfrm flipH="1">
            <a:off x="4875413" y="1853737"/>
            <a:ext cx="1" cy="3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875413" y="177413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6" idx="2"/>
            <a:endCxn id="8" idx="0"/>
          </p:cNvCxnSpPr>
          <p:nvPr/>
        </p:nvCxnSpPr>
        <p:spPr>
          <a:xfrm flipH="1">
            <a:off x="4875414" y="955963"/>
            <a:ext cx="1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4143893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transition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FTM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  <a:endCxn id="16" idx="1"/>
          </p:cNvCxnSpPr>
          <p:nvPr/>
        </p:nvCxnSpPr>
        <p:spPr>
          <a:xfrm>
            <a:off x="3674225" y="2623300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240788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PDF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ector de Seta Reta 21"/>
          <p:cNvCxnSpPr>
            <a:stCxn id="4" idx="1"/>
            <a:endCxn id="20" idx="3"/>
          </p:cNvCxnSpPr>
          <p:nvPr/>
        </p:nvCxnSpPr>
        <p:spPr>
          <a:xfrm flipH="1">
            <a:off x="7703828" y="2623300"/>
            <a:ext cx="3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3"/>
            <a:endCxn id="20" idx="0"/>
          </p:cNvCxnSpPr>
          <p:nvPr/>
        </p:nvCxnSpPr>
        <p:spPr>
          <a:xfrm>
            <a:off x="5848003" y="1525385"/>
            <a:ext cx="1124305" cy="68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779693" y="12654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5258327" y="3563276"/>
            <a:ext cx="1463040" cy="412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facies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ector Angulado 28"/>
          <p:cNvCxnSpPr>
            <a:stCxn id="16" idx="2"/>
            <a:endCxn id="28" idx="0"/>
          </p:cNvCxnSpPr>
          <p:nvPr/>
        </p:nvCxnSpPr>
        <p:spPr>
          <a:xfrm rot="16200000" flipH="1">
            <a:off x="5170460" y="2743889"/>
            <a:ext cx="524340" cy="1114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2"/>
            <a:endCxn id="28" idx="0"/>
          </p:cNvCxnSpPr>
          <p:nvPr/>
        </p:nvCxnSpPr>
        <p:spPr>
          <a:xfrm rot="5400000">
            <a:off x="6218908" y="2809876"/>
            <a:ext cx="524340" cy="98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258327" y="4216464"/>
            <a:ext cx="1463040" cy="38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thickness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14" y="4105196"/>
            <a:ext cx="604919" cy="604919"/>
          </a:xfrm>
          <a:prstGeom prst="rect">
            <a:avLst/>
          </a:prstGeom>
        </p:spPr>
      </p:pic>
      <p:cxnSp>
        <p:nvCxnSpPr>
          <p:cNvPr id="37" name="Conector de Seta Reta 36"/>
          <p:cNvCxnSpPr>
            <a:stCxn id="36" idx="1"/>
            <a:endCxn id="35" idx="3"/>
          </p:cNvCxnSpPr>
          <p:nvPr/>
        </p:nvCxnSpPr>
        <p:spPr>
          <a:xfrm flipH="1">
            <a:off x="6721367" y="4407656"/>
            <a:ext cx="497847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8" idx="2"/>
            <a:endCxn id="35" idx="0"/>
          </p:cNvCxnSpPr>
          <p:nvPr/>
        </p:nvCxnSpPr>
        <p:spPr>
          <a:xfrm>
            <a:off x="5989847" y="3975393"/>
            <a:ext cx="0" cy="24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891909" y="4176822"/>
            <a:ext cx="171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Thickness</a:t>
            </a:r>
            <a:r>
              <a:rPr lang="pt-BR" sz="1200" dirty="0" smtClean="0"/>
              <a:t> </a:t>
            </a:r>
            <a:r>
              <a:rPr lang="pt-BR" sz="1200" dirty="0" err="1" smtClean="0"/>
              <a:t>distribution</a:t>
            </a:r>
            <a:r>
              <a:rPr lang="pt-BR" sz="1200" dirty="0" smtClean="0"/>
              <a:t> of</a:t>
            </a:r>
          </a:p>
          <a:p>
            <a:r>
              <a:rPr lang="pt-BR" sz="1200" dirty="0" err="1" smtClean="0"/>
              <a:t>the</a:t>
            </a:r>
            <a:r>
              <a:rPr lang="pt-BR" sz="1200" dirty="0" smtClean="0"/>
              <a:t> </a:t>
            </a:r>
            <a:r>
              <a:rPr lang="pt-BR" sz="1200" dirty="0" err="1" smtClean="0"/>
              <a:t>drawn</a:t>
            </a:r>
            <a:r>
              <a:rPr lang="pt-BR" sz="1200" dirty="0" smtClean="0"/>
              <a:t> facies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5258327" y="4831586"/>
            <a:ext cx="1463040" cy="58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ysClr val="windowText" lastClr="000000"/>
                </a:solidFill>
              </a:rPr>
              <a:t>Impute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along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thicness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de Seta Reta 54"/>
          <p:cNvCxnSpPr>
            <a:stCxn id="35" idx="2"/>
            <a:endCxn id="54" idx="0"/>
          </p:cNvCxnSpPr>
          <p:nvPr/>
        </p:nvCxnSpPr>
        <p:spPr>
          <a:xfrm>
            <a:off x="5989847" y="4605254"/>
            <a:ext cx="0" cy="2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5017257" y="5577506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still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uninformed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thickness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?</a:t>
            </a:r>
            <a:endParaRPr lang="pt-B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Conector de Seta Reta 59"/>
          <p:cNvCxnSpPr>
            <a:stCxn id="54" idx="2"/>
            <a:endCxn id="59" idx="0"/>
          </p:cNvCxnSpPr>
          <p:nvPr/>
        </p:nvCxnSpPr>
        <p:spPr>
          <a:xfrm>
            <a:off x="5989847" y="5421177"/>
            <a:ext cx="0" cy="1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59" idx="1"/>
            <a:endCxn id="8" idx="1"/>
          </p:cNvCxnSpPr>
          <p:nvPr/>
        </p:nvCxnSpPr>
        <p:spPr>
          <a:xfrm rot="10800000">
            <a:off x="3902825" y="1525385"/>
            <a:ext cx="1114433" cy="4380474"/>
          </a:xfrm>
          <a:prstGeom prst="bentConnector3">
            <a:avLst>
              <a:gd name="adj1" fmla="val 21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705678" y="56545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sp>
        <p:nvSpPr>
          <p:cNvPr id="69" name="Fluxograma: Terminação 68"/>
          <p:cNvSpPr/>
          <p:nvPr/>
        </p:nvSpPr>
        <p:spPr>
          <a:xfrm>
            <a:off x="7785700" y="5777075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end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Conector de Seta Reta 69"/>
          <p:cNvCxnSpPr>
            <a:stCxn id="59" idx="3"/>
            <a:endCxn id="69" idx="1"/>
          </p:cNvCxnSpPr>
          <p:nvPr/>
        </p:nvCxnSpPr>
        <p:spPr>
          <a:xfrm>
            <a:off x="6962436" y="5905859"/>
            <a:ext cx="823264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853707" y="565453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081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5" y="603438"/>
            <a:ext cx="6656096" cy="5465529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 rot="15716607">
            <a:off x="2926463" y="3052867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0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6320046" y="1973188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3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 rot="16200000">
            <a:off x="7786091" y="2966525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5</a:t>
            </a:r>
            <a:endParaRPr lang="pt-BR" sz="1400" dirty="0"/>
          </a:p>
        </p:txBody>
      </p:sp>
      <p:cxnSp>
        <p:nvCxnSpPr>
          <p:cNvPr id="39" name="Conector de seta reta 119"/>
          <p:cNvCxnSpPr/>
          <p:nvPr/>
        </p:nvCxnSpPr>
        <p:spPr>
          <a:xfrm flipH="1" flipV="1">
            <a:off x="3138154" y="4546243"/>
            <a:ext cx="420708" cy="52803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 rot="21171759">
            <a:off x="2862258" y="2365615"/>
            <a:ext cx="201699" cy="217653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487581" y="1411224"/>
            <a:ext cx="93052" cy="10180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94768">
            <a:off x="8694947" y="2845966"/>
            <a:ext cx="138253" cy="97503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119"/>
          <p:cNvCxnSpPr/>
          <p:nvPr/>
        </p:nvCxnSpPr>
        <p:spPr>
          <a:xfrm flipV="1">
            <a:off x="6518582" y="2475562"/>
            <a:ext cx="20702" cy="58201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19"/>
          <p:cNvCxnSpPr/>
          <p:nvPr/>
        </p:nvCxnSpPr>
        <p:spPr>
          <a:xfrm flipV="1">
            <a:off x="8342475" y="3825134"/>
            <a:ext cx="376868" cy="48703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475146" y="5002381"/>
            <a:ext cx="120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886876" y="3025708"/>
            <a:ext cx="12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</a:t>
            </a:r>
            <a:r>
              <a:rPr lang="pt-BR" sz="1400" baseline="30000" dirty="0" smtClean="0"/>
              <a:t>nd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498234" y="4238466"/>
            <a:ext cx="132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Last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cxnSp>
        <p:nvCxnSpPr>
          <p:cNvPr id="50" name="Conector de seta reta 119"/>
          <p:cNvCxnSpPr/>
          <p:nvPr/>
        </p:nvCxnSpPr>
        <p:spPr>
          <a:xfrm flipH="1">
            <a:off x="2837903" y="2266950"/>
            <a:ext cx="220934" cy="26259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19"/>
          <p:cNvCxnSpPr/>
          <p:nvPr/>
        </p:nvCxnSpPr>
        <p:spPr>
          <a:xfrm flipH="1">
            <a:off x="3055134" y="4367662"/>
            <a:ext cx="335766" cy="3390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005604" y="2003228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Z1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348797" y="4190603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Z2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 rot="19985465">
            <a:off x="3921588" y="2822124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0</a:t>
            </a:r>
            <a:endParaRPr lang="pt-BR" sz="1400" dirty="0">
              <a:latin typeface="Wide Latin" panose="020A0A070505050204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 rot="20383774">
            <a:off x="3852860" y="22201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1</a:t>
            </a:r>
            <a:endParaRPr lang="pt-BR" sz="1400" dirty="0"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895</Words>
  <Application>Microsoft Office PowerPoint</Application>
  <PresentationFormat>Widescreen</PresentationFormat>
  <Paragraphs>298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Wide Latin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54</cp:revision>
  <dcterms:created xsi:type="dcterms:W3CDTF">2016-11-15T12:38:06Z</dcterms:created>
  <dcterms:modified xsi:type="dcterms:W3CDTF">2021-03-15T18:13:31Z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etDate">
    <vt:lpwstr>2020-10-28T20:20:12Z</vt:lpwstr>
  </property>
  <property fmtid="{D5CDD505-2E9C-101B-9397-08002B2CF9AE}" pid="4" name="MSIP_Label_8e61996e-cafd-4c9a-8a94-2dc1b82131ae_Method">
    <vt:lpwstr>Standard</vt:lpwstr>
  </property>
  <property fmtid="{D5CDD505-2E9C-101B-9397-08002B2CF9AE}" pid="5" name="MSIP_Label_8e61996e-cafd-4c9a-8a94-2dc1b82131ae_Name">
    <vt:lpwstr>NP-1</vt:lpwstr>
  </property>
  <property fmtid="{D5CDD505-2E9C-101B-9397-08002B2CF9AE}" pid="6" name="MSIP_Label_8e61996e-cafd-4c9a-8a94-2dc1b82131ae_SiteId">
    <vt:lpwstr>5b6f6241-9a57-4be4-8e50-1dfa72e79a57</vt:lpwstr>
  </property>
  <property fmtid="{D5CDD505-2E9C-101B-9397-08002B2CF9AE}" pid="7" name="MSIP_Label_8e61996e-cafd-4c9a-8a94-2dc1b82131ae_ActionId">
    <vt:lpwstr>ed97c66d-3719-457a-bc2d-1084d44f3e55</vt:lpwstr>
  </property>
  <property fmtid="{D5CDD505-2E9C-101B-9397-08002B2CF9AE}" pid="8" name="MSIP_Label_8e61996e-cafd-4c9a-8a94-2dc1b82131ae_ContentBits">
    <vt:lpwstr>0</vt:lpwstr>
  </property>
</Properties>
</file>