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58" r:id="rId4"/>
    <p:sldId id="259" r:id="rId5"/>
    <p:sldId id="260" r:id="rId6"/>
    <p:sldId id="280" r:id="rId7"/>
    <p:sldId id="261" r:id="rId8"/>
    <p:sldId id="262" r:id="rId9"/>
    <p:sldId id="283" r:id="rId10"/>
    <p:sldId id="282" r:id="rId11"/>
    <p:sldId id="264" r:id="rId12"/>
    <p:sldId id="277" r:id="rId13"/>
    <p:sldId id="265" r:id="rId14"/>
    <p:sldId id="266" r:id="rId15"/>
    <p:sldId id="284" r:id="rId16"/>
    <p:sldId id="278" r:id="rId17"/>
    <p:sldId id="276" r:id="rId18"/>
    <p:sldId id="279" r:id="rId19"/>
    <p:sldId id="281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07E"/>
    <a:srgbClr val="0000FF"/>
    <a:srgbClr val="FFFFFF"/>
    <a:srgbClr val="70B4D6"/>
    <a:srgbClr val="859BB7"/>
    <a:srgbClr val="F7F7F7"/>
    <a:srgbClr val="2C3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8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18C4B-FFE3-4F94-9A7F-96F7FF5FA173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DE2F2-A40E-4A3F-A1F6-1E7C7ABCA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04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E2F2-A40E-4A3F-A1F6-1E7C7ABCADF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71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E2F2-A40E-4A3F-A1F6-1E7C7ABCADF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01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DE2F2-A40E-4A3F-A1F6-1E7C7ABCADF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45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2062A-6E18-AE96-50E0-AA321C933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7BA3C0-DF1B-352C-F1A1-D7CC3581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10ACC1-9780-1B60-17CE-A63FB4C1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74B-FF61-4DA4-9C9D-D5CC05CF6B7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1B0676-F24C-FD93-92D1-8F8A1460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D885AC-E013-924D-2C84-9448E959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1EDD-FE80-4987-82AB-24ADACC8F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12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1D784-CA41-E830-379B-78F8BAD8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AD668E-5409-AA6E-F9D9-C5BF6BEEC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895FA5-009D-4B7E-EA68-9A00E510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74B-FF61-4DA4-9C9D-D5CC05CF6B7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B52097-295C-DD9E-E56C-FEEC8277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BDD866-EF50-588E-994D-2140DC03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1EDD-FE80-4987-82AB-24ADACC8F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99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E674C7-235E-7911-2B4C-2AE6820B5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31DAB5-9891-E126-21AD-71D3ECB3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4E98A1-DDAC-9988-6A6C-86117707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74B-FF61-4DA4-9C9D-D5CC05CF6B7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4110D-C2F1-31DB-143F-1756BC4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2BA28A-044B-8BBF-C16B-87DA80F3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1EDD-FE80-4987-82AB-24ADACC8F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39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F3711-2CE5-2FD5-BB16-AAEB36FA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2193B-4CAA-7909-9FB6-C9752924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E3786C-9ED6-7A4A-EBCD-0FA755C1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74B-FF61-4DA4-9C9D-D5CC05CF6B7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A65531-FECE-F326-57AB-2DE21FEC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68447-5D67-BE70-1B67-A13C9DC9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1EDD-FE80-4987-82AB-24ADACC8F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7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275CA-001D-CD9A-DA5B-4B2EDBFC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D5B55B-7E1E-824F-6F0E-AD948993F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EA5B14-B814-3A6F-68BE-C8D3648F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74B-FF61-4DA4-9C9D-D5CC05CF6B7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20417-B009-5058-2C85-6C9EFC35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85D48B-9FD5-72F4-3BBE-48D13751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1EDD-FE80-4987-82AB-24ADACC8F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42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D4D6B-6A9B-69CF-A6E6-BB017F38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3A62-F922-EFC3-0647-278EAB701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6584DF-436A-884C-725D-854A6271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D0C264-38CE-D7DE-4742-9FDDE348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74B-FF61-4DA4-9C9D-D5CC05CF6B7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D26D46-81B5-9E5E-1F0F-56B51600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1A437D-937A-9F36-30B5-1687AF79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1EDD-FE80-4987-82AB-24ADACC8F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65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DF6E4-C74B-07F2-83D1-C12AFA96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0CA5CE-FA8A-7FDB-6C56-1BC7D122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44CA3F-5FE8-5451-F9AF-80591B455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0B6D4A-B53A-5086-2CDF-E829AEBD0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726054-C139-FAEE-2D3C-D0863F5F6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75D0D0-A118-2C90-7E87-CBA3A919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74B-FF61-4DA4-9C9D-D5CC05CF6B7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574D8C-8DCC-C5AF-75A2-F769D819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C21A81-2012-8A30-7625-CB28BF19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1EDD-FE80-4987-82AB-24ADACC8F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1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DFE56-6E1A-50A7-8B31-DDFE5B53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4E9278-6681-67B0-080D-7AA19A78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74B-FF61-4DA4-9C9D-D5CC05CF6B7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9D8167-BF8D-683F-92FC-822D22AB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9D1B82-8735-E798-48E7-D3701683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1EDD-FE80-4987-82AB-24ADACC8F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09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E1A241-5E5E-5D80-FEA3-922FCCC5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74B-FF61-4DA4-9C9D-D5CC05CF6B7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2F1026-D8F3-51F9-C67B-A70259A1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E6BE0A-F897-290F-032F-CACE337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1EDD-FE80-4987-82AB-24ADACC8F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34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45B4-43FB-FA92-C2A3-062F9B65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D20E74-4F51-1979-AED8-8E028047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C429C4-3819-8DA3-2A43-5FC1CF4CD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1E30B-2905-F05E-D31A-D2ABD4B3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74B-FF61-4DA4-9C9D-D5CC05CF6B7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6CCF6B-1167-97E3-73D3-B6CA7CD3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3F7553-5C45-CBBB-74AA-4F614C91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1EDD-FE80-4987-82AB-24ADACC8F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22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CE442-559A-4004-F934-182A084B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408D1D-1185-32B5-5568-AF8C0BCE3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CEF9DB-1353-7845-CA47-2BEE6C9A5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DA426D-8A6A-0C53-B0AB-F49E270D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974B-FF61-4DA4-9C9D-D5CC05CF6B7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8C7315-2127-B9DE-1026-2E773EB2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E96EF1-A7F3-73F1-07ED-47EF85C5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1EDD-FE80-4987-82AB-24ADACC8F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67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A93507-2ABD-8155-F6A6-9E004DAE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FDCB53-F3BC-CD52-7701-88F407C1C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43548-DC6D-21D3-149F-5C8120399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B974B-FF61-4DA4-9C9D-D5CC05CF6B7D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B122D2-E0C7-11AA-F72C-C17D83045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754FD-65BC-854B-CCEE-DE29E8D02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391EDD-FE80-4987-82AB-24ADACC8F0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2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1.wdp"/><Relationship Id="rId7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30.png"/><Relationship Id="rId4" Type="http://schemas.openxmlformats.org/officeDocument/2006/relationships/image" Target="../media/image4.jpe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jpeg"/><Relationship Id="rId4" Type="http://schemas.openxmlformats.org/officeDocument/2006/relationships/image" Target="../media/image18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9F6C216C-FA62-990F-0B8A-D86349EAC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5348507" y="1047996"/>
            <a:ext cx="2238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363D08C-7CD8-16C7-00AE-AE9B6E538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716" y="0"/>
            <a:ext cx="4944165" cy="3524742"/>
          </a:xfrm>
          <a:prstGeom prst="rect">
            <a:avLst/>
          </a:prstGeom>
        </p:spPr>
      </p:pic>
      <p:sp>
        <p:nvSpPr>
          <p:cNvPr id="21" name="Título 5">
            <a:extLst>
              <a:ext uri="{FF2B5EF4-FFF2-40B4-BE49-F238E27FC236}">
                <a16:creationId xmlns:a16="http://schemas.microsoft.com/office/drawing/2014/main" id="{5D962127-2529-1752-4A5F-C30832558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096" y="2476746"/>
            <a:ext cx="7970046" cy="1083201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ptos Black" panose="020B0004020202020204" pitchFamily="34" charset="0"/>
              </a:rPr>
              <a:t>Desafio </a:t>
            </a:r>
            <a:r>
              <a:rPr lang="pt-BR" sz="4800" dirty="0" err="1">
                <a:latin typeface="Aptos Black" panose="020B0004020202020204" pitchFamily="34" charset="0"/>
              </a:rPr>
              <a:t>Analytics</a:t>
            </a:r>
            <a:endParaRPr lang="pt-BR" sz="4800" dirty="0">
              <a:latin typeface="Aptos Black" panose="020B0004020202020204" pitchFamily="34" charset="0"/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231A27D1-3CA2-6C44-A033-607672342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6" t="58789" r="8477" b="31026"/>
          <a:stretch/>
        </p:blipFill>
        <p:spPr bwMode="auto">
          <a:xfrm>
            <a:off x="4602225" y="4353883"/>
            <a:ext cx="2984500" cy="55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ítulo 5">
            <a:extLst>
              <a:ext uri="{FF2B5EF4-FFF2-40B4-BE49-F238E27FC236}">
                <a16:creationId xmlns:a16="http://schemas.microsoft.com/office/drawing/2014/main" id="{83A497D6-D96C-A878-F5DC-0CDDE2602D2E}"/>
              </a:ext>
            </a:extLst>
          </p:cNvPr>
          <p:cNvSpPr txBox="1">
            <a:spLocks/>
          </p:cNvSpPr>
          <p:nvPr/>
        </p:nvSpPr>
        <p:spPr>
          <a:xfrm>
            <a:off x="2641096" y="3271816"/>
            <a:ext cx="7970046" cy="108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Evolução do acesso à internet na Argentina</a:t>
            </a:r>
          </a:p>
        </p:txBody>
      </p:sp>
    </p:spTree>
    <p:extLst>
      <p:ext uri="{BB962C8B-B14F-4D97-AF65-F5344CB8AC3E}">
        <p14:creationId xmlns:p14="http://schemas.microsoft.com/office/powerpoint/2010/main" val="200147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3284B-EE8C-871F-50E4-F85687BC5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7FABE19-AA7C-2C73-50D0-A60152E04B78}"/>
              </a:ext>
            </a:extLst>
          </p:cNvPr>
          <p:cNvSpPr txBox="1">
            <a:spLocks/>
          </p:cNvSpPr>
          <p:nvPr/>
        </p:nvSpPr>
        <p:spPr>
          <a:xfrm>
            <a:off x="348343" y="115620"/>
            <a:ext cx="7384932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24307E"/>
                </a:solidFill>
              </a:rPr>
              <a:t>Link Dash - Tableau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4222948-8E59-7216-08F0-3155CCC0ED13}"/>
              </a:ext>
            </a:extLst>
          </p:cNvPr>
          <p:cNvSpPr txBox="1">
            <a:spLocks/>
          </p:cNvSpPr>
          <p:nvPr/>
        </p:nvSpPr>
        <p:spPr>
          <a:xfrm>
            <a:off x="267063" y="1722170"/>
            <a:ext cx="7384932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24307E"/>
                </a:solidFill>
              </a:rPr>
              <a:t>Fontes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801104-5F6A-892F-36F1-6E1EE0F6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983"/>
          <a:stretch/>
        </p:blipFill>
        <p:spPr>
          <a:xfrm>
            <a:off x="267063" y="2601010"/>
            <a:ext cx="11213737" cy="175832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3C2C4C6-B99B-24EE-7F2C-C47D79B18B64}"/>
              </a:ext>
            </a:extLst>
          </p:cNvPr>
          <p:cNvSpPr txBox="1"/>
          <p:nvPr/>
        </p:nvSpPr>
        <p:spPr>
          <a:xfrm>
            <a:off x="348342" y="918895"/>
            <a:ext cx="10573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u="sng" dirty="0">
                <a:solidFill>
                  <a:srgbClr val="0000FF"/>
                </a:solidFill>
              </a:rPr>
              <a:t>https://public.tableau.com/app/profile/paulo.junior8734/viz/AnalisedaInternetnaArgentina/PainelFinal</a:t>
            </a:r>
          </a:p>
        </p:txBody>
      </p:sp>
    </p:spTree>
    <p:extLst>
      <p:ext uri="{BB962C8B-B14F-4D97-AF65-F5344CB8AC3E}">
        <p14:creationId xmlns:p14="http://schemas.microsoft.com/office/powerpoint/2010/main" val="114102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16118-6A92-D68E-723F-C6BDCFF5C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>
            <a:extLst>
              <a:ext uri="{FF2B5EF4-FFF2-40B4-BE49-F238E27FC236}">
                <a16:creationId xmlns:a16="http://schemas.microsoft.com/office/drawing/2014/main" id="{7508DCCF-8871-F755-590A-18D7A77EE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5348507" y="1047996"/>
            <a:ext cx="2238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0F10F3E-96B6-5235-2841-1848D2C2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716" y="0"/>
            <a:ext cx="4944165" cy="3524742"/>
          </a:xfrm>
          <a:prstGeom prst="rect">
            <a:avLst/>
          </a:prstGeom>
        </p:spPr>
      </p:pic>
      <p:sp>
        <p:nvSpPr>
          <p:cNvPr id="21" name="Título 5">
            <a:extLst>
              <a:ext uri="{FF2B5EF4-FFF2-40B4-BE49-F238E27FC236}">
                <a16:creationId xmlns:a16="http://schemas.microsoft.com/office/drawing/2014/main" id="{946E1591-033A-92E4-59B9-303CF4E47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096" y="2476746"/>
            <a:ext cx="7970046" cy="1083201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ptos Black" panose="020B0004020202020204" pitchFamily="34" charset="0"/>
              </a:rPr>
              <a:t>Desafio Engenharia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12BEF301-03C2-F2F5-44C9-E43D2C107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6" t="58789" r="8477" b="31026"/>
          <a:stretch/>
        </p:blipFill>
        <p:spPr bwMode="auto">
          <a:xfrm>
            <a:off x="4602225" y="4353883"/>
            <a:ext cx="2984500" cy="55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ítulo 5">
            <a:extLst>
              <a:ext uri="{FF2B5EF4-FFF2-40B4-BE49-F238E27FC236}">
                <a16:creationId xmlns:a16="http://schemas.microsoft.com/office/drawing/2014/main" id="{A77915A0-F2D7-B5DC-61A9-F14134921A13}"/>
              </a:ext>
            </a:extLst>
          </p:cNvPr>
          <p:cNvSpPr txBox="1">
            <a:spLocks/>
          </p:cNvSpPr>
          <p:nvPr/>
        </p:nvSpPr>
        <p:spPr>
          <a:xfrm>
            <a:off x="2641096" y="3271816"/>
            <a:ext cx="7970046" cy="108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Coleta e Exploração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32892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D543B-5751-C338-D9A3-1CC412CD7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CDBEE07-2B0F-7CBE-6804-413E342B8AB3}"/>
              </a:ext>
            </a:extLst>
          </p:cNvPr>
          <p:cNvSpPr txBox="1">
            <a:spLocks/>
          </p:cNvSpPr>
          <p:nvPr/>
        </p:nvSpPr>
        <p:spPr>
          <a:xfrm>
            <a:off x="348343" y="115620"/>
            <a:ext cx="6633025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</a:rPr>
              <a:t>Objetivo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FFA0746-683C-3D4C-C919-CA18BF32D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5210630" cy="6858000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658B276-A32A-79B6-0D35-A4FE619F5BA2}"/>
              </a:ext>
            </a:extLst>
          </p:cNvPr>
          <p:cNvSpPr/>
          <p:nvPr/>
        </p:nvSpPr>
        <p:spPr>
          <a:xfrm>
            <a:off x="0" y="0"/>
            <a:ext cx="5210630" cy="6858000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53FC9044-4EBC-097B-DE9B-DB5ADEB608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07626" y="115620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6963420-934B-D995-85FB-9C72FC0344EF}"/>
              </a:ext>
            </a:extLst>
          </p:cNvPr>
          <p:cNvSpPr txBox="1"/>
          <p:nvPr/>
        </p:nvSpPr>
        <p:spPr>
          <a:xfrm>
            <a:off x="315686" y="2160608"/>
            <a:ext cx="45792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Criar um DER que responda ao modelo de negócio.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docs-Roboto"/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Então, diferentes questões devem ser respondidas usando SQL.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3B66874-C7FB-B5E7-88CE-BAC3B12635E7}"/>
              </a:ext>
            </a:extLst>
          </p:cNvPr>
          <p:cNvSpPr txBox="1">
            <a:spLocks/>
          </p:cNvSpPr>
          <p:nvPr/>
        </p:nvSpPr>
        <p:spPr>
          <a:xfrm>
            <a:off x="315686" y="334839"/>
            <a:ext cx="4579258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>
                <a:solidFill>
                  <a:schemeClr val="bg1"/>
                </a:solidFill>
              </a:rPr>
              <a:t>Objetivo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FF84C7-AE88-82E7-B813-6A1F918C36D4}"/>
              </a:ext>
            </a:extLst>
          </p:cNvPr>
          <p:cNvSpPr txBox="1"/>
          <p:nvPr/>
        </p:nvSpPr>
        <p:spPr>
          <a:xfrm>
            <a:off x="5526314" y="1672454"/>
            <a:ext cx="61881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Criação de um DER estruturado.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b="0" i="0" dirty="0">
                <a:solidFill>
                  <a:srgbClr val="202124"/>
                </a:solidFill>
                <a:effectLst/>
                <a:latin typeface="docs-Roboto"/>
              </a:rPr>
              <a:t>Geração </a:t>
            </a:r>
            <a:r>
              <a:rPr lang="pt-BR" sz="2000" dirty="0">
                <a:solidFill>
                  <a:srgbClr val="202124"/>
                </a:solidFill>
                <a:latin typeface="docs-Roboto"/>
              </a:rPr>
              <a:t>d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docs-Roboto"/>
              </a:rPr>
              <a:t>o script DDL para a criação de cada uma das tabelas representadas no DER.</a:t>
            </a: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Geração de consultas SQL para responder perguntas de negócio.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F422A26-559A-25F4-C7D0-55A7B0C39679}"/>
              </a:ext>
            </a:extLst>
          </p:cNvPr>
          <p:cNvSpPr txBox="1">
            <a:spLocks/>
          </p:cNvSpPr>
          <p:nvPr/>
        </p:nvSpPr>
        <p:spPr>
          <a:xfrm>
            <a:off x="5526314" y="334839"/>
            <a:ext cx="4579258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>
                <a:solidFill>
                  <a:srgbClr val="24307E"/>
                </a:solidFill>
              </a:rPr>
              <a:t>Etapas</a:t>
            </a:r>
            <a:endParaRPr lang="pt-BR" sz="2800" dirty="0">
              <a:solidFill>
                <a:srgbClr val="24307E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9031C1-6ECB-A82D-7066-AFB71B7B91B7}"/>
              </a:ext>
            </a:extLst>
          </p:cNvPr>
          <p:cNvSpPr txBox="1"/>
          <p:nvPr/>
        </p:nvSpPr>
        <p:spPr>
          <a:xfrm>
            <a:off x="295287" y="1812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docs-Roboto"/>
              </a:rPr>
              <a:t> Primeira Parte - 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538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E7AA62E-E48B-F91E-9BA4-9DE806308609}"/>
              </a:ext>
            </a:extLst>
          </p:cNvPr>
          <p:cNvSpPr/>
          <p:nvPr/>
        </p:nvSpPr>
        <p:spPr>
          <a:xfrm>
            <a:off x="7282972" y="2318688"/>
            <a:ext cx="4527231" cy="2803917"/>
          </a:xfrm>
          <a:prstGeom prst="roundRect">
            <a:avLst>
              <a:gd name="adj" fmla="val 584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 descr="Diagrama&#10;&#10;O conteúdo gerado por IA pode estar incorreto.">
            <a:extLst>
              <a:ext uri="{FF2B5EF4-FFF2-40B4-BE49-F238E27FC236}">
                <a16:creationId xmlns:a16="http://schemas.microsoft.com/office/drawing/2014/main" id="{D2B6D45A-A536-193A-AB4C-C5EFDF188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568"/>
            <a:ext cx="6275706" cy="4156917"/>
          </a:xfr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F44BA5E-EC9B-30C2-4510-E97F0862F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87C2803-E8B3-1B2F-8804-161EC2EF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2" cy="803275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AFC821D-9160-5BEC-31F5-3A07BC4F987B}"/>
              </a:ext>
            </a:extLst>
          </p:cNvPr>
          <p:cNvSpPr/>
          <p:nvPr/>
        </p:nvSpPr>
        <p:spPr>
          <a:xfrm>
            <a:off x="-2" y="0"/>
            <a:ext cx="12192002" cy="803275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3FACAA50-CEA1-5D1D-7168-A0D4F490D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25C3EE8-13BB-248B-198B-1FCFE2E351D8}"/>
              </a:ext>
            </a:extLst>
          </p:cNvPr>
          <p:cNvSpPr txBox="1">
            <a:spLocks/>
          </p:cNvSpPr>
          <p:nvPr/>
        </p:nvSpPr>
        <p:spPr>
          <a:xfrm>
            <a:off x="348343" y="115620"/>
            <a:ext cx="7384932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</a:rPr>
              <a:t>Modelo de Dados (DER)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2434E8F-2A92-A5A6-5F6F-432451222473}"/>
              </a:ext>
            </a:extLst>
          </p:cNvPr>
          <p:cNvSpPr txBox="1"/>
          <p:nvPr/>
        </p:nvSpPr>
        <p:spPr>
          <a:xfrm>
            <a:off x="7452853" y="2567540"/>
            <a:ext cx="42828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err="1"/>
              <a:t>Customer</a:t>
            </a:r>
            <a:r>
              <a:rPr lang="pt-BR" sz="1400" b="1" dirty="0"/>
              <a:t> </a:t>
            </a:r>
            <a:r>
              <a:rPr lang="pt-BR" sz="1400" dirty="0"/>
              <a:t>- Clientes que compram e vendem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/>
              <a:t>Item</a:t>
            </a:r>
            <a:r>
              <a:rPr lang="pt-BR" sz="1400" dirty="0"/>
              <a:t> - Produtos disponíveis para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err="1"/>
              <a:t>Order</a:t>
            </a:r>
            <a:r>
              <a:rPr lang="pt-BR" sz="1400" dirty="0"/>
              <a:t> - Registro das compras feitas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err="1"/>
              <a:t>Category</a:t>
            </a:r>
            <a:r>
              <a:rPr lang="pt-BR" sz="1400" dirty="0"/>
              <a:t> - Categoria dos 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err="1"/>
              <a:t>Item_History</a:t>
            </a:r>
            <a:r>
              <a:rPr lang="pt-BR" sz="1400" b="1" dirty="0"/>
              <a:t> </a:t>
            </a:r>
            <a:r>
              <a:rPr lang="pt-BR" sz="1400" dirty="0"/>
              <a:t>- Registro de preços e status ao longo do tempo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0C10A97-2F09-D2EB-1CA6-9964D5788CD4}"/>
              </a:ext>
            </a:extLst>
          </p:cNvPr>
          <p:cNvCxnSpPr/>
          <p:nvPr/>
        </p:nvCxnSpPr>
        <p:spPr>
          <a:xfrm>
            <a:off x="6767775" y="1840760"/>
            <a:ext cx="0" cy="302400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3D512D95-3F76-96B7-0453-13F54C640E9C}"/>
              </a:ext>
            </a:extLst>
          </p:cNvPr>
          <p:cNvSpPr/>
          <p:nvPr/>
        </p:nvSpPr>
        <p:spPr>
          <a:xfrm>
            <a:off x="6586800" y="2936854"/>
            <a:ext cx="361950" cy="369331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4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668C129-D993-DD40-041C-C8BDC7ECE799}"/>
              </a:ext>
            </a:extLst>
          </p:cNvPr>
          <p:cNvSpPr txBox="1"/>
          <p:nvPr/>
        </p:nvSpPr>
        <p:spPr>
          <a:xfrm>
            <a:off x="7336151" y="2118634"/>
            <a:ext cx="324204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4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Tabelas - DER</a:t>
            </a:r>
          </a:p>
        </p:txBody>
      </p:sp>
    </p:spTree>
    <p:extLst>
      <p:ext uri="{BB962C8B-B14F-4D97-AF65-F5344CB8AC3E}">
        <p14:creationId xmlns:p14="http://schemas.microsoft.com/office/powerpoint/2010/main" val="313450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CA439BA-F418-8F28-5614-945426655AFA}"/>
              </a:ext>
            </a:extLst>
          </p:cNvPr>
          <p:cNvSpPr/>
          <p:nvPr/>
        </p:nvSpPr>
        <p:spPr>
          <a:xfrm>
            <a:off x="7040420" y="1899221"/>
            <a:ext cx="4106509" cy="2774752"/>
          </a:xfrm>
          <a:prstGeom prst="roundRect">
            <a:avLst>
              <a:gd name="adj" fmla="val 584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D077A67-804D-3385-E215-DDF1FC9CBBE8}"/>
              </a:ext>
            </a:extLst>
          </p:cNvPr>
          <p:cNvSpPr/>
          <p:nvPr/>
        </p:nvSpPr>
        <p:spPr>
          <a:xfrm>
            <a:off x="475320" y="1899221"/>
            <a:ext cx="5296213" cy="4042823"/>
          </a:xfrm>
          <a:prstGeom prst="roundRect">
            <a:avLst>
              <a:gd name="adj" fmla="val 584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175BC4-25E8-E0C6-B019-79762BC06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3" y="2279020"/>
            <a:ext cx="3909399" cy="3551228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1C179AD2-C99C-5878-33B6-6FD56E82E7C0}"/>
              </a:ext>
            </a:extLst>
          </p:cNvPr>
          <p:cNvSpPr txBox="1"/>
          <p:nvPr/>
        </p:nvSpPr>
        <p:spPr>
          <a:xfrm>
            <a:off x="578817" y="1689011"/>
            <a:ext cx="200964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4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Exemplos Item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3B134C6-D4EC-C4D9-D502-6D77F9D8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925" y="2279020"/>
            <a:ext cx="3406435" cy="1806097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747DDB83-1EA0-DA2A-6E8F-E7403E1E2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BBAD6E33-32DA-E7CD-0C3A-0ED4B572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2" cy="803275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413BE8D0-6FE9-49C0-EB22-941721F67660}"/>
              </a:ext>
            </a:extLst>
          </p:cNvPr>
          <p:cNvSpPr/>
          <p:nvPr/>
        </p:nvSpPr>
        <p:spPr>
          <a:xfrm>
            <a:off x="-2" y="0"/>
            <a:ext cx="12192002" cy="803275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16F31512-D0D0-9617-D333-3A1ACBCEC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D58EB0C-AA9E-313E-F93E-5E5AEB450849}"/>
              </a:ext>
            </a:extLst>
          </p:cNvPr>
          <p:cNvSpPr txBox="1">
            <a:spLocks/>
          </p:cNvSpPr>
          <p:nvPr/>
        </p:nvSpPr>
        <p:spPr>
          <a:xfrm>
            <a:off x="348343" y="115620"/>
            <a:ext cx="7384932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</a:rPr>
              <a:t>Exemplos de DDL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3A5F88-4521-4BCA-198B-25DA845F4FF4}"/>
              </a:ext>
            </a:extLst>
          </p:cNvPr>
          <p:cNvSpPr txBox="1"/>
          <p:nvPr/>
        </p:nvSpPr>
        <p:spPr>
          <a:xfrm>
            <a:off x="7158664" y="1689011"/>
            <a:ext cx="294604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4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Exemplos </a:t>
            </a:r>
            <a:r>
              <a:rPr lang="pt-BR" sz="2000" dirty="0" err="1">
                <a:solidFill>
                  <a:srgbClr val="24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Customer</a:t>
            </a:r>
            <a:endParaRPr lang="pt-BR" sz="2000" dirty="0">
              <a:solidFill>
                <a:srgbClr val="2430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B0004020202020204" pitchFamily="34" charset="0"/>
            </a:endParaRP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F75598D-67AA-CE85-E500-3A3F8484EBA1}"/>
              </a:ext>
            </a:extLst>
          </p:cNvPr>
          <p:cNvCxnSpPr/>
          <p:nvPr/>
        </p:nvCxnSpPr>
        <p:spPr>
          <a:xfrm>
            <a:off x="6315489" y="1840760"/>
            <a:ext cx="0" cy="302400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1FDF37C4-412E-992B-E202-90087B2B4EA8}"/>
              </a:ext>
            </a:extLst>
          </p:cNvPr>
          <p:cNvSpPr/>
          <p:nvPr/>
        </p:nvSpPr>
        <p:spPr>
          <a:xfrm>
            <a:off x="6134514" y="2936854"/>
            <a:ext cx="361950" cy="369331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4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442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5F840-58E5-AED6-80D3-276391CAB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>
            <a:extLst>
              <a:ext uri="{FF2B5EF4-FFF2-40B4-BE49-F238E27FC236}">
                <a16:creationId xmlns:a16="http://schemas.microsoft.com/office/drawing/2014/main" id="{B45A2CCA-857C-F660-AB3E-44A9B0E26CF8}"/>
              </a:ext>
            </a:extLst>
          </p:cNvPr>
          <p:cNvSpPr txBox="1"/>
          <p:nvPr/>
        </p:nvSpPr>
        <p:spPr>
          <a:xfrm>
            <a:off x="5542178" y="1991391"/>
            <a:ext cx="200964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4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Exemplo SQL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9BFF1A41-1DF3-1F2E-5A5D-E1DDDA4F1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C91545DF-38F0-D3F2-5B7D-2079C52C7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2" cy="803275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C7893A6-7CAA-5B44-6FDD-99C09AE103D2}"/>
              </a:ext>
            </a:extLst>
          </p:cNvPr>
          <p:cNvSpPr/>
          <p:nvPr/>
        </p:nvSpPr>
        <p:spPr>
          <a:xfrm>
            <a:off x="-2" y="0"/>
            <a:ext cx="12192002" cy="803275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10792A02-88D8-31E1-80AC-5CAB6AE19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84BD0C43-FAD7-C40F-6BBB-F18F0815EF03}"/>
              </a:ext>
            </a:extLst>
          </p:cNvPr>
          <p:cNvSpPr txBox="1">
            <a:spLocks/>
          </p:cNvSpPr>
          <p:nvPr/>
        </p:nvSpPr>
        <p:spPr>
          <a:xfrm>
            <a:off x="348343" y="115620"/>
            <a:ext cx="7384932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</a:rPr>
              <a:t>Exemplo DQL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EEFBEC-1978-7C16-C260-FB45111EB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178" y="2840390"/>
            <a:ext cx="6302286" cy="26443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777984-1986-AB3F-6EFB-743205D937EE}"/>
              </a:ext>
            </a:extLst>
          </p:cNvPr>
          <p:cNvSpPr txBox="1"/>
          <p:nvPr/>
        </p:nvSpPr>
        <p:spPr>
          <a:xfrm>
            <a:off x="172160" y="2840390"/>
            <a:ext cx="2508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02124"/>
                </a:solidFill>
                <a:effectLst/>
                <a:latin typeface="docs-Roboto"/>
              </a:rPr>
              <a:t>Listar aniversariantes cujo número de vendas realizadas em janeiro de 2020 sejam superior a 1500.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E86821-06FD-C560-2AF3-0C7F46DF21E5}"/>
              </a:ext>
            </a:extLst>
          </p:cNvPr>
          <p:cNvSpPr txBox="1"/>
          <p:nvPr/>
        </p:nvSpPr>
        <p:spPr>
          <a:xfrm>
            <a:off x="177771" y="1991391"/>
            <a:ext cx="284965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4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Pergunta de negócio</a:t>
            </a:r>
          </a:p>
        </p:txBody>
      </p:sp>
    </p:spTree>
    <p:extLst>
      <p:ext uri="{BB962C8B-B14F-4D97-AF65-F5344CB8AC3E}">
        <p14:creationId xmlns:p14="http://schemas.microsoft.com/office/powerpoint/2010/main" val="303549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5BE1A-D336-D6C4-7A5D-3F1616E63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D39FAE2-CD8E-3811-4997-9FCF8220ACC9}"/>
              </a:ext>
            </a:extLst>
          </p:cNvPr>
          <p:cNvSpPr txBox="1">
            <a:spLocks/>
          </p:cNvSpPr>
          <p:nvPr/>
        </p:nvSpPr>
        <p:spPr>
          <a:xfrm>
            <a:off x="348343" y="115620"/>
            <a:ext cx="6633025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</a:rPr>
              <a:t>Objetivo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F96A219F-C788-88DD-ADF2-9AA670CE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5210630" cy="6858000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10383DE6-4860-6C28-D41F-42050D2E44BB}"/>
              </a:ext>
            </a:extLst>
          </p:cNvPr>
          <p:cNvSpPr/>
          <p:nvPr/>
        </p:nvSpPr>
        <p:spPr>
          <a:xfrm>
            <a:off x="0" y="0"/>
            <a:ext cx="5210630" cy="6858000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6ADBCD16-0037-327C-75A5-6A91387D3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07626" y="115620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4E69E20-62A2-080E-A6C4-D56A631F181F}"/>
              </a:ext>
            </a:extLst>
          </p:cNvPr>
          <p:cNvSpPr txBox="1"/>
          <p:nvPr/>
        </p:nvSpPr>
        <p:spPr>
          <a:xfrm>
            <a:off x="315686" y="2160608"/>
            <a:ext cx="45792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chemeClr val="bg1"/>
                </a:solidFill>
                <a:effectLst/>
                <a:latin typeface="docs-Roboto"/>
              </a:rPr>
              <a:t>Fazer uma análise da oferta/janela de opções de produtos que respondem às diferentes pesquisas no site Mercadolibre.com.ar utilizando a linguagem Python e as bibliotecas que considerar necessárias.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1F62A1E-433C-C1EC-7CFA-87936ED38A25}"/>
              </a:ext>
            </a:extLst>
          </p:cNvPr>
          <p:cNvSpPr txBox="1">
            <a:spLocks/>
          </p:cNvSpPr>
          <p:nvPr/>
        </p:nvSpPr>
        <p:spPr>
          <a:xfrm>
            <a:off x="315686" y="334839"/>
            <a:ext cx="4579258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>
                <a:solidFill>
                  <a:schemeClr val="bg1"/>
                </a:solidFill>
              </a:rPr>
              <a:t>Objetivo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F8B157-6442-37B2-2222-17B1F9E99000}"/>
              </a:ext>
            </a:extLst>
          </p:cNvPr>
          <p:cNvSpPr txBox="1"/>
          <p:nvPr/>
        </p:nvSpPr>
        <p:spPr>
          <a:xfrm>
            <a:off x="5511572" y="1138114"/>
            <a:ext cx="6188166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202124"/>
                </a:solidFill>
                <a:latin typeface="docs-Roboto"/>
              </a:rPr>
              <a:t>Percorrer uma lista de mais de 150 </a:t>
            </a:r>
            <a:r>
              <a:rPr lang="pt-BR" dirty="0" err="1">
                <a:solidFill>
                  <a:srgbClr val="202124"/>
                </a:solidFill>
                <a:latin typeface="docs-Roboto"/>
              </a:rPr>
              <a:t>IDs</a:t>
            </a:r>
            <a:r>
              <a:rPr lang="pt-BR" dirty="0">
                <a:solidFill>
                  <a:srgbClr val="202124"/>
                </a:solidFill>
                <a:latin typeface="docs-Roboto"/>
              </a:rPr>
              <a:t> de itens;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202124"/>
              </a:solidFill>
              <a:latin typeface="docs-Roboto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202124"/>
                </a:solidFill>
                <a:latin typeface="docs-Roboto"/>
              </a:rPr>
              <a:t>Realizar o GET </a:t>
            </a:r>
            <a:r>
              <a:rPr lang="pt-BR" dirty="0" err="1">
                <a:solidFill>
                  <a:srgbClr val="202124"/>
                </a:solidFill>
                <a:latin typeface="docs-Roboto"/>
              </a:rPr>
              <a:t>by</a:t>
            </a:r>
            <a:r>
              <a:rPr lang="pt-BR" dirty="0">
                <a:solidFill>
                  <a:srgbClr val="202124"/>
                </a:solidFill>
                <a:latin typeface="docs-Roboto"/>
              </a:rPr>
              <a:t> </a:t>
            </a:r>
            <a:r>
              <a:rPr lang="pt-BR" dirty="0" err="1">
                <a:solidFill>
                  <a:srgbClr val="202124"/>
                </a:solidFill>
                <a:latin typeface="docs-Roboto"/>
              </a:rPr>
              <a:t>Item_Id</a:t>
            </a:r>
            <a:r>
              <a:rPr lang="pt-BR" dirty="0">
                <a:solidFill>
                  <a:srgbClr val="202124"/>
                </a:solidFill>
                <a:latin typeface="docs-Roboto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202124"/>
              </a:solidFill>
              <a:latin typeface="docs-Roboto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202124"/>
                </a:solidFill>
                <a:latin typeface="docs-Roboto"/>
              </a:rPr>
              <a:t>Escrever os resultados do JSON obtido, com as principais variáveis;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202124"/>
              </a:solidFill>
              <a:latin typeface="docs-Roboto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202124"/>
                </a:solidFill>
                <a:latin typeface="docs-Roboto"/>
              </a:rPr>
              <a:t>Preparar o desenho e documentação da solução;</a:t>
            </a:r>
          </a:p>
          <a:p>
            <a:pPr marL="342900" indent="-342900" algn="l">
              <a:buFont typeface="+mj-lt"/>
              <a:buAutoNum type="arabicPeriod"/>
            </a:pPr>
            <a:endParaRPr lang="pt-BR" sz="1800" b="0" i="0" dirty="0">
              <a:solidFill>
                <a:srgbClr val="202124"/>
              </a:solidFill>
              <a:effectLst/>
              <a:latin typeface="docs-Roboto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pt-BR" b="0" i="0" dirty="0">
                <a:solidFill>
                  <a:srgbClr val="202124"/>
                </a:solidFill>
                <a:effectLst/>
                <a:latin typeface="docs-Roboto"/>
              </a:rPr>
              <a:t>Realize uma análise exploratória através de um notebook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docs-Roboto"/>
              </a:rPr>
              <a:t>Jupyter</a:t>
            </a:r>
            <a:r>
              <a:rPr lang="pt-BR" b="0" i="0" dirty="0">
                <a:solidFill>
                  <a:srgbClr val="202124"/>
                </a:solidFill>
                <a:effectLst/>
                <a:latin typeface="docs-Roboto"/>
              </a:rPr>
              <a:t>.</a:t>
            </a:r>
            <a:endParaRPr lang="pt-BR" sz="1800" b="0" i="0" dirty="0">
              <a:solidFill>
                <a:srgbClr val="202124"/>
              </a:solidFill>
              <a:effectLst/>
              <a:latin typeface="docs-Roboto"/>
            </a:endParaRPr>
          </a:p>
          <a:p>
            <a:endParaRPr lang="pt-BR" sz="2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C788F72-10FC-3949-6F99-2410E88D99F2}"/>
              </a:ext>
            </a:extLst>
          </p:cNvPr>
          <p:cNvSpPr txBox="1">
            <a:spLocks/>
          </p:cNvSpPr>
          <p:nvPr/>
        </p:nvSpPr>
        <p:spPr>
          <a:xfrm>
            <a:off x="5526314" y="334839"/>
            <a:ext cx="4579258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>
                <a:solidFill>
                  <a:srgbClr val="24307E"/>
                </a:solidFill>
              </a:rPr>
              <a:t>Etapas</a:t>
            </a:r>
            <a:endParaRPr lang="pt-BR" sz="2800" dirty="0">
              <a:solidFill>
                <a:srgbClr val="24307E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6A5D47-7163-B847-D62B-E1D61C951B81}"/>
              </a:ext>
            </a:extLst>
          </p:cNvPr>
          <p:cNvSpPr txBox="1"/>
          <p:nvPr/>
        </p:nvSpPr>
        <p:spPr>
          <a:xfrm>
            <a:off x="315185" y="1156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docs-Roboto"/>
              </a:rPr>
              <a:t>Segunda Parte - Python e APIs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1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5E28D-DD6B-2349-7E79-90AD29A6F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8EC9E94D-1375-05FF-BE8D-1B749CAFA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237154F-F505-AA19-09F5-5B83B8D3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2" cy="803275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441EE02-0C62-A5FF-6499-9D0F01D40E17}"/>
              </a:ext>
            </a:extLst>
          </p:cNvPr>
          <p:cNvSpPr/>
          <p:nvPr/>
        </p:nvSpPr>
        <p:spPr>
          <a:xfrm>
            <a:off x="-2" y="0"/>
            <a:ext cx="12192002" cy="803275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51AAF77B-C970-8FFC-D921-8771899E2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2BD6594-948F-48D2-3B84-CD8F3AF5F615}"/>
              </a:ext>
            </a:extLst>
          </p:cNvPr>
          <p:cNvSpPr txBox="1">
            <a:spLocks/>
          </p:cNvSpPr>
          <p:nvPr/>
        </p:nvSpPr>
        <p:spPr>
          <a:xfrm>
            <a:off x="348343" y="115620"/>
            <a:ext cx="7384932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</a:rPr>
              <a:t>Desenho da solução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6BE4D01-864F-A152-19CD-D6F4F6C4CFE6}"/>
              </a:ext>
            </a:extLst>
          </p:cNvPr>
          <p:cNvSpPr/>
          <p:nvPr/>
        </p:nvSpPr>
        <p:spPr>
          <a:xfrm>
            <a:off x="309850" y="1906610"/>
            <a:ext cx="4812729" cy="3304486"/>
          </a:xfrm>
          <a:prstGeom prst="roundRect">
            <a:avLst>
              <a:gd name="adj" fmla="val 5844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CCB66FA-80CC-759C-10DE-DC9C796812B3}"/>
              </a:ext>
            </a:extLst>
          </p:cNvPr>
          <p:cNvSpPr txBox="1"/>
          <p:nvPr/>
        </p:nvSpPr>
        <p:spPr>
          <a:xfrm>
            <a:off x="505957" y="1706555"/>
            <a:ext cx="157845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4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Etapas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3BA0E2-EF2C-9079-96FF-71F388B3FCA1}"/>
              </a:ext>
            </a:extLst>
          </p:cNvPr>
          <p:cNvSpPr txBox="1"/>
          <p:nvPr/>
        </p:nvSpPr>
        <p:spPr>
          <a:xfrm>
            <a:off x="415088" y="2233801"/>
            <a:ext cx="45966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b="1" dirty="0"/>
              <a:t>Usuário</a:t>
            </a:r>
            <a:r>
              <a:rPr lang="pt-BR" dirty="0"/>
              <a:t> executando um </a:t>
            </a:r>
            <a:r>
              <a:rPr lang="pt-BR" b="1" dirty="0"/>
              <a:t>Script Python;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script faz uma requisição para a </a:t>
            </a:r>
            <a:r>
              <a:rPr lang="pt-BR" b="1" dirty="0"/>
              <a:t>API do Mercado Livre;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É gerado o </a:t>
            </a:r>
            <a:r>
              <a:rPr lang="pt-BR" b="1" dirty="0"/>
              <a:t>arquivo JSON</a:t>
            </a:r>
            <a:r>
              <a:rPr lang="pt-BR" dirty="0"/>
              <a:t> contendo os dados dos produtos;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b="1" dirty="0"/>
              <a:t>Python</a:t>
            </a:r>
            <a:r>
              <a:rPr lang="pt-BR" dirty="0"/>
              <a:t> processa esse JSON e salva os dados em um </a:t>
            </a:r>
            <a:r>
              <a:rPr lang="pt-BR" b="1" dirty="0"/>
              <a:t>arquivo CSV</a:t>
            </a:r>
            <a:r>
              <a:rPr lang="pt-BR" dirty="0"/>
              <a:t>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A3AF277-6421-D779-7951-BEE86CB85CF4}"/>
              </a:ext>
            </a:extLst>
          </p:cNvPr>
          <p:cNvSpPr/>
          <p:nvPr/>
        </p:nvSpPr>
        <p:spPr>
          <a:xfrm>
            <a:off x="6096000" y="2351789"/>
            <a:ext cx="5745158" cy="11707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FDA57EA-4568-0466-8B46-7A0E8164A7D0}"/>
              </a:ext>
            </a:extLst>
          </p:cNvPr>
          <p:cNvSpPr/>
          <p:nvPr/>
        </p:nvSpPr>
        <p:spPr>
          <a:xfrm>
            <a:off x="6096000" y="3527591"/>
            <a:ext cx="5745158" cy="10631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Picture 8">
            <a:extLst>
              <a:ext uri="{FF2B5EF4-FFF2-40B4-BE49-F238E27FC236}">
                <a16:creationId xmlns:a16="http://schemas.microsoft.com/office/drawing/2014/main" id="{490110C9-8050-70CE-1036-F76E24495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6207848" y="3802587"/>
            <a:ext cx="604929" cy="3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E45C6769-BCE4-4988-0A79-DE6BA599F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387" y="2603858"/>
            <a:ext cx="511914" cy="51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tângulo 57">
            <a:extLst>
              <a:ext uri="{FF2B5EF4-FFF2-40B4-BE49-F238E27FC236}">
                <a16:creationId xmlns:a16="http://schemas.microsoft.com/office/drawing/2014/main" id="{8EE6358E-ED86-7B24-DDF3-B89D0A79A61A}"/>
              </a:ext>
            </a:extLst>
          </p:cNvPr>
          <p:cNvSpPr/>
          <p:nvPr/>
        </p:nvSpPr>
        <p:spPr>
          <a:xfrm>
            <a:off x="6096000" y="2351789"/>
            <a:ext cx="784225" cy="22389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09582839-022D-A2B8-5602-663663C0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88" y="2531945"/>
            <a:ext cx="801846" cy="64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>
            <a:extLst>
              <a:ext uri="{FF2B5EF4-FFF2-40B4-BE49-F238E27FC236}">
                <a16:creationId xmlns:a16="http://schemas.microsoft.com/office/drawing/2014/main" id="{49F7A584-CCE8-575A-EE4E-E2145BB5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781" y="2678605"/>
            <a:ext cx="458003" cy="4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CA12F64-53EB-E6AC-D413-D273BA71805E}"/>
              </a:ext>
            </a:extLst>
          </p:cNvPr>
          <p:cNvCxnSpPr>
            <a:cxnSpLocks/>
          </p:cNvCxnSpPr>
          <p:nvPr/>
        </p:nvCxnSpPr>
        <p:spPr>
          <a:xfrm>
            <a:off x="7570025" y="2828306"/>
            <a:ext cx="447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9D0670FB-4BC7-2932-4C67-CA4BD9E32F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4913" y="3716863"/>
            <a:ext cx="533273" cy="791706"/>
          </a:xfrm>
          <a:prstGeom prst="rect">
            <a:avLst/>
          </a:prstGeom>
        </p:spPr>
      </p:pic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A114C2F5-FB03-A36E-3729-350D169280BF}"/>
              </a:ext>
            </a:extLst>
          </p:cNvPr>
          <p:cNvCxnSpPr>
            <a:cxnSpLocks/>
          </p:cNvCxnSpPr>
          <p:nvPr/>
        </p:nvCxnSpPr>
        <p:spPr>
          <a:xfrm>
            <a:off x="8460708" y="3150994"/>
            <a:ext cx="1" cy="651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60" name="Conector de Seta Reta 15359">
            <a:extLst>
              <a:ext uri="{FF2B5EF4-FFF2-40B4-BE49-F238E27FC236}">
                <a16:creationId xmlns:a16="http://schemas.microsoft.com/office/drawing/2014/main" id="{F9A5CF07-88C1-12D7-08F7-F7E5AEAA0EB4}"/>
              </a:ext>
            </a:extLst>
          </p:cNvPr>
          <p:cNvCxnSpPr>
            <a:cxnSpLocks/>
            <a:endCxn id="15361" idx="2"/>
          </p:cNvCxnSpPr>
          <p:nvPr/>
        </p:nvCxnSpPr>
        <p:spPr>
          <a:xfrm flipV="1">
            <a:off x="9275655" y="3241247"/>
            <a:ext cx="0" cy="859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61" name="Picture 8">
            <a:extLst>
              <a:ext uri="{FF2B5EF4-FFF2-40B4-BE49-F238E27FC236}">
                <a16:creationId xmlns:a16="http://schemas.microsoft.com/office/drawing/2014/main" id="{EAEC8E7C-88C4-CDC6-D65C-5BEE05A9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581" y="2453100"/>
            <a:ext cx="788147" cy="78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63" name="Conector reto 15362">
            <a:extLst>
              <a:ext uri="{FF2B5EF4-FFF2-40B4-BE49-F238E27FC236}">
                <a16:creationId xmlns:a16="http://schemas.microsoft.com/office/drawing/2014/main" id="{7865CD59-49C8-5B5E-8090-470B8E14F423}"/>
              </a:ext>
            </a:extLst>
          </p:cNvPr>
          <p:cNvCxnSpPr/>
          <p:nvPr/>
        </p:nvCxnSpPr>
        <p:spPr>
          <a:xfrm>
            <a:off x="8678184" y="4100279"/>
            <a:ext cx="6035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365" name="Picture 10">
            <a:extLst>
              <a:ext uri="{FF2B5EF4-FFF2-40B4-BE49-F238E27FC236}">
                <a16:creationId xmlns:a16="http://schemas.microsoft.com/office/drawing/2014/main" id="{3FFEED49-F322-263D-4025-9FBA2C0F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6" y="2658818"/>
            <a:ext cx="583258" cy="58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67" name="Conector de Seta Reta 15366">
            <a:extLst>
              <a:ext uri="{FF2B5EF4-FFF2-40B4-BE49-F238E27FC236}">
                <a16:creationId xmlns:a16="http://schemas.microsoft.com/office/drawing/2014/main" id="{AB49106A-9C5C-2427-0B73-5AD381EEBEF3}"/>
              </a:ext>
            </a:extLst>
          </p:cNvPr>
          <p:cNvCxnSpPr>
            <a:cxnSpLocks/>
          </p:cNvCxnSpPr>
          <p:nvPr/>
        </p:nvCxnSpPr>
        <p:spPr>
          <a:xfrm>
            <a:off x="9608489" y="2940149"/>
            <a:ext cx="447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69" name="Conector reto 15368">
            <a:extLst>
              <a:ext uri="{FF2B5EF4-FFF2-40B4-BE49-F238E27FC236}">
                <a16:creationId xmlns:a16="http://schemas.microsoft.com/office/drawing/2014/main" id="{E7877788-D20C-28EE-9359-BF9990BBF86C}"/>
              </a:ext>
            </a:extLst>
          </p:cNvPr>
          <p:cNvCxnSpPr/>
          <p:nvPr/>
        </p:nvCxnSpPr>
        <p:spPr>
          <a:xfrm>
            <a:off x="5597509" y="1562724"/>
            <a:ext cx="0" cy="302400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71" name="Elipse 15370">
            <a:extLst>
              <a:ext uri="{FF2B5EF4-FFF2-40B4-BE49-F238E27FC236}">
                <a16:creationId xmlns:a16="http://schemas.microsoft.com/office/drawing/2014/main" id="{67D073ED-79C5-18BD-0407-76D1FB13CE88}"/>
              </a:ext>
            </a:extLst>
          </p:cNvPr>
          <p:cNvSpPr/>
          <p:nvPr/>
        </p:nvSpPr>
        <p:spPr>
          <a:xfrm>
            <a:off x="5416534" y="2658818"/>
            <a:ext cx="361950" cy="369331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4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351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48342-7C14-2DF8-0B24-0CAEFF7D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327C7CE4-DDDD-3400-495B-6A78928FA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0795D34-92B3-4C6C-A62E-41BC3CF64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2" cy="803275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3E5B86C-0EC4-BA64-9997-9794322DD3B7}"/>
              </a:ext>
            </a:extLst>
          </p:cNvPr>
          <p:cNvSpPr/>
          <p:nvPr/>
        </p:nvSpPr>
        <p:spPr>
          <a:xfrm>
            <a:off x="-2" y="0"/>
            <a:ext cx="12192002" cy="803275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1A846F7E-D62B-655F-6120-6C8A7F8B13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7EC9F9E-78C0-2574-8034-7C737015C9BA}"/>
              </a:ext>
            </a:extLst>
          </p:cNvPr>
          <p:cNvSpPr txBox="1">
            <a:spLocks/>
          </p:cNvSpPr>
          <p:nvPr/>
        </p:nvSpPr>
        <p:spPr>
          <a:xfrm>
            <a:off x="348343" y="115620"/>
            <a:ext cx="7384932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</a:rPr>
              <a:t>Gráficos </a:t>
            </a:r>
            <a:r>
              <a:rPr lang="pt-BR" sz="2800" dirty="0" err="1">
                <a:solidFill>
                  <a:schemeClr val="bg1"/>
                </a:solidFill>
              </a:rPr>
              <a:t>Jupyter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7C33C1-7DB4-2409-588E-B5D80BA77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24" y="3257658"/>
            <a:ext cx="5769985" cy="30546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C33EE56-2A28-E463-2D31-F7975F0FF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3257658"/>
            <a:ext cx="5830565" cy="337246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1E7C1D-BF58-BF04-6956-52A5A77E21DD}"/>
              </a:ext>
            </a:extLst>
          </p:cNvPr>
          <p:cNvSpPr txBox="1"/>
          <p:nvPr/>
        </p:nvSpPr>
        <p:spPr>
          <a:xfrm>
            <a:off x="177771" y="1841658"/>
            <a:ext cx="37649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24307E"/>
                </a:solidFill>
                <a:effectLst/>
                <a:latin typeface="Consolas" panose="020B0609020204030204" pitchFamily="49" charset="0"/>
              </a:rPr>
              <a:t>Streaming Media Devices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C8D55CF-4F52-C185-1E20-6F826A843AA0}"/>
              </a:ext>
            </a:extLst>
          </p:cNvPr>
          <p:cNvSpPr txBox="1"/>
          <p:nvPr/>
        </p:nvSpPr>
        <p:spPr>
          <a:xfrm>
            <a:off x="177771" y="1441549"/>
            <a:ext cx="319469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4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Categoria de Produtos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693D02D-7606-DA02-9056-5EE57CA39BB3}"/>
              </a:ext>
            </a:extLst>
          </p:cNvPr>
          <p:cNvSpPr txBox="1"/>
          <p:nvPr/>
        </p:nvSpPr>
        <p:spPr>
          <a:xfrm>
            <a:off x="5998369" y="1441548"/>
            <a:ext cx="319469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4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Produtos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7A07930-8DD2-BBE7-BA0D-DB77FD487A00}"/>
              </a:ext>
            </a:extLst>
          </p:cNvPr>
          <p:cNvSpPr txBox="1"/>
          <p:nvPr/>
        </p:nvSpPr>
        <p:spPr>
          <a:xfrm>
            <a:off x="5998369" y="1841658"/>
            <a:ext cx="6096000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24307E"/>
                </a:solidFill>
                <a:effectLst/>
                <a:latin typeface="Consolas" panose="020B0609020204030204" pitchFamily="49" charset="0"/>
              </a:rPr>
              <a:t>Chromecast</a:t>
            </a:r>
            <a:r>
              <a:rPr lang="en-US" dirty="0">
                <a:solidFill>
                  <a:srgbClr val="24307E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24307E"/>
                </a:solidFill>
                <a:effectLst/>
                <a:latin typeface="Consolas" panose="020B0609020204030204" pitchFamily="49" charset="0"/>
              </a:rPr>
              <a:t>Google home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24307E"/>
                </a:solidFill>
                <a:effectLst/>
                <a:latin typeface="Consolas" panose="020B0609020204030204" pitchFamily="49" charset="0"/>
              </a:rPr>
              <a:t>Apple tv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24307E"/>
                </a:solidFill>
                <a:effectLst/>
                <a:latin typeface="Consolas" panose="020B0609020204030204" pitchFamily="49" charset="0"/>
              </a:rPr>
              <a:t>Amazon fire tv</a:t>
            </a:r>
          </a:p>
        </p:txBody>
      </p:sp>
    </p:spTree>
    <p:extLst>
      <p:ext uri="{BB962C8B-B14F-4D97-AF65-F5344CB8AC3E}">
        <p14:creationId xmlns:p14="http://schemas.microsoft.com/office/powerpoint/2010/main" val="22620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B5E5D-3AB7-FE15-5224-E966839A1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19B7CE12-7B66-2080-667D-FB4440399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165CF4C-FADF-BEBA-7FF1-04B4E8502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2" cy="803275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6D83440-D081-5003-CF42-0EA597F40290}"/>
              </a:ext>
            </a:extLst>
          </p:cNvPr>
          <p:cNvSpPr/>
          <p:nvPr/>
        </p:nvSpPr>
        <p:spPr>
          <a:xfrm>
            <a:off x="-2" y="0"/>
            <a:ext cx="12192002" cy="803275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262514E7-4BDE-2EBC-7938-CC9C443BB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B602DA2-7916-3C67-00F3-30790C8B1313}"/>
              </a:ext>
            </a:extLst>
          </p:cNvPr>
          <p:cNvSpPr txBox="1">
            <a:spLocks/>
          </p:cNvSpPr>
          <p:nvPr/>
        </p:nvSpPr>
        <p:spPr>
          <a:xfrm>
            <a:off x="348343" y="115620"/>
            <a:ext cx="7384932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B62270-866A-5916-ADF2-B88A9D417E4F}"/>
              </a:ext>
            </a:extLst>
          </p:cNvPr>
          <p:cNvSpPr txBox="1"/>
          <p:nvPr/>
        </p:nvSpPr>
        <p:spPr>
          <a:xfrm>
            <a:off x="3048000" y="324679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800" dirty="0">
                <a:latin typeface="Aptos Black" panose="020B0004020202020204" pitchFamily="34" charset="0"/>
              </a:rPr>
              <a:t>Obrigado.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44366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6A8870-577E-1151-FDA4-EED480883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716" y="0"/>
            <a:ext cx="4944165" cy="3524742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4BD94012-3444-4C28-18E2-75A61FF77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2B3C7B32-3BE5-C698-B2FD-5FB62E9A2B01}"/>
              </a:ext>
            </a:extLst>
          </p:cNvPr>
          <p:cNvSpPr txBox="1">
            <a:spLocks/>
          </p:cNvSpPr>
          <p:nvPr/>
        </p:nvSpPr>
        <p:spPr>
          <a:xfrm>
            <a:off x="3321241" y="373503"/>
            <a:ext cx="7970046" cy="1083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latin typeface="Aptos Black" panose="020B0004020202020204" pitchFamily="34" charset="0"/>
              </a:rPr>
              <a:t>Agenda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B5B4ACD-F4A2-9706-3020-D7C7101C1FA0}"/>
              </a:ext>
            </a:extLst>
          </p:cNvPr>
          <p:cNvGrpSpPr/>
          <p:nvPr/>
        </p:nvGrpSpPr>
        <p:grpSpPr>
          <a:xfrm>
            <a:off x="2620201" y="1816607"/>
            <a:ext cx="388271" cy="369332"/>
            <a:chOff x="2620201" y="1816608"/>
            <a:chExt cx="388271" cy="369332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D6A18EC6-B425-4A97-C1D6-97E6B16B4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201" y="1816608"/>
              <a:ext cx="388271" cy="369332"/>
            </a:xfrm>
            <a:prstGeom prst="ellipse">
              <a:avLst/>
            </a:prstGeom>
            <a:noFill/>
            <a:effectLst>
              <a:outerShdw blurRad="50800" dist="50800" dir="5400000" sx="68000" sy="68000" algn="ctr" rotWithShape="0">
                <a:srgbClr val="000000">
                  <a:alpha val="2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C18EB2D-B7B1-1794-68CB-A2074DE24EF1}"/>
                </a:ext>
              </a:extLst>
            </p:cNvPr>
            <p:cNvSpPr txBox="1"/>
            <p:nvPr/>
          </p:nvSpPr>
          <p:spPr>
            <a:xfrm>
              <a:off x="2655478" y="181660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&gt;</a:t>
              </a:r>
            </a:p>
          </p:txBody>
        </p:sp>
      </p:grpSp>
      <p:sp>
        <p:nvSpPr>
          <p:cNvPr id="24" name="Título 5">
            <a:extLst>
              <a:ext uri="{FF2B5EF4-FFF2-40B4-BE49-F238E27FC236}">
                <a16:creationId xmlns:a16="http://schemas.microsoft.com/office/drawing/2014/main" id="{D7558D1C-A873-34D8-A6B6-24DB982E4547}"/>
              </a:ext>
            </a:extLst>
          </p:cNvPr>
          <p:cNvSpPr txBox="1">
            <a:spLocks/>
          </p:cNvSpPr>
          <p:nvPr/>
        </p:nvSpPr>
        <p:spPr>
          <a:xfrm>
            <a:off x="3227042" y="1703030"/>
            <a:ext cx="4043028" cy="59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/>
              <a:t>Crescimento no acesso à internet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2A763597-0243-6F1B-1130-C729F2127933}"/>
              </a:ext>
            </a:extLst>
          </p:cNvPr>
          <p:cNvGrpSpPr/>
          <p:nvPr/>
        </p:nvGrpSpPr>
        <p:grpSpPr>
          <a:xfrm>
            <a:off x="2620201" y="2475519"/>
            <a:ext cx="388271" cy="369332"/>
            <a:chOff x="2620201" y="1816608"/>
            <a:chExt cx="388271" cy="369332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605FD497-2207-0BDB-3ABB-A939DF546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201" y="1816608"/>
              <a:ext cx="388271" cy="369332"/>
            </a:xfrm>
            <a:prstGeom prst="ellipse">
              <a:avLst/>
            </a:prstGeom>
            <a:noFill/>
            <a:effectLst>
              <a:outerShdw blurRad="50800" dist="50800" dir="5400000" sx="68000" sy="68000" algn="ctr" rotWithShape="0">
                <a:srgbClr val="000000">
                  <a:alpha val="2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1E7A3F9-74E7-6B24-1ABB-247746008E7E}"/>
                </a:ext>
              </a:extLst>
            </p:cNvPr>
            <p:cNvSpPr txBox="1"/>
            <p:nvPr/>
          </p:nvSpPr>
          <p:spPr>
            <a:xfrm>
              <a:off x="2655478" y="181660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&gt;</a:t>
              </a:r>
            </a:p>
          </p:txBody>
        </p:sp>
      </p:grpSp>
      <p:sp>
        <p:nvSpPr>
          <p:cNvPr id="28" name="Título 5">
            <a:extLst>
              <a:ext uri="{FF2B5EF4-FFF2-40B4-BE49-F238E27FC236}">
                <a16:creationId xmlns:a16="http://schemas.microsoft.com/office/drawing/2014/main" id="{FE2C7CD5-B5CC-0694-473D-81346BB2BC3E}"/>
              </a:ext>
            </a:extLst>
          </p:cNvPr>
          <p:cNvSpPr txBox="1">
            <a:spLocks/>
          </p:cNvSpPr>
          <p:nvPr/>
        </p:nvSpPr>
        <p:spPr>
          <a:xfrm>
            <a:off x="3227042" y="2392422"/>
            <a:ext cx="5846040" cy="59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/>
              <a:t>Desafios regionais e Programa Santa Fé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AD246D1-D56A-ABF3-8D53-462376206B8A}"/>
              </a:ext>
            </a:extLst>
          </p:cNvPr>
          <p:cNvGrpSpPr/>
          <p:nvPr/>
        </p:nvGrpSpPr>
        <p:grpSpPr>
          <a:xfrm>
            <a:off x="2620201" y="3256972"/>
            <a:ext cx="388271" cy="369332"/>
            <a:chOff x="2620201" y="1816608"/>
            <a:chExt cx="388271" cy="369332"/>
          </a:xfrm>
        </p:grpSpPr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55F466F5-592F-73F3-EAB7-D0108A1EA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201" y="1816608"/>
              <a:ext cx="388271" cy="369332"/>
            </a:xfrm>
            <a:prstGeom prst="ellipse">
              <a:avLst/>
            </a:prstGeom>
            <a:noFill/>
            <a:effectLst>
              <a:outerShdw blurRad="50800" dist="50800" dir="5400000" sx="68000" sy="68000" algn="ctr" rotWithShape="0">
                <a:srgbClr val="000000">
                  <a:alpha val="2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BD08C00-041B-4506-F105-244E1E556D7F}"/>
                </a:ext>
              </a:extLst>
            </p:cNvPr>
            <p:cNvSpPr txBox="1"/>
            <p:nvPr/>
          </p:nvSpPr>
          <p:spPr>
            <a:xfrm>
              <a:off x="2655478" y="181660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&gt;</a:t>
              </a:r>
            </a:p>
          </p:txBody>
        </p:sp>
      </p:grpSp>
      <p:sp>
        <p:nvSpPr>
          <p:cNvPr id="32" name="Título 5">
            <a:extLst>
              <a:ext uri="{FF2B5EF4-FFF2-40B4-BE49-F238E27FC236}">
                <a16:creationId xmlns:a16="http://schemas.microsoft.com/office/drawing/2014/main" id="{85A43397-92B6-A807-0EA9-F919D6F78D3C}"/>
              </a:ext>
            </a:extLst>
          </p:cNvPr>
          <p:cNvSpPr txBox="1">
            <a:spLocks/>
          </p:cNvSpPr>
          <p:nvPr/>
        </p:nvSpPr>
        <p:spPr>
          <a:xfrm>
            <a:off x="3227042" y="3173874"/>
            <a:ext cx="5846040" cy="59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/>
              <a:t>Servidores seguros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1038044-5263-5CB0-1D1F-B5EF0E3004AB}"/>
              </a:ext>
            </a:extLst>
          </p:cNvPr>
          <p:cNvSpPr txBox="1"/>
          <p:nvPr/>
        </p:nvSpPr>
        <p:spPr>
          <a:xfrm>
            <a:off x="3227042" y="3972470"/>
            <a:ext cx="6111432" cy="399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2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Banda larga fixa </a:t>
            </a:r>
            <a:r>
              <a:rPr lang="pt-BR" dirty="0" err="1"/>
              <a:t>vs</a:t>
            </a:r>
            <a:r>
              <a:rPr lang="pt-BR" dirty="0"/>
              <a:t> telefonia móvel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669D352-C012-032F-799A-6E77149D3EFB}"/>
              </a:ext>
            </a:extLst>
          </p:cNvPr>
          <p:cNvGrpSpPr/>
          <p:nvPr/>
        </p:nvGrpSpPr>
        <p:grpSpPr>
          <a:xfrm>
            <a:off x="2620201" y="3977154"/>
            <a:ext cx="388271" cy="369332"/>
            <a:chOff x="2620201" y="1816608"/>
            <a:chExt cx="388271" cy="369332"/>
          </a:xfrm>
        </p:grpSpPr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2B92A357-9954-F80E-B28C-D2E2C748B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201" y="1816608"/>
              <a:ext cx="388271" cy="369332"/>
            </a:xfrm>
            <a:prstGeom prst="ellipse">
              <a:avLst/>
            </a:prstGeom>
            <a:noFill/>
            <a:effectLst>
              <a:outerShdw blurRad="50800" dist="50800" dir="5400000" sx="68000" sy="68000" algn="ctr" rotWithShape="0">
                <a:srgbClr val="000000">
                  <a:alpha val="2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AA804E7-0EA2-5271-3955-6950708E3E71}"/>
                </a:ext>
              </a:extLst>
            </p:cNvPr>
            <p:cNvSpPr txBox="1"/>
            <p:nvPr/>
          </p:nvSpPr>
          <p:spPr>
            <a:xfrm>
              <a:off x="2655478" y="181660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&gt;</a:t>
              </a: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9478B9A-B667-511C-A032-1866E7317447}"/>
              </a:ext>
            </a:extLst>
          </p:cNvPr>
          <p:cNvSpPr txBox="1"/>
          <p:nvPr/>
        </p:nvSpPr>
        <p:spPr>
          <a:xfrm>
            <a:off x="3227042" y="4677809"/>
            <a:ext cx="6111432" cy="399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2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Comparação países Sul-Americanos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499703C2-44B3-454C-364E-F4AA6DE7F093}"/>
              </a:ext>
            </a:extLst>
          </p:cNvPr>
          <p:cNvGrpSpPr/>
          <p:nvPr/>
        </p:nvGrpSpPr>
        <p:grpSpPr>
          <a:xfrm>
            <a:off x="2620201" y="4697337"/>
            <a:ext cx="388271" cy="369332"/>
            <a:chOff x="2620201" y="1816608"/>
            <a:chExt cx="388271" cy="369332"/>
          </a:xfrm>
        </p:grpSpPr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F044FE98-2349-1BF0-AE15-B73B162647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201" y="1816608"/>
              <a:ext cx="388271" cy="369332"/>
            </a:xfrm>
            <a:prstGeom prst="ellipse">
              <a:avLst/>
            </a:prstGeom>
            <a:noFill/>
            <a:effectLst>
              <a:outerShdw blurRad="50800" dist="50800" dir="5400000" sx="68000" sy="68000" algn="ctr" rotWithShape="0">
                <a:srgbClr val="000000">
                  <a:alpha val="26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4419491-9289-FE65-1630-E8B37764E3FB}"/>
                </a:ext>
              </a:extLst>
            </p:cNvPr>
            <p:cNvSpPr txBox="1"/>
            <p:nvPr/>
          </p:nvSpPr>
          <p:spPr>
            <a:xfrm>
              <a:off x="2655478" y="181660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Aptos Black" panose="020B0004020202020204" pitchFamily="34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97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64E71-7344-CF61-19E0-71562585B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088D146-43E9-53FB-62B1-E5E92150D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24" y="0"/>
            <a:ext cx="4359277" cy="6858000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DD8107-E512-5C8C-6C75-ED645AF7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263525"/>
            <a:ext cx="6845300" cy="803275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24307E"/>
                </a:solidFill>
              </a:rPr>
              <a:t>Os dados indicam crescimento contínuo no acesso à internet ao longo dos anos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69F60AF-58BF-9E13-D832-F96EF30FB45F}"/>
              </a:ext>
            </a:extLst>
          </p:cNvPr>
          <p:cNvSpPr/>
          <p:nvPr/>
        </p:nvSpPr>
        <p:spPr>
          <a:xfrm>
            <a:off x="7832724" y="0"/>
            <a:ext cx="4359276" cy="6858000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54F08B16-3B94-758B-6E53-5E5734F89A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945719C-9172-C4C0-706E-6BA1597C9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93" y="2473700"/>
            <a:ext cx="6695357" cy="3265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6531DC6-6CB1-B398-7DAF-3265A20C777F}"/>
              </a:ext>
            </a:extLst>
          </p:cNvPr>
          <p:cNvSpPr txBox="1"/>
          <p:nvPr/>
        </p:nvSpPr>
        <p:spPr>
          <a:xfrm>
            <a:off x="1482723" y="18620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Percentual da população com acesso à internet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38728C1-986F-BAE6-0BE2-914D00968AC3}"/>
              </a:ext>
            </a:extLst>
          </p:cNvPr>
          <p:cNvCxnSpPr>
            <a:cxnSpLocks/>
          </p:cNvCxnSpPr>
          <p:nvPr/>
        </p:nvCxnSpPr>
        <p:spPr>
          <a:xfrm>
            <a:off x="1511300" y="2231368"/>
            <a:ext cx="5676900" cy="0"/>
          </a:xfrm>
          <a:prstGeom prst="line">
            <a:avLst/>
          </a:prstGeom>
          <a:ln w="9525">
            <a:solidFill>
              <a:srgbClr val="24307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91E2406F-6CF6-6D23-116B-08DB526E0B93}"/>
              </a:ext>
            </a:extLst>
          </p:cNvPr>
          <p:cNvSpPr/>
          <p:nvPr/>
        </p:nvSpPr>
        <p:spPr>
          <a:xfrm>
            <a:off x="7651749" y="1998561"/>
            <a:ext cx="361950" cy="369331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4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ED624F-1257-FF3D-8993-75167BED9C30}"/>
              </a:ext>
            </a:extLst>
          </p:cNvPr>
          <p:cNvSpPr txBox="1"/>
          <p:nvPr/>
        </p:nvSpPr>
        <p:spPr>
          <a:xfrm>
            <a:off x="9796888" y="2432858"/>
            <a:ext cx="1356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ptos Black" panose="020B0004020202020204" pitchFamily="34" charset="0"/>
              </a:rPr>
              <a:t>População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C700C42-9D16-68DF-53D1-FE6ED440EB78}"/>
              </a:ext>
            </a:extLst>
          </p:cNvPr>
          <p:cNvSpPr txBox="1"/>
          <p:nvPr/>
        </p:nvSpPr>
        <p:spPr>
          <a:xfrm>
            <a:off x="9628982" y="4533221"/>
            <a:ext cx="1701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Acessam a Internet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D75F20F-D324-A360-B5F8-FA3F576F5F99}"/>
              </a:ext>
            </a:extLst>
          </p:cNvPr>
          <p:cNvSpPr txBox="1"/>
          <p:nvPr/>
        </p:nvSpPr>
        <p:spPr>
          <a:xfrm>
            <a:off x="9608345" y="4163890"/>
            <a:ext cx="1701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Black" panose="020B0004020202020204" pitchFamily="34" charset="0"/>
              </a:rPr>
              <a:t>+ de 89%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8656DE4-1ED5-F03B-09AB-76F4AFA867CC}"/>
              </a:ext>
            </a:extLst>
          </p:cNvPr>
          <p:cNvSpPr txBox="1"/>
          <p:nvPr/>
        </p:nvSpPr>
        <p:spPr>
          <a:xfrm>
            <a:off x="9570319" y="2640790"/>
            <a:ext cx="2236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ptos Black" panose="020B0004020202020204" pitchFamily="34" charset="0"/>
              </a:rPr>
              <a:t>+ de </a:t>
            </a:r>
            <a:r>
              <a:rPr lang="pt-BR" sz="2800" dirty="0">
                <a:solidFill>
                  <a:schemeClr val="bg1"/>
                </a:solidFill>
                <a:latin typeface="Aptos Black" panose="020B0004020202020204" pitchFamily="34" charset="0"/>
              </a:rPr>
              <a:t>45mm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963FBC1-4959-FA53-D9F6-D99348206680}"/>
              </a:ext>
            </a:extLst>
          </p:cNvPr>
          <p:cNvSpPr txBox="1"/>
          <p:nvPr/>
        </p:nvSpPr>
        <p:spPr>
          <a:xfrm>
            <a:off x="10516600" y="3010121"/>
            <a:ext cx="963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pessoas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04E606F-820C-050C-9A8A-17E8637953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567" b="96248" l="10000" r="90000">
                        <a14:foregroundMark x1="44444" y1="7692" x2="51389" y2="8443"/>
                        <a14:foregroundMark x1="51111" y1="6754" x2="54722" y2="9193"/>
                        <a14:foregroundMark x1="62222" y1="27767" x2="58889" y2="44465"/>
                        <a14:foregroundMark x1="35556" y1="93621" x2="40833" y2="962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5083" y="2169192"/>
            <a:ext cx="1020241" cy="1510523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B78A9A1-693A-6692-97A3-7905A523F69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7169" t="8711" r="4549" b="3238"/>
          <a:stretch/>
        </p:blipFill>
        <p:spPr>
          <a:xfrm>
            <a:off x="8754215" y="4126233"/>
            <a:ext cx="816104" cy="8139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2317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860E2E7-357B-39F0-0F3E-9841808392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9" t="1351" b="-1"/>
          <a:stretch/>
        </p:blipFill>
        <p:spPr>
          <a:xfrm>
            <a:off x="415361" y="1924706"/>
            <a:ext cx="3817478" cy="33760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F8A899-9F17-593C-9930-424843F5F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4" t="1415" r="1782"/>
          <a:stretch/>
        </p:blipFill>
        <p:spPr>
          <a:xfrm>
            <a:off x="4645025" y="1924177"/>
            <a:ext cx="3727450" cy="33765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431DBC4-0416-02D3-B93F-2407897065E8}"/>
              </a:ext>
            </a:extLst>
          </p:cNvPr>
          <p:cNvSpPr txBox="1"/>
          <p:nvPr/>
        </p:nvSpPr>
        <p:spPr>
          <a:xfrm>
            <a:off x="376017" y="1529833"/>
            <a:ext cx="315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Até 2019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99B4942-D979-7038-64ED-75A4B7E2F8D5}"/>
              </a:ext>
            </a:extLst>
          </p:cNvPr>
          <p:cNvSpPr txBox="1"/>
          <p:nvPr/>
        </p:nvSpPr>
        <p:spPr>
          <a:xfrm>
            <a:off x="5283197" y="1532351"/>
            <a:ext cx="315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/>
              <a:t>Em 2023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494E034-C221-A2F6-C277-CB523BBC6D71}"/>
              </a:ext>
            </a:extLst>
          </p:cNvPr>
          <p:cNvCxnSpPr>
            <a:cxnSpLocks/>
          </p:cNvCxnSpPr>
          <p:nvPr/>
        </p:nvCxnSpPr>
        <p:spPr>
          <a:xfrm>
            <a:off x="0" y="5599817"/>
            <a:ext cx="3413125" cy="0"/>
          </a:xfrm>
          <a:prstGeom prst="line">
            <a:avLst/>
          </a:prstGeom>
          <a:ln w="9525">
            <a:solidFill>
              <a:srgbClr val="24307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518D98-A44B-2E3A-861B-5B474815C325}"/>
              </a:ext>
            </a:extLst>
          </p:cNvPr>
          <p:cNvSpPr txBox="1"/>
          <p:nvPr/>
        </p:nvSpPr>
        <p:spPr>
          <a:xfrm>
            <a:off x="266699" y="5721124"/>
            <a:ext cx="79851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Apesar do crescimento, algumas províncias ainda apresentam um déficit de conectividade, o que pode ser atribuído a infraestrutura e investimentos direcionados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B4C42665-8DFB-A810-8894-9DABD424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0"/>
            <a:ext cx="3505201" cy="6858000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0516126C-6EFF-99D0-5D11-938BD6A193A7}"/>
              </a:ext>
            </a:extLst>
          </p:cNvPr>
          <p:cNvSpPr/>
          <p:nvPr/>
        </p:nvSpPr>
        <p:spPr>
          <a:xfrm>
            <a:off x="8686800" y="0"/>
            <a:ext cx="3505199" cy="6858000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2F7A148-EC3D-7AA0-A5D5-948AC7283B3F}"/>
              </a:ext>
            </a:extLst>
          </p:cNvPr>
          <p:cNvSpPr/>
          <p:nvPr/>
        </p:nvSpPr>
        <p:spPr>
          <a:xfrm>
            <a:off x="8505823" y="3164009"/>
            <a:ext cx="361950" cy="369331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4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1A0A89A-56CC-E53E-1275-5CFD6FF5AD51}"/>
              </a:ext>
            </a:extLst>
          </p:cNvPr>
          <p:cNvSpPr txBox="1"/>
          <p:nvPr/>
        </p:nvSpPr>
        <p:spPr>
          <a:xfrm>
            <a:off x="8877298" y="1164568"/>
            <a:ext cx="1887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ptos Black" panose="020B0004020202020204" pitchFamily="34" charset="0"/>
              </a:rPr>
              <a:t>Santa Fé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9997087-7475-3089-8E96-809FF9914249}"/>
              </a:ext>
            </a:extLst>
          </p:cNvPr>
          <p:cNvSpPr txBox="1"/>
          <p:nvPr/>
        </p:nvSpPr>
        <p:spPr>
          <a:xfrm>
            <a:off x="9093662" y="1536591"/>
            <a:ext cx="21703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+ Conectada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3F4AE5B3-F08C-A6F4-B244-E34DE0EC0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9599" y="1262283"/>
            <a:ext cx="389344" cy="389344"/>
          </a:xfrm>
          <a:prstGeom prst="rect">
            <a:avLst/>
          </a:prstGeom>
        </p:spPr>
      </p:pic>
      <p:sp>
        <p:nvSpPr>
          <p:cNvPr id="38" name="Título 1">
            <a:extLst>
              <a:ext uri="{FF2B5EF4-FFF2-40B4-BE49-F238E27FC236}">
                <a16:creationId xmlns:a16="http://schemas.microsoft.com/office/drawing/2014/main" id="{EE47C4D6-426B-4007-4760-CA640D8F8729}"/>
              </a:ext>
            </a:extLst>
          </p:cNvPr>
          <p:cNvSpPr txBox="1">
            <a:spLocks/>
          </p:cNvSpPr>
          <p:nvPr/>
        </p:nvSpPr>
        <p:spPr>
          <a:xfrm>
            <a:off x="406400" y="415925"/>
            <a:ext cx="68453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24307E"/>
                </a:solidFill>
              </a:rPr>
              <a:t>Ainda existem desafios regionais...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2F5EEE6-DA9A-84EA-9F7B-E78AAE189513}"/>
              </a:ext>
            </a:extLst>
          </p:cNvPr>
          <p:cNvSpPr txBox="1"/>
          <p:nvPr/>
        </p:nvSpPr>
        <p:spPr>
          <a:xfrm>
            <a:off x="9093662" y="2202039"/>
            <a:ext cx="28443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Em 2020, foi aprovado um financiamento de USD 100 milhões.</a:t>
            </a:r>
          </a:p>
          <a:p>
            <a:r>
              <a:rPr lang="pt-BR" sz="1600" dirty="0">
                <a:solidFill>
                  <a:schemeClr val="bg1"/>
                </a:solidFill>
              </a:rPr>
              <a:t>O programa busca ampliar e modernizar a infraestrutura de Conectividade na província de Santa Fé.</a:t>
            </a:r>
          </a:p>
        </p:txBody>
      </p:sp>
      <p:pic>
        <p:nvPicPr>
          <p:cNvPr id="42" name="Picture 8">
            <a:extLst>
              <a:ext uri="{FF2B5EF4-FFF2-40B4-BE49-F238E27FC236}">
                <a16:creationId xmlns:a16="http://schemas.microsoft.com/office/drawing/2014/main" id="{B9CB72B4-9173-84E9-8AAF-15F8C9798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1F011BDA-5F85-6984-84CF-3A97B070FBC9}"/>
              </a:ext>
            </a:extLst>
          </p:cNvPr>
          <p:cNvSpPr txBox="1"/>
          <p:nvPr/>
        </p:nvSpPr>
        <p:spPr>
          <a:xfrm>
            <a:off x="10093938" y="4663148"/>
            <a:ext cx="1701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De rede de Fibra óptica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5A123EC-A495-8507-8B55-96F17FA593E1}"/>
              </a:ext>
            </a:extLst>
          </p:cNvPr>
          <p:cNvSpPr txBox="1"/>
          <p:nvPr/>
        </p:nvSpPr>
        <p:spPr>
          <a:xfrm>
            <a:off x="10125691" y="4297674"/>
            <a:ext cx="1701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Black" panose="020B0004020202020204" pitchFamily="34" charset="0"/>
              </a:rPr>
              <a:t>3.400</a:t>
            </a:r>
            <a:r>
              <a:rPr lang="pt-BR" sz="2000" dirty="0">
                <a:solidFill>
                  <a:schemeClr val="bg1"/>
                </a:solidFill>
                <a:latin typeface="Aptos Black" panose="020B0004020202020204" pitchFamily="34" charset="0"/>
              </a:rPr>
              <a:t>km</a:t>
            </a:r>
            <a:endParaRPr lang="pt-BR" sz="28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1FD1D7B-86CF-3739-203C-A04093D47094}"/>
              </a:ext>
            </a:extLst>
          </p:cNvPr>
          <p:cNvSpPr txBox="1"/>
          <p:nvPr/>
        </p:nvSpPr>
        <p:spPr>
          <a:xfrm>
            <a:off x="10777317" y="5351582"/>
            <a:ext cx="1317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Dos municípios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D597FB8-D513-3995-B5E0-6C9E1E7FD4C8}"/>
              </a:ext>
            </a:extLst>
          </p:cNvPr>
          <p:cNvSpPr txBox="1"/>
          <p:nvPr/>
        </p:nvSpPr>
        <p:spPr>
          <a:xfrm>
            <a:off x="10794999" y="4997255"/>
            <a:ext cx="973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Black" panose="020B0004020202020204" pitchFamily="34" charset="0"/>
              </a:rPr>
              <a:t>53</a:t>
            </a:r>
            <a:r>
              <a:rPr lang="pt-BR" sz="2000" dirty="0">
                <a:solidFill>
                  <a:schemeClr val="bg1"/>
                </a:solidFill>
                <a:latin typeface="Aptos Black" panose="020B0004020202020204" pitchFamily="34" charset="0"/>
              </a:rPr>
              <a:t>%</a:t>
            </a:r>
            <a:endParaRPr lang="pt-BR" sz="28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A036909-6E35-C079-D79B-7B843CAF975B}"/>
              </a:ext>
            </a:extLst>
          </p:cNvPr>
          <p:cNvSpPr txBox="1"/>
          <p:nvPr/>
        </p:nvSpPr>
        <p:spPr>
          <a:xfrm>
            <a:off x="10109576" y="5123969"/>
            <a:ext cx="900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Cobrindo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B5209D5-A654-F8E7-679C-82EE65E4D695}"/>
              </a:ext>
            </a:extLst>
          </p:cNvPr>
          <p:cNvSpPr txBox="1"/>
          <p:nvPr/>
        </p:nvSpPr>
        <p:spPr>
          <a:xfrm>
            <a:off x="10764618" y="6028900"/>
            <a:ext cx="1317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Dos municípios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5386DDE-16FF-E311-5B15-E7A1C71D19AA}"/>
              </a:ext>
            </a:extLst>
          </p:cNvPr>
          <p:cNvSpPr txBox="1"/>
          <p:nvPr/>
        </p:nvSpPr>
        <p:spPr>
          <a:xfrm>
            <a:off x="10112988" y="5811108"/>
            <a:ext cx="10693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Beneficiando 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D5E22A8-F12A-CF05-50FC-6087CD88582A}"/>
              </a:ext>
            </a:extLst>
          </p:cNvPr>
          <p:cNvSpPr txBox="1"/>
          <p:nvPr/>
        </p:nvSpPr>
        <p:spPr>
          <a:xfrm>
            <a:off x="11078943" y="5631335"/>
            <a:ext cx="973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Black" panose="020B0004020202020204" pitchFamily="34" charset="0"/>
              </a:rPr>
              <a:t>95</a:t>
            </a:r>
            <a:r>
              <a:rPr lang="pt-BR" sz="2000" dirty="0">
                <a:solidFill>
                  <a:schemeClr val="bg1"/>
                </a:solidFill>
                <a:latin typeface="Aptos Black" panose="020B0004020202020204" pitchFamily="34" charset="0"/>
              </a:rPr>
              <a:t>%</a:t>
            </a:r>
            <a:endParaRPr lang="pt-BR" sz="280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FA1890AA-8166-4DA3-501C-22F833FDA7F8}"/>
              </a:ext>
            </a:extLst>
          </p:cNvPr>
          <p:cNvSpPr txBox="1">
            <a:spLocks/>
          </p:cNvSpPr>
          <p:nvPr/>
        </p:nvSpPr>
        <p:spPr>
          <a:xfrm>
            <a:off x="2992272" y="995670"/>
            <a:ext cx="2891094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400" b="1" dirty="0">
                <a:solidFill>
                  <a:srgbClr val="24307E"/>
                </a:solidFill>
              </a:rPr>
              <a:t>Acessos Via Fibra Óptica</a:t>
            </a:r>
          </a:p>
        </p:txBody>
      </p:sp>
    </p:spTree>
    <p:extLst>
      <p:ext uri="{BB962C8B-B14F-4D97-AF65-F5344CB8AC3E}">
        <p14:creationId xmlns:p14="http://schemas.microsoft.com/office/powerpoint/2010/main" val="233587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64F134-7AEC-2BBD-0650-9EF863763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1">
            <a:extLst>
              <a:ext uri="{FF2B5EF4-FFF2-40B4-BE49-F238E27FC236}">
                <a16:creationId xmlns:a16="http://schemas.microsoft.com/office/drawing/2014/main" id="{B8B3204F-D722-96EF-8D61-FF051974BB9E}"/>
              </a:ext>
            </a:extLst>
          </p:cNvPr>
          <p:cNvSpPr txBox="1">
            <a:spLocks/>
          </p:cNvSpPr>
          <p:nvPr/>
        </p:nvSpPr>
        <p:spPr>
          <a:xfrm>
            <a:off x="4721171" y="115620"/>
            <a:ext cx="6588972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24307E"/>
                </a:solidFill>
              </a:rPr>
              <a:t>Também houve um aumento na quantidade de servidores seguros</a:t>
            </a:r>
          </a:p>
        </p:txBody>
      </p:sp>
      <p:pic>
        <p:nvPicPr>
          <p:cNvPr id="42" name="Picture 8">
            <a:extLst>
              <a:ext uri="{FF2B5EF4-FFF2-40B4-BE49-F238E27FC236}">
                <a16:creationId xmlns:a16="http://schemas.microsoft.com/office/drawing/2014/main" id="{7FEF490F-C961-F924-5222-7E4427565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382FB0F-A499-C70B-6E7D-AB2B76798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5968" y="2107425"/>
            <a:ext cx="6588972" cy="3219317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BEF8374B-1D3F-F10B-9081-AC52293E0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21725" cy="6858000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B13D78B0-C453-7F0E-9BC5-C96257BC6B62}"/>
              </a:ext>
            </a:extLst>
          </p:cNvPr>
          <p:cNvSpPr/>
          <p:nvPr/>
        </p:nvSpPr>
        <p:spPr>
          <a:xfrm>
            <a:off x="-1" y="0"/>
            <a:ext cx="4621725" cy="6858000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042955-13D8-DFEC-6594-04BC4E0B4F6E}"/>
              </a:ext>
            </a:extLst>
          </p:cNvPr>
          <p:cNvSpPr txBox="1"/>
          <p:nvPr/>
        </p:nvSpPr>
        <p:spPr>
          <a:xfrm>
            <a:off x="162999" y="1409045"/>
            <a:ext cx="4162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Os servidores seguros são essenciais para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542832C-88FE-30DE-81C6-A7E18B0DCD82}"/>
              </a:ext>
            </a:extLst>
          </p:cNvPr>
          <p:cNvSpPr txBox="1"/>
          <p:nvPr/>
        </p:nvSpPr>
        <p:spPr>
          <a:xfrm>
            <a:off x="687186" y="2225269"/>
            <a:ext cx="2522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ptos Black" panose="020B0004020202020204" pitchFamily="34" charset="0"/>
              </a:rPr>
              <a:t>Proteção de dados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EB307EC-DF39-BFEA-4B4B-65F6234B680D}"/>
              </a:ext>
            </a:extLst>
          </p:cNvPr>
          <p:cNvSpPr txBox="1"/>
          <p:nvPr/>
        </p:nvSpPr>
        <p:spPr>
          <a:xfrm>
            <a:off x="758085" y="3571859"/>
            <a:ext cx="2797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ptos Black" panose="020B0004020202020204" pitchFamily="34" charset="0"/>
              </a:rPr>
              <a:t>Confiança do usuário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7850475-1770-6FD8-F7AE-EE3B2E8A4E3C}"/>
              </a:ext>
            </a:extLst>
          </p:cNvPr>
          <p:cNvSpPr txBox="1"/>
          <p:nvPr/>
        </p:nvSpPr>
        <p:spPr>
          <a:xfrm>
            <a:off x="677059" y="2540192"/>
            <a:ext cx="37933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+mj-lt"/>
              </a:rPr>
              <a:t>Garantir a transferência de informações de maneira segura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FF4CB51-0AF0-015A-3B81-37628532B2BF}"/>
              </a:ext>
            </a:extLst>
          </p:cNvPr>
          <p:cNvSpPr txBox="1"/>
          <p:nvPr/>
        </p:nvSpPr>
        <p:spPr>
          <a:xfrm>
            <a:off x="758085" y="3834086"/>
            <a:ext cx="37933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+mj-lt"/>
              </a:rPr>
              <a:t>Proporcionar ambiente seguro para transações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86E78237-47AA-F31B-0966-AB928FC8B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73" y="3098958"/>
            <a:ext cx="555513" cy="4871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0558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AAE73-D53E-6FD4-0AB3-D324207C3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5BD67D8-F8BE-4550-8B4D-AA2FCABB15A4}"/>
              </a:ext>
            </a:extLst>
          </p:cNvPr>
          <p:cNvSpPr txBox="1">
            <a:spLocks/>
          </p:cNvSpPr>
          <p:nvPr/>
        </p:nvSpPr>
        <p:spPr>
          <a:xfrm>
            <a:off x="348343" y="115620"/>
            <a:ext cx="7384932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24307E"/>
                </a:solidFill>
              </a:rPr>
              <a:t>Relação do PIB (per capita) </a:t>
            </a:r>
            <a:r>
              <a:rPr lang="pt-BR" sz="2800" dirty="0" err="1">
                <a:solidFill>
                  <a:srgbClr val="24307E"/>
                </a:solidFill>
              </a:rPr>
              <a:t>vs</a:t>
            </a:r>
            <a:r>
              <a:rPr lang="pt-BR" sz="2800" dirty="0">
                <a:solidFill>
                  <a:srgbClr val="24307E"/>
                </a:solidFill>
              </a:rPr>
              <a:t> Evolução de acesso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E58B206-7C5D-7E38-FFA3-E01300CC9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80" y="0"/>
            <a:ext cx="3869821" cy="6858000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BA3A8A0-6D76-070D-079E-A238AC783D70}"/>
              </a:ext>
            </a:extLst>
          </p:cNvPr>
          <p:cNvSpPr/>
          <p:nvPr/>
        </p:nvSpPr>
        <p:spPr>
          <a:xfrm>
            <a:off x="8259956" y="-123219"/>
            <a:ext cx="3869820" cy="6858000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CD8B9BB-CBE0-43BF-F8B9-A789636EA7ED}"/>
              </a:ext>
            </a:extLst>
          </p:cNvPr>
          <p:cNvSpPr txBox="1"/>
          <p:nvPr/>
        </p:nvSpPr>
        <p:spPr>
          <a:xfrm>
            <a:off x="8720247" y="2675907"/>
            <a:ext cx="29492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Black" panose="020B0004020202020204" pitchFamily="34" charset="0"/>
              </a:rPr>
              <a:t>Crescimento do PIB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C12D80B-115F-B95E-4DC6-902FA6F4069F}"/>
              </a:ext>
            </a:extLst>
          </p:cNvPr>
          <p:cNvSpPr txBox="1"/>
          <p:nvPr/>
        </p:nvSpPr>
        <p:spPr>
          <a:xfrm>
            <a:off x="8734761" y="1121641"/>
            <a:ext cx="2949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Black" panose="020B0004020202020204" pitchFamily="34" charset="0"/>
              </a:rPr>
              <a:t>Acessos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24A074-72CA-3745-852F-DF833497B0AD}"/>
              </a:ext>
            </a:extLst>
          </p:cNvPr>
          <p:cNvSpPr txBox="1"/>
          <p:nvPr/>
        </p:nvSpPr>
        <p:spPr>
          <a:xfrm>
            <a:off x="8749274" y="3710108"/>
            <a:ext cx="27785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+mj-lt"/>
              </a:rPr>
              <a:t>Teve oscilações que não impactaram diretamente o crescimento dos Acessos.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3E163D-5F18-C459-7081-3532BD495E43}"/>
              </a:ext>
            </a:extLst>
          </p:cNvPr>
          <p:cNvSpPr txBox="1"/>
          <p:nvPr/>
        </p:nvSpPr>
        <p:spPr>
          <a:xfrm>
            <a:off x="8734761" y="1527798"/>
            <a:ext cx="29492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Crescem de maneira continua</a:t>
            </a:r>
            <a:endParaRPr lang="pt-BR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7D456-39FC-703A-CD09-CCABD08A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46A2EA8-9A59-E343-08AF-9D0EFB0E6158}"/>
              </a:ext>
            </a:extLst>
          </p:cNvPr>
          <p:cNvSpPr txBox="1"/>
          <p:nvPr/>
        </p:nvSpPr>
        <p:spPr>
          <a:xfrm>
            <a:off x="10130971" y="2069838"/>
            <a:ext cx="1396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enquanto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F828075-8AA4-A9A2-2BFA-6BD8C140DAFD}"/>
              </a:ext>
            </a:extLst>
          </p:cNvPr>
          <p:cNvSpPr txBox="1"/>
          <p:nvPr/>
        </p:nvSpPr>
        <p:spPr>
          <a:xfrm>
            <a:off x="4871776" y="1213825"/>
            <a:ext cx="315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Sem relação direta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0B7E572-8638-5360-8201-C5740BD2AD27}"/>
              </a:ext>
            </a:extLst>
          </p:cNvPr>
          <p:cNvCxnSpPr>
            <a:cxnSpLocks/>
          </p:cNvCxnSpPr>
          <p:nvPr/>
        </p:nvCxnSpPr>
        <p:spPr>
          <a:xfrm>
            <a:off x="4909055" y="1568643"/>
            <a:ext cx="3413125" cy="0"/>
          </a:xfrm>
          <a:prstGeom prst="line">
            <a:avLst/>
          </a:prstGeom>
          <a:ln w="9525">
            <a:solidFill>
              <a:srgbClr val="24307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6263039C-BDFF-9EE6-882E-1FA09E082589}"/>
              </a:ext>
            </a:extLst>
          </p:cNvPr>
          <p:cNvSpPr/>
          <p:nvPr/>
        </p:nvSpPr>
        <p:spPr>
          <a:xfrm>
            <a:off x="8170060" y="1377128"/>
            <a:ext cx="361950" cy="369331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4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AA46C1-DA4D-C582-956C-2D9CF7CBA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34" y="5589388"/>
            <a:ext cx="1127858" cy="49534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6F88577-1D81-5295-530A-42B3FA4A3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34" y="2130860"/>
            <a:ext cx="7179441" cy="31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0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D7F3216-681D-E8E5-9FB9-DE7835A4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54" y="2028819"/>
            <a:ext cx="6555909" cy="37713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3244C5-374F-9095-5D94-CE9619D7E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4" y="5963499"/>
            <a:ext cx="1030514" cy="51804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B1EDCE3-B738-CF66-D11A-8131339678D5}"/>
              </a:ext>
            </a:extLst>
          </p:cNvPr>
          <p:cNvSpPr txBox="1">
            <a:spLocks/>
          </p:cNvSpPr>
          <p:nvPr/>
        </p:nvSpPr>
        <p:spPr>
          <a:xfrm>
            <a:off x="348343" y="115620"/>
            <a:ext cx="7384932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24307E"/>
                </a:solidFill>
              </a:rPr>
              <a:t>Expansão de banda larga fixa e principalmente telefonia móvel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259FD4B-23DB-61F0-2019-59BEAD0B9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80" y="0"/>
            <a:ext cx="3869821" cy="6858000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29E3A69-4FCB-3B01-678E-DBC7BF1EF8E0}"/>
              </a:ext>
            </a:extLst>
          </p:cNvPr>
          <p:cNvSpPr/>
          <p:nvPr/>
        </p:nvSpPr>
        <p:spPr>
          <a:xfrm>
            <a:off x="8322180" y="0"/>
            <a:ext cx="3869820" cy="6858000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53DE28-53A8-9D09-E3B1-63527B4ECB52}"/>
              </a:ext>
            </a:extLst>
          </p:cNvPr>
          <p:cNvSpPr txBox="1"/>
          <p:nvPr/>
        </p:nvSpPr>
        <p:spPr>
          <a:xfrm>
            <a:off x="8720247" y="2675907"/>
            <a:ext cx="2949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Black" panose="020B0004020202020204" pitchFamily="34" charset="0"/>
              </a:rPr>
              <a:t>Telefonia móvel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903F69B-FE51-E3C1-C255-590B24F9533A}"/>
              </a:ext>
            </a:extLst>
          </p:cNvPr>
          <p:cNvSpPr txBox="1"/>
          <p:nvPr/>
        </p:nvSpPr>
        <p:spPr>
          <a:xfrm>
            <a:off x="8734761" y="1121641"/>
            <a:ext cx="2949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ptos Black" panose="020B0004020202020204" pitchFamily="34" charset="0"/>
              </a:rPr>
              <a:t>Banda larga fixa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BF2F0C-6CE4-6FD6-36FF-D42873A1EC43}"/>
              </a:ext>
            </a:extLst>
          </p:cNvPr>
          <p:cNvSpPr txBox="1"/>
          <p:nvPr/>
        </p:nvSpPr>
        <p:spPr>
          <a:xfrm>
            <a:off x="8734761" y="3085148"/>
            <a:ext cx="27785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chemeClr val="bg1"/>
                </a:solidFill>
              </a:rPr>
              <a:t>Aumento expressivo do uso de smartphones e pacotes de dados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C5D5A4-B09A-5E24-E63F-6F91A1044A32}"/>
              </a:ext>
            </a:extLst>
          </p:cNvPr>
          <p:cNvSpPr txBox="1"/>
          <p:nvPr/>
        </p:nvSpPr>
        <p:spPr>
          <a:xfrm>
            <a:off x="8734761" y="1527798"/>
            <a:ext cx="29492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cresce em um ritmo mais lento</a:t>
            </a:r>
            <a:endParaRPr lang="pt-BR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632A0-0F7B-E2F0-01AB-09DF9A57D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82DC2C2-3EAA-8CAA-8229-955E3E207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092" b="98624" l="2310" r="97011">
                        <a14:foregroundMark x1="6658" y1="73624" x2="21332" y2="81193"/>
                        <a14:foregroundMark x1="21332" y1="81193" x2="68614" y2="89755"/>
                        <a14:foregroundMark x1="68614" y1="89755" x2="89538" y2="83410"/>
                        <a14:foregroundMark x1="89538" y1="83410" x2="89130" y2="79434"/>
                        <a14:foregroundMark x1="8152" y1="86391" x2="31114" y2="94190"/>
                        <a14:foregroundMark x1="31114" y1="94190" x2="86413" y2="92431"/>
                        <a14:foregroundMark x1="86413" y1="92431" x2="92120" y2="88303"/>
                        <a14:foregroundMark x1="11685" y1="68349" x2="1630" y2="77905"/>
                        <a14:foregroundMark x1="1630" y1="77905" x2="5842" y2="87691"/>
                        <a14:foregroundMark x1="5842" y1="87691" x2="17527" y2="98318"/>
                        <a14:foregroundMark x1="17527" y1="98318" x2="60190" y2="98700"/>
                        <a14:foregroundMark x1="60190" y1="98700" x2="91848" y2="94266"/>
                        <a14:foregroundMark x1="91848" y1="94266" x2="91168" y2="77752"/>
                        <a14:foregroundMark x1="94022" y1="75306" x2="95516" y2="90291"/>
                        <a14:foregroundMark x1="2310" y1="80275" x2="5163" y2="92813"/>
                        <a14:foregroundMark x1="43750" y1="66667" x2="57609" y2="65520"/>
                        <a14:foregroundMark x1="95109" y1="79434" x2="97011" y2="88303"/>
                        <a14:foregroundMark x1="38723" y1="61544" x2="38723" y2="61544"/>
                        <a14:foregroundMark x1="39810" y1="61315" x2="39810" y2="61315"/>
                        <a14:foregroundMark x1="44158" y1="60474" x2="44837" y2="60627"/>
                        <a14:foregroundMark x1="50136" y1="60245" x2="50136" y2="60245"/>
                        <a14:foregroundMark x1="59511" y1="61009" x2="54212" y2="60856"/>
                        <a14:foregroundMark x1="52310" y1="60321" x2="53533" y2="60627"/>
                        <a14:foregroundMark x1="54891" y1="60474" x2="56114" y2="60780"/>
                        <a14:foregroundMark x1="48234" y1="60321" x2="49728" y2="60245"/>
                        <a14:foregroundMark x1="40625" y1="61009" x2="43886" y2="60627"/>
                        <a14:foregroundMark x1="44701" y1="60474" x2="51359" y2="60627"/>
                        <a14:foregroundMark x1="29348" y1="63838" x2="29348" y2="63838"/>
                        <a14:foregroundMark x1="67391" y1="63303" x2="67391" y2="63303"/>
                        <a14:foregroundMark x1="83152" y1="66820" x2="85326" y2="675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820" b="5725"/>
          <a:stretch/>
        </p:blipFill>
        <p:spPr bwMode="auto">
          <a:xfrm>
            <a:off x="8322180" y="4220773"/>
            <a:ext cx="3869820" cy="263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4EDC4D-ED8E-D35D-E28F-122F7398B5AA}"/>
              </a:ext>
            </a:extLst>
          </p:cNvPr>
          <p:cNvSpPr txBox="1"/>
          <p:nvPr/>
        </p:nvSpPr>
        <p:spPr>
          <a:xfrm>
            <a:off x="10130971" y="2069838"/>
            <a:ext cx="1396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enquanto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473A7B2-E51C-1C3D-91F0-1CF2059D6314}"/>
              </a:ext>
            </a:extLst>
          </p:cNvPr>
          <p:cNvSpPr txBox="1"/>
          <p:nvPr/>
        </p:nvSpPr>
        <p:spPr>
          <a:xfrm>
            <a:off x="4871776" y="1213825"/>
            <a:ext cx="315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Mudança de Perfil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68248D2-4342-AA06-B3F4-926B5C30651B}"/>
              </a:ext>
            </a:extLst>
          </p:cNvPr>
          <p:cNvCxnSpPr>
            <a:cxnSpLocks/>
          </p:cNvCxnSpPr>
          <p:nvPr/>
        </p:nvCxnSpPr>
        <p:spPr>
          <a:xfrm>
            <a:off x="4909055" y="1568643"/>
            <a:ext cx="3413125" cy="0"/>
          </a:xfrm>
          <a:prstGeom prst="line">
            <a:avLst/>
          </a:prstGeom>
          <a:ln w="9525">
            <a:solidFill>
              <a:srgbClr val="24307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252C46E1-4462-5EFD-68B5-E77B01345C83}"/>
              </a:ext>
            </a:extLst>
          </p:cNvPr>
          <p:cNvSpPr/>
          <p:nvPr/>
        </p:nvSpPr>
        <p:spPr>
          <a:xfrm>
            <a:off x="8170060" y="1377128"/>
            <a:ext cx="361950" cy="369331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4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698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A4379-321D-328E-E586-1D923A23A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3374C41-0FA9-8633-3646-9B46E15A305C}"/>
              </a:ext>
            </a:extLst>
          </p:cNvPr>
          <p:cNvSpPr txBox="1">
            <a:spLocks/>
          </p:cNvSpPr>
          <p:nvPr/>
        </p:nvSpPr>
        <p:spPr>
          <a:xfrm>
            <a:off x="348343" y="115620"/>
            <a:ext cx="6633025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24307E"/>
                </a:solidFill>
              </a:rPr>
              <a:t>Comparação com outros países Sul-americanos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244F29-9CDC-C529-3DE8-E08FB2A63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B50444B-1781-C269-C44F-65151350E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43" y="1319109"/>
            <a:ext cx="5939857" cy="3605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036D8B80-BF05-E64D-464C-E2FB27AA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72" y="0"/>
            <a:ext cx="5210630" cy="6858000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F1665A26-C4E5-3C27-04BE-926C18A66C99}"/>
              </a:ext>
            </a:extLst>
          </p:cNvPr>
          <p:cNvSpPr/>
          <p:nvPr/>
        </p:nvSpPr>
        <p:spPr>
          <a:xfrm>
            <a:off x="6981370" y="0"/>
            <a:ext cx="5210630" cy="6858000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3EC236B6-47CF-78DE-134F-606A94B4F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216D849-3CE4-9F83-B4FF-F3210632A0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556" b="92000" l="7917" r="91250">
                        <a14:foregroundMark x1="25139" y1="22000" x2="52361" y2="46556"/>
                        <a14:foregroundMark x1="40000" y1="9778" x2="52361" y2="26667"/>
                        <a14:foregroundMark x1="24583" y1="24556" x2="45278" y2="44444"/>
                        <a14:foregroundMark x1="12500" y1="9333" x2="12500" y2="9333"/>
                        <a14:foregroundMark x1="9583" y1="7778" x2="9583" y2="7778"/>
                        <a14:foregroundMark x1="12917" y1="5556" x2="12917" y2="5556"/>
                        <a14:foregroundMark x1="10000" y1="7222" x2="10000" y2="7222"/>
                        <a14:foregroundMark x1="52361" y1="7778" x2="52361" y2="7778"/>
                        <a14:foregroundMark x1="27222" y1="31556" x2="27222" y2="31556"/>
                        <a14:foregroundMark x1="21389" y1="25000" x2="37361" y2="40444"/>
                        <a14:foregroundMark x1="55833" y1="58889" x2="56111" y2="63444"/>
                        <a14:foregroundMark x1="37500" y1="92111" x2="31389" y2="86444"/>
                        <a14:foregroundMark x1="31389" y1="86444" x2="30139" y2="83556"/>
                        <a14:foregroundMark x1="30417" y1="72556" x2="30694" y2="81667"/>
                        <a14:foregroundMark x1="30417" y1="79556" x2="33889" y2="87667"/>
                        <a14:foregroundMark x1="29861" y1="81444" x2="34444" y2="90556"/>
                        <a14:foregroundMark x1="91250" y1="32222" x2="88611" y2="37889"/>
                        <a14:foregroundMark x1="48472" y1="89111" x2="49444" y2="89111"/>
                        <a14:foregroundMark x1="8194" y1="10000" x2="8194" y2="10000"/>
                        <a14:foregroundMark x1="9722" y1="11667" x2="9722" y2="11667"/>
                        <a14:foregroundMark x1="7917" y1="7667" x2="7917" y2="7667"/>
                        <a14:foregroundMark x1="52361" y1="6778" x2="52361" y2="6778"/>
                        <a14:foregroundMark x1="52361" y1="6778" x2="52361" y2="6778"/>
                        <a14:foregroundMark x1="48611" y1="9111" x2="45278" y2="8444"/>
                        <a14:foregroundMark x1="44444" y1="8444" x2="44444" y2="8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5011" y="2484121"/>
            <a:ext cx="3152873" cy="39410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5F3B90-169B-9CA5-4FE8-A092FA67A123}"/>
              </a:ext>
            </a:extLst>
          </p:cNvPr>
          <p:cNvSpPr txBox="1"/>
          <p:nvPr/>
        </p:nvSpPr>
        <p:spPr>
          <a:xfrm>
            <a:off x="7167507" y="2956740"/>
            <a:ext cx="21727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Em 2023, a diferença em relação ao Chile era inferior a 5%, evidenciando uma redução contínua ao longo dos últimos anos.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5BCAC36-CBC0-1345-A701-553942BDCF07}"/>
              </a:ext>
            </a:extLst>
          </p:cNvPr>
          <p:cNvSpPr txBox="1"/>
          <p:nvPr/>
        </p:nvSpPr>
        <p:spPr>
          <a:xfrm>
            <a:off x="9298427" y="1169234"/>
            <a:ext cx="1549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+mj-lt"/>
              </a:rPr>
              <a:t>MELHOR INDICE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6282C80-CA8D-9505-078B-BBBFA9ECE0A8}"/>
              </a:ext>
            </a:extLst>
          </p:cNvPr>
          <p:cNvSpPr txBox="1"/>
          <p:nvPr/>
        </p:nvSpPr>
        <p:spPr>
          <a:xfrm>
            <a:off x="8605255" y="1107679"/>
            <a:ext cx="8725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</a:rPr>
              <a:t>2º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19931A29-A5CA-FEE3-D8CE-DFF8EC2447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567" b="96248" l="10000" r="90000">
                        <a14:foregroundMark x1="44444" y1="7692" x2="51389" y2="8443"/>
                        <a14:foregroundMark x1="51111" y1="6754" x2="54722" y2="9193"/>
                        <a14:foregroundMark x1="62222" y1="27767" x2="58889" y2="44465"/>
                        <a14:foregroundMark x1="35556" y1="93621" x2="40833" y2="962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4532" y="871717"/>
            <a:ext cx="872509" cy="12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1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D5AF8-A68E-3923-C78D-DF24372FF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51CE9C8-5A93-FC73-CC3E-40ED5F09193B}"/>
              </a:ext>
            </a:extLst>
          </p:cNvPr>
          <p:cNvSpPr txBox="1">
            <a:spLocks/>
          </p:cNvSpPr>
          <p:nvPr/>
        </p:nvSpPr>
        <p:spPr>
          <a:xfrm>
            <a:off x="348343" y="115620"/>
            <a:ext cx="7384932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>
                <a:solidFill>
                  <a:srgbClr val="24307E"/>
                </a:solidFill>
              </a:rPr>
              <a:t>Conclusão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33EE52E-1683-6C7D-D8B8-8EF4A6839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180" y="0"/>
            <a:ext cx="3869821" cy="6858000"/>
          </a:xfrm>
          <a:prstGeom prst="rect">
            <a:avLst/>
          </a:prstGeom>
          <a:noFill/>
          <a:effectLst>
            <a:outerShdw blurRad="50800" dist="50800" dir="5400000" sx="68000" sy="68000" algn="ctr" rotWithShape="0">
              <a:srgbClr val="000000">
                <a:alpha val="2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C66A6B1D-39A7-5E34-067A-811602097D86}"/>
              </a:ext>
            </a:extLst>
          </p:cNvPr>
          <p:cNvSpPr/>
          <p:nvPr/>
        </p:nvSpPr>
        <p:spPr>
          <a:xfrm>
            <a:off x="8351035" y="0"/>
            <a:ext cx="3869820" cy="6858000"/>
          </a:xfrm>
          <a:prstGeom prst="rect">
            <a:avLst/>
          </a:prstGeom>
          <a:solidFill>
            <a:srgbClr val="002060">
              <a:alpha val="31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CCA67B-36CC-0C32-2994-E5567883F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736" b="39493" l="33560" r="72962">
                        <a14:foregroundMark x1="47147" y1="39402" x2="48913" y2="39493"/>
                        <a14:foregroundMark x1="33560" y1="30978" x2="33560" y2="3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91" t="20687" r="22050" b="58479"/>
          <a:stretch/>
        </p:blipFill>
        <p:spPr bwMode="auto">
          <a:xfrm>
            <a:off x="11310144" y="123219"/>
            <a:ext cx="784225" cy="5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9EE9119D-4FAA-8A74-E512-93D9676DCA1E}"/>
              </a:ext>
            </a:extLst>
          </p:cNvPr>
          <p:cNvSpPr/>
          <p:nvPr/>
        </p:nvSpPr>
        <p:spPr>
          <a:xfrm>
            <a:off x="8170060" y="1377128"/>
            <a:ext cx="361950" cy="369331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24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CFA540-F80A-67FB-AC30-7ED7E4DD0739}"/>
              </a:ext>
            </a:extLst>
          </p:cNvPr>
          <p:cNvSpPr txBox="1"/>
          <p:nvPr/>
        </p:nvSpPr>
        <p:spPr>
          <a:xfrm>
            <a:off x="919452" y="229011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Argentina tem um bom índice de acesso a internet, principalmente quando comparado aos países Sul-americanos.</a:t>
            </a:r>
          </a:p>
          <a:p>
            <a:endParaRPr lang="pt-BR" dirty="0"/>
          </a:p>
          <a:p>
            <a:r>
              <a:rPr lang="pt-BR" dirty="0"/>
              <a:t>✅ Investimento de Infraestrutura</a:t>
            </a:r>
          </a:p>
          <a:p>
            <a:r>
              <a:rPr lang="pt-BR" dirty="0"/>
              <a:t>✅ Aumento da telefonia móvel</a:t>
            </a:r>
          </a:p>
          <a:p>
            <a:r>
              <a:rPr lang="pt-BR" dirty="0"/>
              <a:t>✅ Em busca do melhor índice do continente  </a:t>
            </a:r>
          </a:p>
        </p:txBody>
      </p:sp>
    </p:spTree>
    <p:extLst>
      <p:ext uri="{BB962C8B-B14F-4D97-AF65-F5344CB8AC3E}">
        <p14:creationId xmlns:p14="http://schemas.microsoft.com/office/powerpoint/2010/main" val="2678511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662</Words>
  <Application>Microsoft Office PowerPoint</Application>
  <PresentationFormat>Widescreen</PresentationFormat>
  <Paragraphs>140</Paragraphs>
  <Slides>19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Aptos</vt:lpstr>
      <vt:lpstr>Aptos Black</vt:lpstr>
      <vt:lpstr>Aptos Display</vt:lpstr>
      <vt:lpstr>Arial</vt:lpstr>
      <vt:lpstr>Consolas</vt:lpstr>
      <vt:lpstr>docs-Roboto</vt:lpstr>
      <vt:lpstr>Tema do Office</vt:lpstr>
      <vt:lpstr>Desafio Analytics</vt:lpstr>
      <vt:lpstr>Apresentação do PowerPoint</vt:lpstr>
      <vt:lpstr>Os dados indicam crescimento contínuo no acesso à internet ao longo dos anos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Desafio Engenharia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 Escorcio</dc:creator>
  <cp:lastModifiedBy>Paulo Escorcio</cp:lastModifiedBy>
  <cp:revision>35</cp:revision>
  <dcterms:created xsi:type="dcterms:W3CDTF">2025-03-05T18:51:38Z</dcterms:created>
  <dcterms:modified xsi:type="dcterms:W3CDTF">2025-03-06T15:44:33Z</dcterms:modified>
</cp:coreProperties>
</file>