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E934025-49D4-466F-A32B-A2FDB7A0E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183C2F4-A2DD-47E3-BA71-E835724BF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3549-3EB8-4F70-9156-BFEA76FE21D9}" type="datetime1">
              <a:rPr lang="pt-PT" smtClean="0"/>
              <a:t>31/05/2024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B665A-7F8D-4A55-B3AA-4EE92871D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000949-E61B-4CE2-872D-035D92792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D2C36-DD1E-45EB-88DE-40570377BFC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40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94A2B-A38F-4C3B-B064-586D04E4C978}" type="datetime1">
              <a:rPr lang="pt-PT" smtClean="0"/>
              <a:pPr/>
              <a:t>31/05/2024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425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5036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09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75C7F7-CFFF-444E-8173-AB6C483CE05B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14EB2-0EFE-48F5-A7B9-F5F9A347D6AC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3D263-A25F-46DF-8F53-7A5714745A6C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FC94-9A1E-4769-ACED-58F9F09657DC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C456A-1A29-442A-8401-8D435CDF19DB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EE730-116F-4C83-B151-3A2EC1397D16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F3080-E7F5-4CFA-9DB0-D5B5BCCADC41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F7AAA4-656C-44F4-9265-F1D626DF8F47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C1A9205-DB4A-4BD1-8BCE-5BDB3940CD12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62584D8-33D2-4422-9B94-57E46D91BD7C}" type="datetime1">
              <a:rPr lang="pt-PT" noProof="0" smtClean="0"/>
              <a:t>31/05/2024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6" name="Imagem 5" descr="Pessoas empresárias a dar um aperto de mãos">
            <a:extLst>
              <a:ext uri="{FF2B5EF4-FFF2-40B4-BE49-F238E27FC236}">
                <a16:creationId xmlns:a16="http://schemas.microsoft.com/office/drawing/2014/main" id="{53D2D10B-DAF2-612F-6897-5B455F3FE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159"/>
          <a:stretch/>
        </p:blipFill>
        <p:spPr>
          <a:xfrm>
            <a:off x="6546" y="-12683"/>
            <a:ext cx="12185454" cy="6412508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5161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425117" cy="2901694"/>
          </a:xfrm>
        </p:spPr>
        <p:txBody>
          <a:bodyPr rtlCol="0" anchor="b">
            <a:noAutofit/>
          </a:bodyPr>
          <a:lstStyle/>
          <a:p>
            <a:pPr rtl="0"/>
            <a:r>
              <a:rPr lang="pt-PT" sz="3600" dirty="0">
                <a:solidFill>
                  <a:schemeClr val="tx1"/>
                </a:solidFill>
              </a:rPr>
              <a:t>Geração Automática de Perfis de Pessoas Candidatas a um Emprego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430" y="4608575"/>
            <a:ext cx="3108960" cy="1791249"/>
          </a:xfrm>
        </p:spPr>
        <p:txBody>
          <a:bodyPr rtlCol="0" anchor="t">
            <a:normAutofit fontScale="92500" lnSpcReduction="20000"/>
          </a:bodyPr>
          <a:lstStyle/>
          <a:p>
            <a:pPr rtl="0">
              <a:lnSpc>
                <a:spcPct val="100000"/>
              </a:lnSpc>
            </a:pPr>
            <a:r>
              <a:rPr lang="pt-PT" sz="1600" dirty="0"/>
              <a:t>Universidade do minho</a:t>
            </a:r>
          </a:p>
          <a:p>
            <a:pPr rtl="0">
              <a:lnSpc>
                <a:spcPct val="100000"/>
              </a:lnSpc>
            </a:pPr>
            <a:r>
              <a:rPr lang="pt-PT" sz="1600" dirty="0"/>
              <a:t>LCC - UC Projeto</a:t>
            </a:r>
          </a:p>
          <a:p>
            <a:pPr rtl="0">
              <a:lnSpc>
                <a:spcPct val="100000"/>
              </a:lnSpc>
            </a:pPr>
            <a:endParaRPr lang="pt-PT" sz="1600" dirty="0"/>
          </a:p>
          <a:p>
            <a:pPr rtl="0">
              <a:lnSpc>
                <a:spcPct val="100000"/>
              </a:lnSpc>
            </a:pPr>
            <a:r>
              <a:rPr lang="pt-PT" sz="1600" dirty="0"/>
              <a:t>Paulo Freitas &amp;</a:t>
            </a:r>
          </a:p>
          <a:p>
            <a:pPr rtl="0">
              <a:lnSpc>
                <a:spcPct val="100000"/>
              </a:lnSpc>
            </a:pPr>
            <a:r>
              <a:rPr lang="pt-PT" sz="1600" dirty="0"/>
              <a:t>Francisco Paulino</a:t>
            </a:r>
          </a:p>
          <a:p>
            <a:pPr rtl="0">
              <a:lnSpc>
                <a:spcPct val="100000"/>
              </a:lnSpc>
            </a:pPr>
            <a:endParaRPr lang="pt-PT" sz="1600" dirty="0"/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pic>
        <p:nvPicPr>
          <p:cNvPr id="1026" name="Picture 2" descr="ECUM">
            <a:extLst>
              <a:ext uri="{FF2B5EF4-FFF2-40B4-BE49-F238E27FC236}">
                <a16:creationId xmlns:a16="http://schemas.microsoft.com/office/drawing/2014/main" id="{6706F92F-F36C-2D58-0EC9-15AE1F6E7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2" y="6412508"/>
            <a:ext cx="976192" cy="4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647EE6-8D26-C189-4F22-1C692E6A5792}"/>
              </a:ext>
            </a:extLst>
          </p:cNvPr>
          <p:cNvSpPr txBox="1"/>
          <p:nvPr/>
        </p:nvSpPr>
        <p:spPr>
          <a:xfrm>
            <a:off x="10727480" y="6420801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30/05/2024</a:t>
            </a:r>
          </a:p>
        </p:txBody>
      </p:sp>
      <p:pic>
        <p:nvPicPr>
          <p:cNvPr id="8" name="Picture 2" descr="ECUM">
            <a:extLst>
              <a:ext uri="{FF2B5EF4-FFF2-40B4-BE49-F238E27FC236}">
                <a16:creationId xmlns:a16="http://schemas.microsoft.com/office/drawing/2014/main" id="{359822C3-30F2-4A4E-3AB6-7275867A4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0D8138-4C29-54E4-9EA2-0F69DA4F1E9E}"/>
              </a:ext>
            </a:extLst>
          </p:cNvPr>
          <p:cNvSpPr txBox="1"/>
          <p:nvPr/>
        </p:nvSpPr>
        <p:spPr>
          <a:xfrm>
            <a:off x="994750" y="6420801"/>
            <a:ext cx="273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Orientação: Orlando Belo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05A1-2ECA-5A69-5A56-C01FB232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E31D9-B5CB-C771-3674-6109B172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Isomorfismo de grafos: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Algoritmo de Ulman e Algoritmo de VF2 – Comparação da estrutura;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latin typeface="Times New Roman" panose="02020603050405020304" pitchFamily="18" charset="0"/>
              </a:rPr>
              <a:t> A estrutura do grafo de candidatos é diferente da estrutura do grafo de proposta.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Isomorfismo de Subgrafos: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Algoritmo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Backtracking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>
                <a:latin typeface="Times New Roman" panose="02020603050405020304" pitchFamily="18" charset="0"/>
              </a:rPr>
              <a:t> Não pretendemos comparar o subgrafo com o seu grafo pai.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Maximum Common Subgraph (MCS):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Algoritmo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Bron-Kerbosch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>
                <a:latin typeface="Times New Roman" panose="02020603050405020304" pitchFamily="18" charset="0"/>
              </a:rPr>
              <a:t> A diferença de estrutura impede o uso do algoritmo.</a:t>
            </a:r>
            <a:endParaRPr lang="pt-PT" dirty="0"/>
          </a:p>
        </p:txBody>
      </p:sp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687A1EBC-69C6-F616-1778-B36819443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2AFAB9-96B4-94B6-ACBE-0CE55F92CDF8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9" name="Gráfico 8" descr="Binário destaque">
            <a:extLst>
              <a:ext uri="{FF2B5EF4-FFF2-40B4-BE49-F238E27FC236}">
                <a16:creationId xmlns:a16="http://schemas.microsoft.com/office/drawing/2014/main" id="{DEB68CC6-A3E7-6110-EAC5-16170C405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411" y="9220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05A1-2ECA-5A69-5A56-C01FB232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pic>
        <p:nvPicPr>
          <p:cNvPr id="6" name="Marcador de Posição de Conteúdo 5" descr="Livro aberto destaque">
            <a:extLst>
              <a:ext uri="{FF2B5EF4-FFF2-40B4-BE49-F238E27FC236}">
                <a16:creationId xmlns:a16="http://schemas.microsoft.com/office/drawing/2014/main" id="{95B362A7-FE8C-282E-1858-370D5953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1011981"/>
            <a:ext cx="914400" cy="914400"/>
          </a:xfrm>
        </p:spPr>
      </p:pic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687A1EBC-69C6-F616-1778-B36819443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2AFAB9-96B4-94B6-ACBE-0CE55F92CDF8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F33A973-9BC2-CDAA-80F2-8AFC7CAD58A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Dificuldade de compreensão do tema proposto e como abordar o problema;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Dificuldade com a utilização da biblioteca </a:t>
            </a:r>
            <a:r>
              <a:rPr lang="pt-PT" dirty="0" err="1"/>
              <a:t>RDFlib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Esforço de pesquisa para identificar algoritmo de comparação adequado;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O Programa gera uma lista ordenada de candidatos conforme a sua pontuação.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Em trabalho futuro: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Implementação de mais rúbricas;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Desenvolver interface mais “amiga” e apelativa;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Procurar melhorar o método/Algoritmo de similaridade de grafos entre grafos.</a:t>
            </a:r>
          </a:p>
        </p:txBody>
      </p:sp>
    </p:spTree>
    <p:extLst>
      <p:ext uri="{BB962C8B-B14F-4D97-AF65-F5344CB8AC3E}">
        <p14:creationId xmlns:p14="http://schemas.microsoft.com/office/powerpoint/2010/main" val="12445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6" name="Imagem 5" descr="Pessoas empresárias a dar um aperto de mãos">
            <a:extLst>
              <a:ext uri="{FF2B5EF4-FFF2-40B4-BE49-F238E27FC236}">
                <a16:creationId xmlns:a16="http://schemas.microsoft.com/office/drawing/2014/main" id="{53D2D10B-DAF2-612F-6897-5B455F3FE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159"/>
          <a:stretch/>
        </p:blipFill>
        <p:spPr>
          <a:xfrm>
            <a:off x="6546" y="-12683"/>
            <a:ext cx="12185454" cy="6412508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5161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425117" cy="2901694"/>
          </a:xfrm>
        </p:spPr>
        <p:txBody>
          <a:bodyPr rtlCol="0" anchor="b">
            <a:noAutofit/>
          </a:bodyPr>
          <a:lstStyle/>
          <a:p>
            <a:pPr rtl="0"/>
            <a:r>
              <a:rPr lang="pt-PT" sz="3600" dirty="0">
                <a:solidFill>
                  <a:schemeClr val="tx1"/>
                </a:solidFill>
              </a:rPr>
              <a:t>Geração Automática de Perfis de Pessoas Candidatas a um Emprego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430" y="4608575"/>
            <a:ext cx="3108960" cy="1791249"/>
          </a:xfrm>
        </p:spPr>
        <p:txBody>
          <a:bodyPr rtlCol="0" anchor="t">
            <a:normAutofit fontScale="92500" lnSpcReduction="20000"/>
          </a:bodyPr>
          <a:lstStyle/>
          <a:p>
            <a:pPr rtl="0">
              <a:lnSpc>
                <a:spcPct val="100000"/>
              </a:lnSpc>
            </a:pPr>
            <a:r>
              <a:rPr lang="pt-PT" sz="1600" dirty="0"/>
              <a:t>Universidade do minho</a:t>
            </a:r>
          </a:p>
          <a:p>
            <a:pPr rtl="0">
              <a:lnSpc>
                <a:spcPct val="100000"/>
              </a:lnSpc>
            </a:pPr>
            <a:r>
              <a:rPr lang="pt-PT" sz="1600" dirty="0"/>
              <a:t>LCC - UC Projeto</a:t>
            </a:r>
          </a:p>
          <a:p>
            <a:pPr rtl="0">
              <a:lnSpc>
                <a:spcPct val="100000"/>
              </a:lnSpc>
            </a:pPr>
            <a:endParaRPr lang="pt-PT" sz="1600" dirty="0"/>
          </a:p>
          <a:p>
            <a:pPr rtl="0">
              <a:lnSpc>
                <a:spcPct val="100000"/>
              </a:lnSpc>
            </a:pPr>
            <a:r>
              <a:rPr lang="pt-PT" sz="1600" dirty="0"/>
              <a:t>Paulo Freitas &amp;</a:t>
            </a:r>
          </a:p>
          <a:p>
            <a:pPr rtl="0">
              <a:lnSpc>
                <a:spcPct val="100000"/>
              </a:lnSpc>
            </a:pPr>
            <a:r>
              <a:rPr lang="pt-PT" sz="1600" dirty="0"/>
              <a:t>Francisco Paulino</a:t>
            </a:r>
          </a:p>
          <a:p>
            <a:pPr rtl="0">
              <a:lnSpc>
                <a:spcPct val="100000"/>
              </a:lnSpc>
            </a:pPr>
            <a:endParaRPr lang="pt-PT" sz="1600" dirty="0"/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pic>
        <p:nvPicPr>
          <p:cNvPr id="1026" name="Picture 2" descr="ECUM">
            <a:extLst>
              <a:ext uri="{FF2B5EF4-FFF2-40B4-BE49-F238E27FC236}">
                <a16:creationId xmlns:a16="http://schemas.microsoft.com/office/drawing/2014/main" id="{6706F92F-F36C-2D58-0EC9-15AE1F6E7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2" y="6412508"/>
            <a:ext cx="976192" cy="4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647EE6-8D26-C189-4F22-1C692E6A5792}"/>
              </a:ext>
            </a:extLst>
          </p:cNvPr>
          <p:cNvSpPr txBox="1"/>
          <p:nvPr/>
        </p:nvSpPr>
        <p:spPr>
          <a:xfrm>
            <a:off x="10727480" y="6420801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30/05/2024</a:t>
            </a:r>
          </a:p>
        </p:txBody>
      </p:sp>
      <p:pic>
        <p:nvPicPr>
          <p:cNvPr id="8" name="Picture 2" descr="ECUM">
            <a:extLst>
              <a:ext uri="{FF2B5EF4-FFF2-40B4-BE49-F238E27FC236}">
                <a16:creationId xmlns:a16="http://schemas.microsoft.com/office/drawing/2014/main" id="{359822C3-30F2-4A4E-3AB6-7275867A4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E132AE-C3A8-A44F-BAE4-92129E1AF5CD}"/>
              </a:ext>
            </a:extLst>
          </p:cNvPr>
          <p:cNvSpPr txBox="1"/>
          <p:nvPr/>
        </p:nvSpPr>
        <p:spPr>
          <a:xfrm>
            <a:off x="994750" y="6420801"/>
            <a:ext cx="273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Orientação: Orlando Belo</a:t>
            </a:r>
          </a:p>
        </p:txBody>
      </p:sp>
    </p:spTree>
    <p:extLst>
      <p:ext uri="{BB962C8B-B14F-4D97-AF65-F5344CB8AC3E}">
        <p14:creationId xmlns:p14="http://schemas.microsoft.com/office/powerpoint/2010/main" val="82366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92AA3-04AE-AC72-59CA-081E2D41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Nesta apresentação…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429D82-10FA-39A8-A425-F533B181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Introdução;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Conceito de Geração e Avaliação de Perfis de Pessoas Candidatas a um Emprego;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O processo de Geração e Avaliação;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Um Exemplo/ Caso de Estudo;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Outros Algoritmos;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Conclusão e considerações finais.</a:t>
            </a:r>
          </a:p>
          <a:p>
            <a:endParaRPr lang="pt-PT" dirty="0"/>
          </a:p>
        </p:txBody>
      </p:sp>
      <p:pic>
        <p:nvPicPr>
          <p:cNvPr id="4" name="Picture 2" descr="ECUM">
            <a:extLst>
              <a:ext uri="{FF2B5EF4-FFF2-40B4-BE49-F238E27FC236}">
                <a16:creationId xmlns:a16="http://schemas.microsoft.com/office/drawing/2014/main" id="{57DB1D7F-7D4D-C9AE-068C-7EB4182D9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2" y="6412508"/>
            <a:ext cx="976192" cy="4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001AA5-CA58-14D5-05FE-8806C735CE1D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6" name="Picture 2" descr="ECUM">
            <a:extLst>
              <a:ext uri="{FF2B5EF4-FFF2-40B4-BE49-F238E27FC236}">
                <a16:creationId xmlns:a16="http://schemas.microsoft.com/office/drawing/2014/main" id="{81EDEB08-1FA6-1A6C-3C47-07B992AF7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Apresentação com lista de verificação destaque">
            <a:extLst>
              <a:ext uri="{FF2B5EF4-FFF2-40B4-BE49-F238E27FC236}">
                <a16:creationId xmlns:a16="http://schemas.microsoft.com/office/drawing/2014/main" id="{A3FA5651-D9D9-8866-3850-C5147280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280" y="9220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3FFB5-64A6-C3FB-E4AD-B4CBCFD4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BB8633-2F0E-A504-F022-8ECE46FB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000" u="sng" dirty="0"/>
              <a:t>Motivações: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Otimizar e agilizar o processo de recrutamento e seleção no mercado de trabalho;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Ferramenta útil na triagem de candidatos.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sz="2000" u="sng" dirty="0"/>
              <a:t>Objetivos: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Desenvolvimento de programa;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Obter dados dos cliente e da vaga de emprego;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Avaliar qual o mais apto.</a:t>
            </a:r>
          </a:p>
        </p:txBody>
      </p:sp>
      <p:pic>
        <p:nvPicPr>
          <p:cNvPr id="4" name="Picture 2" descr="ECUM">
            <a:extLst>
              <a:ext uri="{FF2B5EF4-FFF2-40B4-BE49-F238E27FC236}">
                <a16:creationId xmlns:a16="http://schemas.microsoft.com/office/drawing/2014/main" id="{4C0AE349-E068-58F2-86A3-EF4A57D60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E0164E-EE1B-40E7-69A2-8E5D888EFE0D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7" name="Gráfico 6" descr="Alvo destaque">
            <a:extLst>
              <a:ext uri="{FF2B5EF4-FFF2-40B4-BE49-F238E27FC236}">
                <a16:creationId xmlns:a16="http://schemas.microsoft.com/office/drawing/2014/main" id="{239E0EDE-F946-0042-72B7-2BF7A004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80" y="9220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1AA5-5D14-810A-6281-3ABCD051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9295"/>
            <a:ext cx="9600217" cy="1558066"/>
          </a:xfrm>
        </p:spPr>
        <p:txBody>
          <a:bodyPr>
            <a:noAutofit/>
          </a:bodyPr>
          <a:lstStyle/>
          <a:p>
            <a:r>
              <a:rPr lang="pt-PT" sz="4400" dirty="0"/>
              <a:t>O Conceito de Geração e</a:t>
            </a:r>
            <a:br>
              <a:rPr lang="pt-PT" sz="4400" dirty="0"/>
            </a:br>
            <a:r>
              <a:rPr lang="pt-PT" sz="4400" dirty="0"/>
              <a:t>Avaliação de Perfis de Candidatos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E501B4-4553-CBE9-392B-E811B977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Uso de grafos e Algoritmos;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Coletar informações a partir de CV’s e/ou outras fontes;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Triagem inicial de forma a poupar tempo e esforço.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A354F6-2043-98E1-93C2-21F855666C36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1521CB0E-057B-A5B9-5005-8C53FCED5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Balão de pensamento destaque">
            <a:extLst>
              <a:ext uri="{FF2B5EF4-FFF2-40B4-BE49-F238E27FC236}">
                <a16:creationId xmlns:a16="http://schemas.microsoft.com/office/drawing/2014/main" id="{38DEF33C-7F4B-E915-92C7-768A4D341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80" y="928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4A4-F038-1504-17DE-27667ACE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Processo de Geração e 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B1511-C9BC-929C-08D3-5710E412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2000" dirty="0"/>
              <a:t>Programa desenvolvido em Python com recurso à biblioteca </a:t>
            </a:r>
            <a:r>
              <a:rPr lang="pt-PT" sz="2000" dirty="0" err="1"/>
              <a:t>RDFLib</a:t>
            </a:r>
            <a:r>
              <a:rPr lang="pt-P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2000" dirty="0"/>
              <a:t> O programa foi dividido em 4 momentos: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/>
              <a:t> Leitura dos ficheiros com currículos e importação para um grafo;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/>
              <a:t> Leitura das informações da vaga de emprego e importação para um grafo;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/>
              <a:t> Avaliador ( Algoritmo de Comparação de triplos) e atribuição de pontuações;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/>
              <a:t> Visualização de informações e descrições das pontuações.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4BCD64-8DB7-8B3E-CCE1-F2BB3F0FEB9B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C7A1F307-9EC3-A976-A290-D4044448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Engrenagens destaque">
            <a:extLst>
              <a:ext uri="{FF2B5EF4-FFF2-40B4-BE49-F238E27FC236}">
                <a16:creationId xmlns:a16="http://schemas.microsoft.com/office/drawing/2014/main" id="{E4737F3B-7485-9EBC-535A-8DE3C521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8376" y="988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3851-3F22-A760-E400-1E7500F9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Caso de estudo…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3CF247-7DD2-09FC-BE9A-7199D2CC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CV’s de 2 candidatos: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D0727F-50FE-27A5-5EC9-6EB8409DC72B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DF902CFF-9EE5-C820-D973-CA6DFDF14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FEF24EB-0BE3-286B-ADBF-8C4DC16B6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4" y="2626042"/>
            <a:ext cx="4252908" cy="2564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62C4A4C8-E013-1811-73D7-66120761E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15" y="2626042"/>
            <a:ext cx="3854805" cy="25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áfico 9" descr="Perfil masculino destaque">
            <a:extLst>
              <a:ext uri="{FF2B5EF4-FFF2-40B4-BE49-F238E27FC236}">
                <a16:creationId xmlns:a16="http://schemas.microsoft.com/office/drawing/2014/main" id="{DD3CD46E-C1B6-8D06-E11B-296550806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0117" y="5276227"/>
            <a:ext cx="914400" cy="914400"/>
          </a:xfrm>
          <a:prstGeom prst="rect">
            <a:avLst/>
          </a:prstGeom>
        </p:spPr>
      </p:pic>
      <p:pic>
        <p:nvPicPr>
          <p:cNvPr id="12" name="Gráfico 11" descr="Perfil Feminino destaque">
            <a:extLst>
              <a:ext uri="{FF2B5EF4-FFF2-40B4-BE49-F238E27FC236}">
                <a16:creationId xmlns:a16="http://schemas.microsoft.com/office/drawing/2014/main" id="{7EEE84D8-8B6C-2525-2283-F66790B93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9848" y="5276227"/>
            <a:ext cx="914400" cy="914400"/>
          </a:xfrm>
          <a:prstGeom prst="rect">
            <a:avLst/>
          </a:prstGeom>
        </p:spPr>
      </p:pic>
      <p:pic>
        <p:nvPicPr>
          <p:cNvPr id="14" name="Gráfico 13" descr="Livros destaque">
            <a:extLst>
              <a:ext uri="{FF2B5EF4-FFF2-40B4-BE49-F238E27FC236}">
                <a16:creationId xmlns:a16="http://schemas.microsoft.com/office/drawing/2014/main" id="{BD22B56E-7433-4335-D6BB-DAE815A13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1280" y="9348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05A1-2ECA-5A69-5A56-C01FB232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caso de estudo…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E31D9-B5CB-C771-3674-6109B172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vaga de emprego:</a:t>
            </a:r>
          </a:p>
        </p:txBody>
      </p:sp>
      <p:pic>
        <p:nvPicPr>
          <p:cNvPr id="4" name="Gráfico 3" descr="Livros destaque">
            <a:extLst>
              <a:ext uri="{FF2B5EF4-FFF2-40B4-BE49-F238E27FC236}">
                <a16:creationId xmlns:a16="http://schemas.microsoft.com/office/drawing/2014/main" id="{EE97B27F-94C2-8065-1158-11298681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934881"/>
            <a:ext cx="914400" cy="914400"/>
          </a:xfrm>
          <a:prstGeom prst="rect">
            <a:avLst/>
          </a:prstGeom>
        </p:spPr>
      </p:pic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687A1EBC-69C6-F616-1778-B36819443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2AFAB9-96B4-94B6-ACBE-0CE55F92CDF8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FB75931-F040-C77D-B609-4D59C2EE4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8" y="2512178"/>
            <a:ext cx="3842273" cy="295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áfico 9" descr="Feminino programador destaque">
            <a:extLst>
              <a:ext uri="{FF2B5EF4-FFF2-40B4-BE49-F238E27FC236}">
                <a16:creationId xmlns:a16="http://schemas.microsoft.com/office/drawing/2014/main" id="{AD603CF4-EB25-FCBC-75EB-91FEBDF4C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906" y="3235610"/>
            <a:ext cx="1506070" cy="15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05A1-2ECA-5A69-5A56-C01FB232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caso de estudo…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E31D9-B5CB-C771-3674-6109B172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Resultado:</a:t>
            </a:r>
          </a:p>
        </p:txBody>
      </p:sp>
      <p:pic>
        <p:nvPicPr>
          <p:cNvPr id="4" name="Gráfico 3" descr="Livros destaque">
            <a:extLst>
              <a:ext uri="{FF2B5EF4-FFF2-40B4-BE49-F238E27FC236}">
                <a16:creationId xmlns:a16="http://schemas.microsoft.com/office/drawing/2014/main" id="{EE97B27F-94C2-8065-1158-11298681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934881"/>
            <a:ext cx="914400" cy="914400"/>
          </a:xfrm>
          <a:prstGeom prst="rect">
            <a:avLst/>
          </a:prstGeom>
        </p:spPr>
      </p:pic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687A1EBC-69C6-F616-1778-B36819443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2AFAB9-96B4-94B6-ACBE-0CE55F92CDF8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18A64FB-FE3D-AE9F-33CD-AFFC27177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62" y="2926652"/>
            <a:ext cx="8276802" cy="2123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8" descr="Perfil masculino destaque">
            <a:extLst>
              <a:ext uri="{FF2B5EF4-FFF2-40B4-BE49-F238E27FC236}">
                <a16:creationId xmlns:a16="http://schemas.microsoft.com/office/drawing/2014/main" id="{F61D5936-5374-F97F-C7E6-1BDF6CBC4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9676" y="3429000"/>
            <a:ext cx="1235044" cy="1235044"/>
          </a:xfrm>
          <a:prstGeom prst="rect">
            <a:avLst/>
          </a:prstGeom>
        </p:spPr>
      </p:pic>
      <p:pic>
        <p:nvPicPr>
          <p:cNvPr id="12" name="Gráfico 11" descr="Medalha destaque">
            <a:extLst>
              <a:ext uri="{FF2B5EF4-FFF2-40B4-BE49-F238E27FC236}">
                <a16:creationId xmlns:a16="http://schemas.microsoft.com/office/drawing/2014/main" id="{EC108879-FF44-835C-EC94-EE35F273D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77198" y="4199768"/>
            <a:ext cx="399126" cy="3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05A1-2ECA-5A69-5A56-C01FB232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caso de estudo…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E31D9-B5CB-C771-3674-6109B172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porquê dos Pontos:</a:t>
            </a:r>
          </a:p>
        </p:txBody>
      </p:sp>
      <p:pic>
        <p:nvPicPr>
          <p:cNvPr id="4" name="Gráfico 3" descr="Livros destaque">
            <a:extLst>
              <a:ext uri="{FF2B5EF4-FFF2-40B4-BE49-F238E27FC236}">
                <a16:creationId xmlns:a16="http://schemas.microsoft.com/office/drawing/2014/main" id="{EE97B27F-94C2-8065-1158-11298681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934881"/>
            <a:ext cx="914400" cy="914400"/>
          </a:xfrm>
          <a:prstGeom prst="rect">
            <a:avLst/>
          </a:prstGeom>
        </p:spPr>
      </p:pic>
      <p:pic>
        <p:nvPicPr>
          <p:cNvPr id="5" name="Picture 2" descr="ECUM">
            <a:extLst>
              <a:ext uri="{FF2B5EF4-FFF2-40B4-BE49-F238E27FC236}">
                <a16:creationId xmlns:a16="http://schemas.microsoft.com/office/drawing/2014/main" id="{687A1EBC-69C6-F616-1778-B36819443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 b="49850"/>
          <a:stretch/>
        </p:blipFill>
        <p:spPr bwMode="auto">
          <a:xfrm>
            <a:off x="-3273" y="6403542"/>
            <a:ext cx="998023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2AFAB9-96B4-94B6-ACBE-0CE55F92CDF8}"/>
              </a:ext>
            </a:extLst>
          </p:cNvPr>
          <p:cNvSpPr txBox="1"/>
          <p:nvPr/>
        </p:nvSpPr>
        <p:spPr>
          <a:xfrm>
            <a:off x="8650941" y="6412508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Paulo Freitas &amp; Francisco Paulino</a:t>
            </a:r>
          </a:p>
        </p:txBody>
      </p:sp>
      <p:pic>
        <p:nvPicPr>
          <p:cNvPr id="8" name="Imagem 7" descr="Uma imagem com texto, captura de ecrã, Tipo de letra, documento&#10;&#10;Descrição gerada automaticamente">
            <a:extLst>
              <a:ext uri="{FF2B5EF4-FFF2-40B4-BE49-F238E27FC236}">
                <a16:creationId xmlns:a16="http://schemas.microsoft.com/office/drawing/2014/main" id="{76581EB7-F452-FFA0-5C6C-52452B5B5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47714"/>
            <a:ext cx="5491779" cy="351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Programador masculino destaque">
            <a:extLst>
              <a:ext uri="{FF2B5EF4-FFF2-40B4-BE49-F238E27FC236}">
                <a16:creationId xmlns:a16="http://schemas.microsoft.com/office/drawing/2014/main" id="{30C47316-CC5E-6DBE-B259-01F9F633D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706" y="3190787"/>
            <a:ext cx="1595718" cy="15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28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6_TF22712842_Win32" id="{1B4F3FDA-7311-4E8F-9428-96A87CB3E049}" vid="{48C433BC-6191-44F4-95D6-CFF132A441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{75AC6F6C-2288-4AAD-8CD5-5C54A4389901}tf22712842_win32</Template>
  <TotalTime>76</TotalTime>
  <Words>530</Words>
  <Application>Microsoft Office PowerPoint</Application>
  <PresentationFormat>Ecrã Panorâmico</PresentationFormat>
  <Paragraphs>89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Geração Automática de Perfis de Pessoas Candidatas a um Emprego</vt:lpstr>
      <vt:lpstr>Nesta apresentação…</vt:lpstr>
      <vt:lpstr>Introdução</vt:lpstr>
      <vt:lpstr>O Conceito de Geração e Avaliação de Perfis de Candidatos</vt:lpstr>
      <vt:lpstr>O Processo de Geração e Avaliação</vt:lpstr>
      <vt:lpstr>Um Caso de estudo…</vt:lpstr>
      <vt:lpstr>Um caso de estudo… (cont.)</vt:lpstr>
      <vt:lpstr>Um caso de estudo… (cont.)</vt:lpstr>
      <vt:lpstr>Um caso de estudo… (cont.)</vt:lpstr>
      <vt:lpstr>Outros Algoritmos</vt:lpstr>
      <vt:lpstr>Conclusões</vt:lpstr>
      <vt:lpstr>Geração Automática de Perfis de Pessoas Candidatas a um Emprego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Paulo Jorge Fernandes Freitas</dc:creator>
  <cp:lastModifiedBy>Paulo Jorge Fernandes Freitas</cp:lastModifiedBy>
  <cp:revision>5</cp:revision>
  <dcterms:created xsi:type="dcterms:W3CDTF">2024-05-30T17:16:24Z</dcterms:created>
  <dcterms:modified xsi:type="dcterms:W3CDTF">2024-05-31T14:13:23Z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