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5" r:id="rId10"/>
    <p:sldId id="294" r:id="rId11"/>
    <p:sldId id="260" r:id="rId12"/>
    <p:sldId id="265" r:id="rId13"/>
    <p:sldId id="264" r:id="rId14"/>
    <p:sldId id="261" r:id="rId15"/>
    <p:sldId id="266" r:id="rId16"/>
    <p:sldId id="296" r:id="rId17"/>
    <p:sldId id="267" r:id="rId18"/>
    <p:sldId id="308" r:id="rId19"/>
    <p:sldId id="309" r:id="rId20"/>
    <p:sldId id="310" r:id="rId21"/>
    <p:sldId id="297" r:id="rId22"/>
    <p:sldId id="287" r:id="rId23"/>
    <p:sldId id="298" r:id="rId24"/>
    <p:sldId id="288" r:id="rId25"/>
    <p:sldId id="269" r:id="rId26"/>
    <p:sldId id="311" r:id="rId27"/>
    <p:sldId id="307" r:id="rId28"/>
    <p:sldId id="313" r:id="rId29"/>
    <p:sldId id="312" r:id="rId30"/>
    <p:sldId id="314" r:id="rId31"/>
    <p:sldId id="318" r:id="rId32"/>
    <p:sldId id="315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  <a:srgbClr val="C4D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2479" autoAdjust="0"/>
  </p:normalViewPr>
  <p:slideViewPr>
    <p:cSldViewPr>
      <p:cViewPr varScale="1">
        <p:scale>
          <a:sx n="157" d="100"/>
          <a:sy n="157" d="100"/>
        </p:scale>
        <p:origin x="388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8"/>
    </p:cViewPr>
  </p:sorterViewPr>
  <p:notesViewPr>
    <p:cSldViewPr>
      <p:cViewPr>
        <p:scale>
          <a:sx n="80" d="100"/>
          <a:sy n="80" d="100"/>
        </p:scale>
        <p:origin x="-2058" y="9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D43F49A-90B8-422B-84E7-B18A11031DD8}"/>
    <pc:docChg chg="custSel modSld">
      <pc:chgData name="Judson Santiago" userId="ebb108da2f256286" providerId="LiveId" clId="{BD43F49A-90B8-422B-84E7-B18A11031DD8}" dt="2021-02-22T05:30:00.457" v="3" actId="478"/>
      <pc:docMkLst>
        <pc:docMk/>
      </pc:docMkLst>
      <pc:sldChg chg="delSp mod delAnim">
        <pc:chgData name="Judson Santiago" userId="ebb108da2f256286" providerId="LiveId" clId="{BD43F49A-90B8-422B-84E7-B18A11031DD8}" dt="2021-02-22T05:30:00.457" v="3" actId="478"/>
        <pc:sldMkLst>
          <pc:docMk/>
          <pc:sldMk cId="0" sldId="294"/>
        </pc:sldMkLst>
        <pc:picChg chg="del">
          <ac:chgData name="Judson Santiago" userId="ebb108da2f256286" providerId="LiveId" clId="{BD43F49A-90B8-422B-84E7-B18A11031DD8}" dt="2021-02-22T05:30:00.457" v="3" actId="478"/>
          <ac:picMkLst>
            <pc:docMk/>
            <pc:sldMk cId="0" sldId="294"/>
            <ac:picMk id="5" creationId="{00000000-0000-0000-0000-000000000000}"/>
          </ac:picMkLst>
        </pc:picChg>
      </pc:sldChg>
      <pc:sldChg chg="delSp modSp mod delAnim">
        <pc:chgData name="Judson Santiago" userId="ebb108da2f256286" providerId="LiveId" clId="{BD43F49A-90B8-422B-84E7-B18A11031DD8}" dt="2021-02-22T05:29:57.279" v="2" actId="166"/>
        <pc:sldMkLst>
          <pc:docMk/>
          <pc:sldMk cId="0" sldId="295"/>
        </pc:sldMkLst>
        <pc:picChg chg="del">
          <ac:chgData name="Judson Santiago" userId="ebb108da2f256286" providerId="LiveId" clId="{BD43F49A-90B8-422B-84E7-B18A11031DD8}" dt="2021-02-22T05:29:54.090" v="1" actId="478"/>
          <ac:picMkLst>
            <pc:docMk/>
            <pc:sldMk cId="0" sldId="295"/>
            <ac:picMk id="7" creationId="{00000000-0000-0000-0000-000000000000}"/>
          </ac:picMkLst>
        </pc:picChg>
        <pc:picChg chg="ord">
          <ac:chgData name="Judson Santiago" userId="ebb108da2f256286" providerId="LiveId" clId="{BD43F49A-90B8-422B-84E7-B18A11031DD8}" dt="2021-02-22T05:29:57.279" v="2" actId="166"/>
          <ac:picMkLst>
            <pc:docMk/>
            <pc:sldMk cId="0" sldId="295"/>
            <ac:picMk id="205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Custo</a:t>
            </a:r>
            <a:r>
              <a:rPr lang="en-US" dirty="0"/>
              <a:t> Mensal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90AF-43A3-A6F4-0891A64ED205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18%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0AF-43A3-A6F4-0891A64ED2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3E489E2-974D-4004-A2B6-09824A5FC490}" type="PERCENTAGE">
                      <a:rPr lang="en-US">
                        <a:solidFill>
                          <a:schemeClr val="tx1"/>
                        </a:solidFill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AF-43A3-A6F4-0891A64ED2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Servidores</c:v>
                </c:pt>
                <c:pt idx="1">
                  <c:v>Equipamentos de Rede</c:v>
                </c:pt>
                <c:pt idx="2">
                  <c:v>Distribuição de Energia e Resfriamento</c:v>
                </c:pt>
                <c:pt idx="3">
                  <c:v>Energia</c:v>
                </c:pt>
                <c:pt idx="4">
                  <c:v>Outros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57</c:v>
                </c:pt>
                <c:pt idx="1">
                  <c:v>8</c:v>
                </c:pt>
                <c:pt idx="2">
                  <c:v>18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AF-43A3-A6F4-0891A64ED2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82755-01EF-4ADA-AD63-17057D4571D8}" type="doc">
      <dgm:prSet loTypeId="urn:microsoft.com/office/officeart/2005/8/layout/matrix1" loCatId="matrix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08316DFE-EAE4-43DC-9998-E00906359A8B}">
      <dgm:prSet phldrT="[Texto]"/>
      <dgm:spPr/>
      <dgm:t>
        <a:bodyPr/>
        <a:lstStyle/>
        <a:p>
          <a:r>
            <a:rPr lang="pt-BR" noProof="0" dirty="0"/>
            <a:t>Informações</a:t>
          </a:r>
        </a:p>
      </dgm:t>
    </dgm:pt>
    <dgm:pt modelId="{140D5475-55D0-4CE3-8D1E-452368308C5D}" type="parTrans" cxnId="{D2A1141B-A38B-42BD-81AA-4B76B419FC88}">
      <dgm:prSet/>
      <dgm:spPr/>
      <dgm:t>
        <a:bodyPr/>
        <a:lstStyle/>
        <a:p>
          <a:endParaRPr lang="pt-BR"/>
        </a:p>
      </dgm:t>
    </dgm:pt>
    <dgm:pt modelId="{DF864673-28F3-4E81-AB89-5D37E252B3BA}" type="sibTrans" cxnId="{D2A1141B-A38B-42BD-81AA-4B76B419FC88}">
      <dgm:prSet/>
      <dgm:spPr/>
      <dgm:t>
        <a:bodyPr/>
        <a:lstStyle/>
        <a:p>
          <a:endParaRPr lang="pt-BR"/>
        </a:p>
      </dgm:t>
    </dgm:pt>
    <dgm:pt modelId="{A2A08B3A-C7BB-4831-9C07-34D6E83D27AB}">
      <dgm:prSet phldrT="[Texto]"/>
      <dgm:spPr/>
      <dgm:t>
        <a:bodyPr/>
        <a:lstStyle/>
        <a:p>
          <a:r>
            <a:rPr lang="pt-BR" noProof="0" dirty="0"/>
            <a:t>Números</a:t>
          </a:r>
          <a:br>
            <a:rPr lang="pt-BR" noProof="0" dirty="0"/>
          </a:br>
          <a:br>
            <a:rPr lang="pt-BR" noProof="0" dirty="0"/>
          </a:br>
          <a:r>
            <a:rPr lang="pt-BR" noProof="0" dirty="0">
              <a:latin typeface="Arial Narrow" pitchFamily="34" charset="0"/>
            </a:rPr>
            <a:t>21 49582 039</a:t>
          </a:r>
          <a:br>
            <a:rPr lang="pt-BR" noProof="0" dirty="0">
              <a:latin typeface="Arial Narrow" pitchFamily="34" charset="0"/>
            </a:rPr>
          </a:br>
          <a:r>
            <a:rPr lang="pt-BR" noProof="0" dirty="0">
              <a:latin typeface="Arial Narrow" pitchFamily="34" charset="0"/>
            </a:rPr>
            <a:t>384 28 2938</a:t>
          </a:r>
        </a:p>
      </dgm:t>
    </dgm:pt>
    <dgm:pt modelId="{1AC5947C-6917-445C-AA7E-7F8A9DF584A9}" type="parTrans" cxnId="{D9A2A78C-275B-4D75-AB6B-F290560A1E64}">
      <dgm:prSet/>
      <dgm:spPr/>
      <dgm:t>
        <a:bodyPr/>
        <a:lstStyle/>
        <a:p>
          <a:endParaRPr lang="pt-BR"/>
        </a:p>
      </dgm:t>
    </dgm:pt>
    <dgm:pt modelId="{12B484F9-714D-49CA-82F5-2BF8D9B1FDC0}" type="sibTrans" cxnId="{D9A2A78C-275B-4D75-AB6B-F290560A1E64}">
      <dgm:prSet/>
      <dgm:spPr/>
      <dgm:t>
        <a:bodyPr/>
        <a:lstStyle/>
        <a:p>
          <a:endParaRPr lang="pt-BR"/>
        </a:p>
      </dgm:t>
    </dgm:pt>
    <dgm:pt modelId="{5AEDF962-E9D8-4CD7-8C42-776B1FD26EBD}">
      <dgm:prSet phldrT="[Texto]"/>
      <dgm:spPr/>
      <dgm:t>
        <a:bodyPr/>
        <a:lstStyle/>
        <a:p>
          <a:r>
            <a:rPr lang="pt-BR" noProof="0" dirty="0"/>
            <a:t>Texto</a:t>
          </a:r>
          <a:br>
            <a:rPr lang="pt-BR" noProof="0" dirty="0"/>
          </a:br>
          <a:br>
            <a:rPr lang="pt-BR" noProof="0" dirty="0"/>
          </a:br>
          <a:r>
            <a:rPr lang="pt-BR" b="1" noProof="0" dirty="0">
              <a:latin typeface="Bradley Hand ITC" pitchFamily="66" charset="0"/>
            </a:rPr>
            <a:t>aprenda a programar computadores!</a:t>
          </a:r>
        </a:p>
      </dgm:t>
    </dgm:pt>
    <dgm:pt modelId="{6E46D9D7-C11D-456C-8185-6162E1E6A6E0}" type="parTrans" cxnId="{3CE0D7F9-B234-4703-B513-2C89862198FD}">
      <dgm:prSet/>
      <dgm:spPr/>
      <dgm:t>
        <a:bodyPr/>
        <a:lstStyle/>
        <a:p>
          <a:endParaRPr lang="pt-BR"/>
        </a:p>
      </dgm:t>
    </dgm:pt>
    <dgm:pt modelId="{D25B081F-08E4-435A-8AF2-7AB70049585A}" type="sibTrans" cxnId="{3CE0D7F9-B234-4703-B513-2C89862198FD}">
      <dgm:prSet/>
      <dgm:spPr/>
      <dgm:t>
        <a:bodyPr/>
        <a:lstStyle/>
        <a:p>
          <a:endParaRPr lang="pt-BR"/>
        </a:p>
      </dgm:t>
    </dgm:pt>
    <dgm:pt modelId="{B081124C-887B-41DE-8868-D3E029B7C757}">
      <dgm:prSet phldrT="[Texto]"/>
      <dgm:spPr/>
      <dgm:t>
        <a:bodyPr/>
        <a:lstStyle/>
        <a:p>
          <a:br>
            <a:rPr lang="pt-BR" noProof="0" dirty="0"/>
          </a:br>
          <a:br>
            <a:rPr lang="pt-BR" noProof="0" dirty="0"/>
          </a:br>
          <a:br>
            <a:rPr lang="pt-BR" noProof="0" dirty="0"/>
          </a:br>
          <a:r>
            <a:rPr lang="pt-BR" noProof="0" dirty="0"/>
            <a:t>Sons</a:t>
          </a:r>
        </a:p>
      </dgm:t>
    </dgm:pt>
    <dgm:pt modelId="{72069E97-96A7-4089-8CF9-A21E706B3E48}" type="parTrans" cxnId="{4DD96B93-B1BC-4848-897C-051630C62522}">
      <dgm:prSet/>
      <dgm:spPr/>
      <dgm:t>
        <a:bodyPr/>
        <a:lstStyle/>
        <a:p>
          <a:endParaRPr lang="pt-BR"/>
        </a:p>
      </dgm:t>
    </dgm:pt>
    <dgm:pt modelId="{6DB1F642-6885-42F1-9B70-0CC7A9D7E66E}" type="sibTrans" cxnId="{4DD96B93-B1BC-4848-897C-051630C62522}">
      <dgm:prSet/>
      <dgm:spPr/>
      <dgm:t>
        <a:bodyPr/>
        <a:lstStyle/>
        <a:p>
          <a:endParaRPr lang="pt-BR"/>
        </a:p>
      </dgm:t>
    </dgm:pt>
    <dgm:pt modelId="{0B771247-8C81-4C50-B262-5BF5965B8940}">
      <dgm:prSet phldrT="[Texto]"/>
      <dgm:spPr/>
      <dgm:t>
        <a:bodyPr/>
        <a:lstStyle/>
        <a:p>
          <a:br>
            <a:rPr lang="pt-BR" noProof="0" dirty="0"/>
          </a:br>
          <a:br>
            <a:rPr lang="pt-BR" noProof="0" dirty="0"/>
          </a:br>
          <a:br>
            <a:rPr lang="pt-BR" noProof="0" dirty="0"/>
          </a:br>
          <a:r>
            <a:rPr lang="pt-BR" noProof="0" dirty="0"/>
            <a:t>Imagens e Vídeos</a:t>
          </a:r>
        </a:p>
      </dgm:t>
    </dgm:pt>
    <dgm:pt modelId="{DBF97DDC-91C4-41D1-9E28-95A604467278}" type="parTrans" cxnId="{34F22A0C-579C-4B16-9863-4222E6425AA4}">
      <dgm:prSet/>
      <dgm:spPr/>
      <dgm:t>
        <a:bodyPr/>
        <a:lstStyle/>
        <a:p>
          <a:endParaRPr lang="pt-BR"/>
        </a:p>
      </dgm:t>
    </dgm:pt>
    <dgm:pt modelId="{34A19772-60C5-4895-AD2D-152E9C4AFB9F}" type="sibTrans" cxnId="{34F22A0C-579C-4B16-9863-4222E6425AA4}">
      <dgm:prSet/>
      <dgm:spPr/>
      <dgm:t>
        <a:bodyPr/>
        <a:lstStyle/>
        <a:p>
          <a:endParaRPr lang="pt-BR"/>
        </a:p>
      </dgm:t>
    </dgm:pt>
    <dgm:pt modelId="{0B140416-16E3-4002-8EFD-B5C41C14CE6F}" type="pres">
      <dgm:prSet presAssocID="{37782755-01EF-4ADA-AD63-17057D4571D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B88A9A-C1F0-48C0-80B7-569409AEF87B}" type="pres">
      <dgm:prSet presAssocID="{37782755-01EF-4ADA-AD63-17057D4571D8}" presName="matrix" presStyleCnt="0"/>
      <dgm:spPr/>
    </dgm:pt>
    <dgm:pt modelId="{4D33BDF9-C423-4CAC-AC1E-1B7A88A5665C}" type="pres">
      <dgm:prSet presAssocID="{37782755-01EF-4ADA-AD63-17057D4571D8}" presName="tile1" presStyleLbl="node1" presStyleIdx="0" presStyleCnt="4"/>
      <dgm:spPr/>
    </dgm:pt>
    <dgm:pt modelId="{FE8CE4DD-1CDB-4005-9089-CC00915A5147}" type="pres">
      <dgm:prSet presAssocID="{37782755-01EF-4ADA-AD63-17057D4571D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8C41059-F29A-46E5-9F17-DBD26414A9B0}" type="pres">
      <dgm:prSet presAssocID="{37782755-01EF-4ADA-AD63-17057D4571D8}" presName="tile2" presStyleLbl="node1" presStyleIdx="1" presStyleCnt="4"/>
      <dgm:spPr/>
    </dgm:pt>
    <dgm:pt modelId="{909F5FEA-2FF9-4D6A-91AF-D29107D9BF2F}" type="pres">
      <dgm:prSet presAssocID="{37782755-01EF-4ADA-AD63-17057D4571D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B75E2F-0251-46C8-917F-84E454931811}" type="pres">
      <dgm:prSet presAssocID="{37782755-01EF-4ADA-AD63-17057D4571D8}" presName="tile3" presStyleLbl="node1" presStyleIdx="2" presStyleCnt="4"/>
      <dgm:spPr/>
    </dgm:pt>
    <dgm:pt modelId="{1A576A05-756E-4050-8F5B-03D3F3A57555}" type="pres">
      <dgm:prSet presAssocID="{37782755-01EF-4ADA-AD63-17057D4571D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FBF996-AA23-429B-BEFA-45165056C85E}" type="pres">
      <dgm:prSet presAssocID="{37782755-01EF-4ADA-AD63-17057D4571D8}" presName="tile4" presStyleLbl="node1" presStyleIdx="3" presStyleCnt="4"/>
      <dgm:spPr/>
    </dgm:pt>
    <dgm:pt modelId="{3ACA8ACA-055C-47CB-A14E-9D05D5512EB5}" type="pres">
      <dgm:prSet presAssocID="{37782755-01EF-4ADA-AD63-17057D4571D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A126C0D-05B8-4A91-8A6E-5489D185E9A0}" type="pres">
      <dgm:prSet presAssocID="{37782755-01EF-4ADA-AD63-17057D4571D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B12580A-1D9D-43EA-B2BE-422AC32EB5FD}" type="presOf" srcId="{A2A08B3A-C7BB-4831-9C07-34D6E83D27AB}" destId="{FE8CE4DD-1CDB-4005-9089-CC00915A5147}" srcOrd="1" destOrd="0" presId="urn:microsoft.com/office/officeart/2005/8/layout/matrix1"/>
    <dgm:cxn modelId="{34F22A0C-579C-4B16-9863-4222E6425AA4}" srcId="{08316DFE-EAE4-43DC-9998-E00906359A8B}" destId="{0B771247-8C81-4C50-B262-5BF5965B8940}" srcOrd="3" destOrd="0" parTransId="{DBF97DDC-91C4-41D1-9E28-95A604467278}" sibTransId="{34A19772-60C5-4895-AD2D-152E9C4AFB9F}"/>
    <dgm:cxn modelId="{D2A1141B-A38B-42BD-81AA-4B76B419FC88}" srcId="{37782755-01EF-4ADA-AD63-17057D4571D8}" destId="{08316DFE-EAE4-43DC-9998-E00906359A8B}" srcOrd="0" destOrd="0" parTransId="{140D5475-55D0-4CE3-8D1E-452368308C5D}" sibTransId="{DF864673-28F3-4E81-AB89-5D37E252B3BA}"/>
    <dgm:cxn modelId="{81A24B4B-74CE-4C97-816A-D2430C41AE2C}" type="presOf" srcId="{08316DFE-EAE4-43DC-9998-E00906359A8B}" destId="{FA126C0D-05B8-4A91-8A6E-5489D185E9A0}" srcOrd="0" destOrd="0" presId="urn:microsoft.com/office/officeart/2005/8/layout/matrix1"/>
    <dgm:cxn modelId="{4F1A4453-29B1-4BC1-AE60-787FA0E1F359}" type="presOf" srcId="{37782755-01EF-4ADA-AD63-17057D4571D8}" destId="{0B140416-16E3-4002-8EFD-B5C41C14CE6F}" srcOrd="0" destOrd="0" presId="urn:microsoft.com/office/officeart/2005/8/layout/matrix1"/>
    <dgm:cxn modelId="{D9A2A78C-275B-4D75-AB6B-F290560A1E64}" srcId="{08316DFE-EAE4-43DC-9998-E00906359A8B}" destId="{A2A08B3A-C7BB-4831-9C07-34D6E83D27AB}" srcOrd="0" destOrd="0" parTransId="{1AC5947C-6917-445C-AA7E-7F8A9DF584A9}" sibTransId="{12B484F9-714D-49CA-82F5-2BF8D9B1FDC0}"/>
    <dgm:cxn modelId="{4DD96B93-B1BC-4848-897C-051630C62522}" srcId="{08316DFE-EAE4-43DC-9998-E00906359A8B}" destId="{B081124C-887B-41DE-8868-D3E029B7C757}" srcOrd="2" destOrd="0" parTransId="{72069E97-96A7-4089-8CF9-A21E706B3E48}" sibTransId="{6DB1F642-6885-42F1-9B70-0CC7A9D7E66E}"/>
    <dgm:cxn modelId="{F35E3497-2D9B-42BA-8D5B-4EB3EB034D1D}" type="presOf" srcId="{5AEDF962-E9D8-4CD7-8C42-776B1FD26EBD}" destId="{909F5FEA-2FF9-4D6A-91AF-D29107D9BF2F}" srcOrd="1" destOrd="0" presId="urn:microsoft.com/office/officeart/2005/8/layout/matrix1"/>
    <dgm:cxn modelId="{B369AE9D-FB59-4F54-8915-AD9E7D8F0DC6}" type="presOf" srcId="{B081124C-887B-41DE-8868-D3E029B7C757}" destId="{FCB75E2F-0251-46C8-917F-84E454931811}" srcOrd="0" destOrd="0" presId="urn:microsoft.com/office/officeart/2005/8/layout/matrix1"/>
    <dgm:cxn modelId="{189403BA-DAFA-4B2A-ADB0-07ADCECA68D7}" type="presOf" srcId="{5AEDF962-E9D8-4CD7-8C42-776B1FD26EBD}" destId="{68C41059-F29A-46E5-9F17-DBD26414A9B0}" srcOrd="0" destOrd="0" presId="urn:microsoft.com/office/officeart/2005/8/layout/matrix1"/>
    <dgm:cxn modelId="{E9B1F1BB-2EE4-4703-8C2C-7284E1F7A174}" type="presOf" srcId="{0B771247-8C81-4C50-B262-5BF5965B8940}" destId="{3ACA8ACA-055C-47CB-A14E-9D05D5512EB5}" srcOrd="1" destOrd="0" presId="urn:microsoft.com/office/officeart/2005/8/layout/matrix1"/>
    <dgm:cxn modelId="{0229C7C4-C64F-4948-A63D-95A4C3F543E3}" type="presOf" srcId="{A2A08B3A-C7BB-4831-9C07-34D6E83D27AB}" destId="{4D33BDF9-C423-4CAC-AC1E-1B7A88A5665C}" srcOrd="0" destOrd="0" presId="urn:microsoft.com/office/officeart/2005/8/layout/matrix1"/>
    <dgm:cxn modelId="{F0CD01DE-EE95-41CA-8DA1-ABF92784D843}" type="presOf" srcId="{0B771247-8C81-4C50-B262-5BF5965B8940}" destId="{02FBF996-AA23-429B-BEFA-45165056C85E}" srcOrd="0" destOrd="0" presId="urn:microsoft.com/office/officeart/2005/8/layout/matrix1"/>
    <dgm:cxn modelId="{3CE0D7F9-B234-4703-B513-2C89862198FD}" srcId="{08316DFE-EAE4-43DC-9998-E00906359A8B}" destId="{5AEDF962-E9D8-4CD7-8C42-776B1FD26EBD}" srcOrd="1" destOrd="0" parTransId="{6E46D9D7-C11D-456C-8185-6162E1E6A6E0}" sibTransId="{D25B081F-08E4-435A-8AF2-7AB70049585A}"/>
    <dgm:cxn modelId="{8F4F13FD-E367-457B-AA0E-160D47903BB0}" type="presOf" srcId="{B081124C-887B-41DE-8868-D3E029B7C757}" destId="{1A576A05-756E-4050-8F5B-03D3F3A57555}" srcOrd="1" destOrd="0" presId="urn:microsoft.com/office/officeart/2005/8/layout/matrix1"/>
    <dgm:cxn modelId="{453BDB43-0FAB-4E27-B14C-81AA79A5E6A0}" type="presParOf" srcId="{0B140416-16E3-4002-8EFD-B5C41C14CE6F}" destId="{ADB88A9A-C1F0-48C0-80B7-569409AEF87B}" srcOrd="0" destOrd="0" presId="urn:microsoft.com/office/officeart/2005/8/layout/matrix1"/>
    <dgm:cxn modelId="{961E617C-0DCB-4808-B1B6-9C0E713CD4FA}" type="presParOf" srcId="{ADB88A9A-C1F0-48C0-80B7-569409AEF87B}" destId="{4D33BDF9-C423-4CAC-AC1E-1B7A88A5665C}" srcOrd="0" destOrd="0" presId="urn:microsoft.com/office/officeart/2005/8/layout/matrix1"/>
    <dgm:cxn modelId="{1B8CD07F-4E44-4B2B-8B86-9463543697FA}" type="presParOf" srcId="{ADB88A9A-C1F0-48C0-80B7-569409AEF87B}" destId="{FE8CE4DD-1CDB-4005-9089-CC00915A5147}" srcOrd="1" destOrd="0" presId="urn:microsoft.com/office/officeart/2005/8/layout/matrix1"/>
    <dgm:cxn modelId="{0AF22686-D346-41CB-9F4C-5AEC94EEDC43}" type="presParOf" srcId="{ADB88A9A-C1F0-48C0-80B7-569409AEF87B}" destId="{68C41059-F29A-46E5-9F17-DBD26414A9B0}" srcOrd="2" destOrd="0" presId="urn:microsoft.com/office/officeart/2005/8/layout/matrix1"/>
    <dgm:cxn modelId="{E51EB91E-68E1-42F6-A8D8-0A8F85D268C3}" type="presParOf" srcId="{ADB88A9A-C1F0-48C0-80B7-569409AEF87B}" destId="{909F5FEA-2FF9-4D6A-91AF-D29107D9BF2F}" srcOrd="3" destOrd="0" presId="urn:microsoft.com/office/officeart/2005/8/layout/matrix1"/>
    <dgm:cxn modelId="{4EFC5905-7787-4470-BD16-F5ADCE1781CB}" type="presParOf" srcId="{ADB88A9A-C1F0-48C0-80B7-569409AEF87B}" destId="{FCB75E2F-0251-46C8-917F-84E454931811}" srcOrd="4" destOrd="0" presId="urn:microsoft.com/office/officeart/2005/8/layout/matrix1"/>
    <dgm:cxn modelId="{DF5BFDC2-FC65-4D79-BC53-4F9C31D02DC1}" type="presParOf" srcId="{ADB88A9A-C1F0-48C0-80B7-569409AEF87B}" destId="{1A576A05-756E-4050-8F5B-03D3F3A57555}" srcOrd="5" destOrd="0" presId="urn:microsoft.com/office/officeart/2005/8/layout/matrix1"/>
    <dgm:cxn modelId="{7A97A6D2-1619-4290-8AFD-ED131A2F7D56}" type="presParOf" srcId="{ADB88A9A-C1F0-48C0-80B7-569409AEF87B}" destId="{02FBF996-AA23-429B-BEFA-45165056C85E}" srcOrd="6" destOrd="0" presId="urn:microsoft.com/office/officeart/2005/8/layout/matrix1"/>
    <dgm:cxn modelId="{7EB00D96-DEFC-42A8-81F0-772291F2174B}" type="presParOf" srcId="{ADB88A9A-C1F0-48C0-80B7-569409AEF87B}" destId="{3ACA8ACA-055C-47CB-A14E-9D05D5512EB5}" srcOrd="7" destOrd="0" presId="urn:microsoft.com/office/officeart/2005/8/layout/matrix1"/>
    <dgm:cxn modelId="{23CA00A7-C88B-4A9B-8C1F-DC8AF2BA7928}" type="presParOf" srcId="{0B140416-16E3-4002-8EFD-B5C41C14CE6F}" destId="{FA126C0D-05B8-4A91-8A6E-5489D185E9A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573AE-9B08-433D-BF6A-F32B3638C115}" type="doc">
      <dgm:prSet loTypeId="urn:microsoft.com/office/officeart/2005/8/layout/chart3" loCatId="relationship" qsTypeId="urn:microsoft.com/office/officeart/2005/8/quickstyle/3d4" qsCatId="3D" csTypeId="urn:microsoft.com/office/officeart/2005/8/colors/accent3_4" csCatId="accent3" phldr="1"/>
      <dgm:spPr/>
    </dgm:pt>
    <dgm:pt modelId="{5C4E0E9A-E067-4BE4-8934-FF0D3D134650}">
      <dgm:prSet phldrT="[Texto]"/>
      <dgm:spPr/>
      <dgm:t>
        <a:bodyPr/>
        <a:lstStyle/>
        <a:p>
          <a:r>
            <a:rPr lang="pt-BR" dirty="0"/>
            <a:t>Programação Estruturada</a:t>
          </a:r>
        </a:p>
      </dgm:t>
    </dgm:pt>
    <dgm:pt modelId="{2B85345A-ED05-468B-BA8E-1277B8EDE1DD}" type="parTrans" cxnId="{05453477-ADE8-4B65-80AA-FE23A5649324}">
      <dgm:prSet/>
      <dgm:spPr/>
      <dgm:t>
        <a:bodyPr/>
        <a:lstStyle/>
        <a:p>
          <a:endParaRPr lang="pt-BR"/>
        </a:p>
      </dgm:t>
    </dgm:pt>
    <dgm:pt modelId="{795E9909-34ED-449C-AE0C-B39A175476FD}" type="sibTrans" cxnId="{05453477-ADE8-4B65-80AA-FE23A5649324}">
      <dgm:prSet/>
      <dgm:spPr/>
      <dgm:t>
        <a:bodyPr/>
        <a:lstStyle/>
        <a:p>
          <a:endParaRPr lang="pt-BR"/>
        </a:p>
      </dgm:t>
    </dgm:pt>
    <dgm:pt modelId="{163FC940-4764-4770-8D2F-FFAA4AFAAF4D}">
      <dgm:prSet phldrT="[Texto]"/>
      <dgm:spPr/>
      <dgm:t>
        <a:bodyPr/>
        <a:lstStyle/>
        <a:p>
          <a:r>
            <a:rPr lang="pt-BR" dirty="0"/>
            <a:t>Programação Orientada a Objetos</a:t>
          </a:r>
        </a:p>
      </dgm:t>
    </dgm:pt>
    <dgm:pt modelId="{5672474C-A037-4690-A22C-EE291DCC497F}" type="parTrans" cxnId="{557314C0-7C06-4C70-A9BD-87016E542767}">
      <dgm:prSet/>
      <dgm:spPr/>
      <dgm:t>
        <a:bodyPr/>
        <a:lstStyle/>
        <a:p>
          <a:endParaRPr lang="pt-BR"/>
        </a:p>
      </dgm:t>
    </dgm:pt>
    <dgm:pt modelId="{D6AC86D3-2207-416D-A3F1-E639F960EA71}" type="sibTrans" cxnId="{557314C0-7C06-4C70-A9BD-87016E542767}">
      <dgm:prSet/>
      <dgm:spPr/>
      <dgm:t>
        <a:bodyPr/>
        <a:lstStyle/>
        <a:p>
          <a:endParaRPr lang="pt-BR"/>
        </a:p>
      </dgm:t>
    </dgm:pt>
    <dgm:pt modelId="{6166DFCB-6CEE-475C-9047-059D88F3A8C1}">
      <dgm:prSet phldrT="[Texto]"/>
      <dgm:spPr/>
      <dgm:t>
        <a:bodyPr/>
        <a:lstStyle/>
        <a:p>
          <a:r>
            <a:rPr lang="pt-BR" dirty="0"/>
            <a:t>Programação Genérica</a:t>
          </a:r>
        </a:p>
      </dgm:t>
    </dgm:pt>
    <dgm:pt modelId="{46961E15-F4B4-40CB-AFD1-C086E24217E8}" type="parTrans" cxnId="{31D93F97-38A4-4164-A932-CFA2634DB3FE}">
      <dgm:prSet/>
      <dgm:spPr/>
      <dgm:t>
        <a:bodyPr/>
        <a:lstStyle/>
        <a:p>
          <a:endParaRPr lang="pt-BR"/>
        </a:p>
      </dgm:t>
    </dgm:pt>
    <dgm:pt modelId="{5D14C80E-3794-4E5C-B43A-008710B30B1C}" type="sibTrans" cxnId="{31D93F97-38A4-4164-A932-CFA2634DB3FE}">
      <dgm:prSet/>
      <dgm:spPr/>
      <dgm:t>
        <a:bodyPr/>
        <a:lstStyle/>
        <a:p>
          <a:endParaRPr lang="pt-BR"/>
        </a:p>
      </dgm:t>
    </dgm:pt>
    <dgm:pt modelId="{5010DEC6-6F76-4BCC-84A0-956CFFAD31C5}" type="pres">
      <dgm:prSet presAssocID="{796573AE-9B08-433D-BF6A-F32B3638C115}" presName="compositeShape" presStyleCnt="0">
        <dgm:presLayoutVars>
          <dgm:chMax val="7"/>
          <dgm:dir/>
          <dgm:resizeHandles val="exact"/>
        </dgm:presLayoutVars>
      </dgm:prSet>
      <dgm:spPr/>
    </dgm:pt>
    <dgm:pt modelId="{743B040E-892D-413D-9015-46FBF7264A66}" type="pres">
      <dgm:prSet presAssocID="{796573AE-9B08-433D-BF6A-F32B3638C115}" presName="wedge1" presStyleLbl="node1" presStyleIdx="0" presStyleCnt="3"/>
      <dgm:spPr/>
    </dgm:pt>
    <dgm:pt modelId="{9530A067-869A-40D5-ADBE-C4965EEC6986}" type="pres">
      <dgm:prSet presAssocID="{796573AE-9B08-433D-BF6A-F32B3638C11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9C0A6C-9018-4702-A07F-488BE53D52FD}" type="pres">
      <dgm:prSet presAssocID="{796573AE-9B08-433D-BF6A-F32B3638C115}" presName="wedge2" presStyleLbl="node1" presStyleIdx="1" presStyleCnt="3"/>
      <dgm:spPr/>
    </dgm:pt>
    <dgm:pt modelId="{C1396243-89D8-42C6-91EC-4784445305F7}" type="pres">
      <dgm:prSet presAssocID="{796573AE-9B08-433D-BF6A-F32B3638C11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AE87CB-E537-4275-877A-8C54A63C5EF7}" type="pres">
      <dgm:prSet presAssocID="{796573AE-9B08-433D-BF6A-F32B3638C115}" presName="wedge3" presStyleLbl="node1" presStyleIdx="2" presStyleCnt="3"/>
      <dgm:spPr/>
    </dgm:pt>
    <dgm:pt modelId="{30BA5143-F30A-4B8A-84FD-70E26EB779F4}" type="pres">
      <dgm:prSet presAssocID="{796573AE-9B08-433D-BF6A-F32B3638C11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A5642C-D7BA-4A8D-B094-E67D2B9C3ABB}" type="presOf" srcId="{796573AE-9B08-433D-BF6A-F32B3638C115}" destId="{5010DEC6-6F76-4BCC-84A0-956CFFAD31C5}" srcOrd="0" destOrd="0" presId="urn:microsoft.com/office/officeart/2005/8/layout/chart3"/>
    <dgm:cxn modelId="{B440F85D-AC36-4A9D-A6F0-DC85C3BB51E2}" type="presOf" srcId="{5C4E0E9A-E067-4BE4-8934-FF0D3D134650}" destId="{9530A067-869A-40D5-ADBE-C4965EEC6986}" srcOrd="1" destOrd="0" presId="urn:microsoft.com/office/officeart/2005/8/layout/chart3"/>
    <dgm:cxn modelId="{0A018461-5DDC-4803-816D-4A784D6757A9}" type="presOf" srcId="{163FC940-4764-4770-8D2F-FFAA4AFAAF4D}" destId="{019C0A6C-9018-4702-A07F-488BE53D52FD}" srcOrd="0" destOrd="0" presId="urn:microsoft.com/office/officeart/2005/8/layout/chart3"/>
    <dgm:cxn modelId="{760D0857-5EA1-40D9-9BFF-B909732E1A81}" type="presOf" srcId="{6166DFCB-6CEE-475C-9047-059D88F3A8C1}" destId="{00AE87CB-E537-4275-877A-8C54A63C5EF7}" srcOrd="0" destOrd="0" presId="urn:microsoft.com/office/officeart/2005/8/layout/chart3"/>
    <dgm:cxn modelId="{05453477-ADE8-4B65-80AA-FE23A5649324}" srcId="{796573AE-9B08-433D-BF6A-F32B3638C115}" destId="{5C4E0E9A-E067-4BE4-8934-FF0D3D134650}" srcOrd="0" destOrd="0" parTransId="{2B85345A-ED05-468B-BA8E-1277B8EDE1DD}" sibTransId="{795E9909-34ED-449C-AE0C-B39A175476FD}"/>
    <dgm:cxn modelId="{44AD8389-3056-4008-A80A-E24FA2B39B8B}" type="presOf" srcId="{6166DFCB-6CEE-475C-9047-059D88F3A8C1}" destId="{30BA5143-F30A-4B8A-84FD-70E26EB779F4}" srcOrd="1" destOrd="0" presId="urn:microsoft.com/office/officeart/2005/8/layout/chart3"/>
    <dgm:cxn modelId="{0AF17F8C-A1CD-4009-B56B-14942426C9DF}" type="presOf" srcId="{5C4E0E9A-E067-4BE4-8934-FF0D3D134650}" destId="{743B040E-892D-413D-9015-46FBF7264A66}" srcOrd="0" destOrd="0" presId="urn:microsoft.com/office/officeart/2005/8/layout/chart3"/>
    <dgm:cxn modelId="{31D93F97-38A4-4164-A932-CFA2634DB3FE}" srcId="{796573AE-9B08-433D-BF6A-F32B3638C115}" destId="{6166DFCB-6CEE-475C-9047-059D88F3A8C1}" srcOrd="2" destOrd="0" parTransId="{46961E15-F4B4-40CB-AFD1-C086E24217E8}" sibTransId="{5D14C80E-3794-4E5C-B43A-008710B30B1C}"/>
    <dgm:cxn modelId="{557314C0-7C06-4C70-A9BD-87016E542767}" srcId="{796573AE-9B08-433D-BF6A-F32B3638C115}" destId="{163FC940-4764-4770-8D2F-FFAA4AFAAF4D}" srcOrd="1" destOrd="0" parTransId="{5672474C-A037-4690-A22C-EE291DCC497F}" sibTransId="{D6AC86D3-2207-416D-A3F1-E639F960EA71}"/>
    <dgm:cxn modelId="{5BAD2DCC-9CA4-4255-955C-A04E74616DBB}" type="presOf" srcId="{163FC940-4764-4770-8D2F-FFAA4AFAAF4D}" destId="{C1396243-89D8-42C6-91EC-4784445305F7}" srcOrd="1" destOrd="0" presId="urn:microsoft.com/office/officeart/2005/8/layout/chart3"/>
    <dgm:cxn modelId="{8756037A-37B2-48D6-88CC-186CBDCAFA63}" type="presParOf" srcId="{5010DEC6-6F76-4BCC-84A0-956CFFAD31C5}" destId="{743B040E-892D-413D-9015-46FBF7264A66}" srcOrd="0" destOrd="0" presId="urn:microsoft.com/office/officeart/2005/8/layout/chart3"/>
    <dgm:cxn modelId="{788BDE7C-05CD-447F-9FB2-043B2F322F79}" type="presParOf" srcId="{5010DEC6-6F76-4BCC-84A0-956CFFAD31C5}" destId="{9530A067-869A-40D5-ADBE-C4965EEC6986}" srcOrd="1" destOrd="0" presId="urn:microsoft.com/office/officeart/2005/8/layout/chart3"/>
    <dgm:cxn modelId="{03C8460E-BB47-4F52-B20C-38CA9C991390}" type="presParOf" srcId="{5010DEC6-6F76-4BCC-84A0-956CFFAD31C5}" destId="{019C0A6C-9018-4702-A07F-488BE53D52FD}" srcOrd="2" destOrd="0" presId="urn:microsoft.com/office/officeart/2005/8/layout/chart3"/>
    <dgm:cxn modelId="{EC4E8C20-0C40-4399-96ED-3F05FEBCF503}" type="presParOf" srcId="{5010DEC6-6F76-4BCC-84A0-956CFFAD31C5}" destId="{C1396243-89D8-42C6-91EC-4784445305F7}" srcOrd="3" destOrd="0" presId="urn:microsoft.com/office/officeart/2005/8/layout/chart3"/>
    <dgm:cxn modelId="{5AFC737D-E550-4B00-AFCC-538C95A20FC1}" type="presParOf" srcId="{5010DEC6-6F76-4BCC-84A0-956CFFAD31C5}" destId="{00AE87CB-E537-4275-877A-8C54A63C5EF7}" srcOrd="4" destOrd="0" presId="urn:microsoft.com/office/officeart/2005/8/layout/chart3"/>
    <dgm:cxn modelId="{B3F786F0-A6B7-411A-86DC-E652E8B64237}" type="presParOf" srcId="{5010DEC6-6F76-4BCC-84A0-956CFFAD31C5}" destId="{30BA5143-F30A-4B8A-84FD-70E26EB779F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3BDF9-C423-4CAC-AC1E-1B7A88A5665C}">
      <dsp:nvSpPr>
        <dsp:cNvPr id="0" name=""/>
        <dsp:cNvSpPr/>
      </dsp:nvSpPr>
      <dsp:spPr>
        <a:xfrm rot="16200000">
          <a:off x="500066" y="-500066"/>
          <a:ext cx="1643074" cy="264320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Números</a:t>
          </a:r>
          <a:br>
            <a:rPr lang="pt-BR" sz="1700" kern="1200" noProof="0" dirty="0"/>
          </a:br>
          <a:br>
            <a:rPr lang="pt-BR" sz="1700" kern="1200" noProof="0" dirty="0"/>
          </a:br>
          <a:r>
            <a:rPr lang="pt-BR" sz="1700" kern="1200" noProof="0" dirty="0">
              <a:latin typeface="Arial Narrow" pitchFamily="34" charset="0"/>
            </a:rPr>
            <a:t>21 49582 039</a:t>
          </a:r>
          <a:br>
            <a:rPr lang="pt-BR" sz="1700" kern="1200" noProof="0" dirty="0">
              <a:latin typeface="Arial Narrow" pitchFamily="34" charset="0"/>
            </a:rPr>
          </a:br>
          <a:r>
            <a:rPr lang="pt-BR" sz="1700" kern="1200" noProof="0" dirty="0">
              <a:latin typeface="Arial Narrow" pitchFamily="34" charset="0"/>
            </a:rPr>
            <a:t>384 28 2938</a:t>
          </a:r>
        </a:p>
      </dsp:txBody>
      <dsp:txXfrm rot="5400000">
        <a:off x="0" y="0"/>
        <a:ext cx="2643206" cy="1232305"/>
      </dsp:txXfrm>
    </dsp:sp>
    <dsp:sp modelId="{68C41059-F29A-46E5-9F17-DBD26414A9B0}">
      <dsp:nvSpPr>
        <dsp:cNvPr id="0" name=""/>
        <dsp:cNvSpPr/>
      </dsp:nvSpPr>
      <dsp:spPr>
        <a:xfrm>
          <a:off x="2643206" y="0"/>
          <a:ext cx="2643206" cy="164307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Texto</a:t>
          </a:r>
          <a:br>
            <a:rPr lang="pt-BR" sz="1700" kern="1200" noProof="0" dirty="0"/>
          </a:br>
          <a:br>
            <a:rPr lang="pt-BR" sz="1700" kern="1200" noProof="0" dirty="0"/>
          </a:br>
          <a:r>
            <a:rPr lang="pt-BR" sz="1700" b="1" kern="1200" noProof="0" dirty="0">
              <a:latin typeface="Bradley Hand ITC" pitchFamily="66" charset="0"/>
            </a:rPr>
            <a:t>aprenda a programar computadores!</a:t>
          </a:r>
        </a:p>
      </dsp:txBody>
      <dsp:txXfrm>
        <a:off x="2643206" y="0"/>
        <a:ext cx="2643206" cy="1232305"/>
      </dsp:txXfrm>
    </dsp:sp>
    <dsp:sp modelId="{FCB75E2F-0251-46C8-917F-84E454931811}">
      <dsp:nvSpPr>
        <dsp:cNvPr id="0" name=""/>
        <dsp:cNvSpPr/>
      </dsp:nvSpPr>
      <dsp:spPr>
        <a:xfrm rot="10800000">
          <a:off x="0" y="1643074"/>
          <a:ext cx="2643206" cy="164307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pt-BR" sz="1700" kern="1200" noProof="0" dirty="0"/>
          </a:br>
          <a:br>
            <a:rPr lang="pt-BR" sz="1700" kern="1200" noProof="0" dirty="0"/>
          </a:br>
          <a:br>
            <a:rPr lang="pt-BR" sz="1700" kern="1200" noProof="0" dirty="0"/>
          </a:br>
          <a:r>
            <a:rPr lang="pt-BR" sz="1700" kern="1200" noProof="0" dirty="0"/>
            <a:t>Sons</a:t>
          </a:r>
        </a:p>
      </dsp:txBody>
      <dsp:txXfrm rot="10800000">
        <a:off x="0" y="2053842"/>
        <a:ext cx="2643206" cy="1232305"/>
      </dsp:txXfrm>
    </dsp:sp>
    <dsp:sp modelId="{02FBF996-AA23-429B-BEFA-45165056C85E}">
      <dsp:nvSpPr>
        <dsp:cNvPr id="0" name=""/>
        <dsp:cNvSpPr/>
      </dsp:nvSpPr>
      <dsp:spPr>
        <a:xfrm rot="5400000">
          <a:off x="3143272" y="1143008"/>
          <a:ext cx="1643074" cy="264320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pt-BR" sz="1700" kern="1200" noProof="0" dirty="0"/>
          </a:br>
          <a:br>
            <a:rPr lang="pt-BR" sz="1700" kern="1200" noProof="0" dirty="0"/>
          </a:br>
          <a:br>
            <a:rPr lang="pt-BR" sz="1700" kern="1200" noProof="0" dirty="0"/>
          </a:br>
          <a:r>
            <a:rPr lang="pt-BR" sz="1700" kern="1200" noProof="0" dirty="0"/>
            <a:t>Imagens e Vídeos</a:t>
          </a:r>
        </a:p>
      </dsp:txBody>
      <dsp:txXfrm rot="-5400000">
        <a:off x="2643206" y="2053842"/>
        <a:ext cx="2643206" cy="1232305"/>
      </dsp:txXfrm>
    </dsp:sp>
    <dsp:sp modelId="{FA126C0D-05B8-4A91-8A6E-5489D185E9A0}">
      <dsp:nvSpPr>
        <dsp:cNvPr id="0" name=""/>
        <dsp:cNvSpPr/>
      </dsp:nvSpPr>
      <dsp:spPr>
        <a:xfrm>
          <a:off x="1850244" y="1232305"/>
          <a:ext cx="1585923" cy="821537"/>
        </a:xfrm>
        <a:prstGeom prst="round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Informações</a:t>
          </a:r>
        </a:p>
      </dsp:txBody>
      <dsp:txXfrm>
        <a:off x="1890348" y="1272409"/>
        <a:ext cx="1505715" cy="74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040E-892D-413D-9015-46FBF7264A66}">
      <dsp:nvSpPr>
        <dsp:cNvPr id="0" name=""/>
        <dsp:cNvSpPr/>
      </dsp:nvSpPr>
      <dsp:spPr>
        <a:xfrm>
          <a:off x="920073" y="231457"/>
          <a:ext cx="2880360" cy="288036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Programação Estruturada</a:t>
          </a:r>
        </a:p>
      </dsp:txBody>
      <dsp:txXfrm>
        <a:off x="2486098" y="762952"/>
        <a:ext cx="977265" cy="960120"/>
      </dsp:txXfrm>
    </dsp:sp>
    <dsp:sp modelId="{019C0A6C-9018-4702-A07F-488BE53D52FD}">
      <dsp:nvSpPr>
        <dsp:cNvPr id="0" name=""/>
        <dsp:cNvSpPr/>
      </dsp:nvSpPr>
      <dsp:spPr>
        <a:xfrm>
          <a:off x="771598" y="317182"/>
          <a:ext cx="2880360" cy="288036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shade val="50000"/>
            <a:hueOff val="-414666"/>
            <a:satOff val="2524"/>
            <a:lumOff val="316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Programação Orientada a Objetos</a:t>
          </a:r>
        </a:p>
      </dsp:txBody>
      <dsp:txXfrm>
        <a:off x="1560268" y="2134552"/>
        <a:ext cx="1303020" cy="891540"/>
      </dsp:txXfrm>
    </dsp:sp>
    <dsp:sp modelId="{00AE87CB-E537-4275-877A-8C54A63C5EF7}">
      <dsp:nvSpPr>
        <dsp:cNvPr id="0" name=""/>
        <dsp:cNvSpPr/>
      </dsp:nvSpPr>
      <dsp:spPr>
        <a:xfrm>
          <a:off x="771598" y="317182"/>
          <a:ext cx="2880360" cy="288036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shade val="50000"/>
            <a:hueOff val="-414666"/>
            <a:satOff val="2524"/>
            <a:lumOff val="316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Programação Genérica</a:t>
          </a:r>
        </a:p>
      </dsp:txBody>
      <dsp:txXfrm>
        <a:off x="1080208" y="882967"/>
        <a:ext cx="977265" cy="96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0.14633</cdr:x>
      <cdr:y>0.8</cdr:y>
    </cdr:from>
    <cdr:to>
      <cdr:x>0.26398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1137320" y="445296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jogo possui um grande número de sistemas computacionais:</a:t>
            </a:r>
            <a:r>
              <a:rPr lang="pt-BR" baseline="0" dirty="0"/>
              <a:t> renderização, colisão, partículas, animação, IA, áudio, rede, física, entrada (controle ou mouse e teclado), localização.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11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Retirado de "The Programming </a:t>
            </a:r>
            <a:r>
              <a:rPr lang="pt-BR" dirty="0" err="1"/>
              <a:t>Languages</a:t>
            </a:r>
            <a:r>
              <a:rPr lang="pt-BR" dirty="0"/>
              <a:t> </a:t>
            </a:r>
            <a:r>
              <a:rPr lang="pt-BR" dirty="0" err="1"/>
              <a:t>Beacon</a:t>
            </a:r>
            <a:r>
              <a:rPr lang="pt-BR" dirty="0"/>
              <a:t>" atualizado em março</a:t>
            </a:r>
            <a:r>
              <a:rPr lang="pt-BR" baseline="0" dirty="0"/>
              <a:t> de 2016:</a:t>
            </a:r>
          </a:p>
          <a:p>
            <a:r>
              <a:rPr lang="pt-BR" dirty="0"/>
              <a:t>http://www.lextrait.com/vincent/implementations.html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44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ARM:</a:t>
            </a:r>
            <a:r>
              <a:rPr lang="pt-BR" baseline="0" dirty="0"/>
              <a:t> </a:t>
            </a:r>
            <a:r>
              <a:rPr lang="pt-BR" baseline="0" dirty="0" err="1"/>
              <a:t>Annotated</a:t>
            </a:r>
            <a:r>
              <a:rPr lang="pt-BR" baseline="0" dirty="0"/>
              <a:t> </a:t>
            </a:r>
            <a:r>
              <a:rPr lang="pt-BR" baseline="0" dirty="0" err="1"/>
              <a:t>Reference</a:t>
            </a:r>
            <a:r>
              <a:rPr lang="pt-BR" baseline="0" dirty="0"/>
              <a:t> Manual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7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Bjarne</a:t>
            </a:r>
            <a:r>
              <a:rPr lang="pt-BR" dirty="0"/>
              <a:t> </a:t>
            </a:r>
            <a:r>
              <a:rPr lang="pt-BR" dirty="0" err="1"/>
              <a:t>stroustrup</a:t>
            </a:r>
            <a:r>
              <a:rPr lang="pt-BR" baseline="0" dirty="0"/>
              <a:t> se pronuncia </a:t>
            </a:r>
            <a:r>
              <a:rPr lang="pt-BR" baseline="0" dirty="0" err="1"/>
              <a:t>Biarna</a:t>
            </a:r>
            <a:r>
              <a:rPr lang="pt-BR" baseline="0" dirty="0"/>
              <a:t> </a:t>
            </a:r>
            <a:r>
              <a:rPr lang="pt-BR" baseline="0" dirty="0" err="1"/>
              <a:t>Stróustrup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3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4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programa de computador é primeiramente carregado na memória do computador (usualmente pelo sistema operacional). O sistema operacional organiza três blocos de memória, também chamados segmentos. O primeiro é o segmento de código, que é estático em tamanho e em conteúdo. Ele recebe todo o código de máquina que define as sub-rotinas do programa, e o endereço de cada sub-rotina é definido como o menor dos endereços das células de memória que a definem.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O segundo bloco de memória é o segmento de dados, e recebe as variáveis globais. Assim como no segmento de código, o endereço de cada variável é definido como o menor dos endereços das células de memória que o definem. Ele é estático em tamanho mas dinâmico em conteúdo, o que significa que este segmento não pode criar variáveis em tempo de execução, mas o conteúdo é variável, pode ser modificado.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O terceiro bloco de memória é o segmento de pilha, uma área de memória na qual armazena-se informação em forma de uma pilha. Ele serve para armazenar informações como variáveis locais, parâmetros de sub-rotinas e endereços de retorno (para onde o fluxo do programa deve ir após a execução de uma função, isto é, a posição da instrução seguinte à chamada da função.) Antes da execução do programa propriamente dita, a pilha é esvaziada.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0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Reduced Instruction Set Computer (RISC)</a:t>
            </a:r>
          </a:p>
          <a:p>
            <a:r>
              <a:rPr lang="en-US" dirty="0"/>
              <a:t>Complex Instruction Set Computer (CISC)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8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2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8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é rei</a:t>
            </a:r>
            <a:r>
              <a:rPr lang="pt-BR" baseline="0" dirty="0"/>
              <a:t> em desempenho por dólar: </a:t>
            </a:r>
            <a:r>
              <a:rPr lang="pt-BR" dirty="0"/>
              <a:t>desempenho/watt,</a:t>
            </a:r>
            <a:r>
              <a:rPr lang="pt-BR" baseline="0" dirty="0"/>
              <a:t> </a:t>
            </a:r>
            <a:r>
              <a:rPr lang="pt-BR" dirty="0"/>
              <a:t>desempenho</a:t>
            </a:r>
            <a:r>
              <a:rPr lang="pt-BR" baseline="0" dirty="0"/>
              <a:t>/transistor, </a:t>
            </a:r>
            <a:r>
              <a:rPr lang="pt-BR" dirty="0"/>
              <a:t>desempenho</a:t>
            </a:r>
            <a:r>
              <a:rPr lang="pt-BR" baseline="0" dirty="0"/>
              <a:t>/ciclos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7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88% = Servidores + Energia + Distribuição</a:t>
            </a:r>
            <a:r>
              <a:rPr lang="pt-BR" baseline="0" dirty="0"/>
              <a:t> e Resfriamento</a:t>
            </a:r>
            <a:endParaRPr lang="pt-BR" dirty="0"/>
          </a:p>
          <a:p>
            <a:endParaRPr lang="pt-BR" dirty="0"/>
          </a:p>
          <a:p>
            <a:r>
              <a:rPr lang="pt-BR" dirty="0"/>
              <a:t>Dados obtidos por</a:t>
            </a:r>
            <a:r>
              <a:rPr lang="pt-BR" baseline="0" dirty="0"/>
              <a:t> James Hamilton</a:t>
            </a:r>
            <a:br>
              <a:rPr lang="pt-BR" baseline="0" dirty="0"/>
            </a:br>
            <a:r>
              <a:rPr lang="en-US" sz="1200" b="0" i="0" u="none" strike="noStrike" baseline="0" dirty="0"/>
              <a:t>VP &amp; Distinguished Engineer, Amazon Web Services </a:t>
            </a:r>
          </a:p>
          <a:p>
            <a:r>
              <a:rPr lang="pt-BR" dirty="0"/>
              <a:t>http://perspectives.mvdirona.com/2010/09/18/OverallDataCenterCosts.aspx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1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Artigo publicado em Junho</a:t>
            </a:r>
            <a:r>
              <a:rPr lang="pt-BR" baseline="0" dirty="0"/>
              <a:t> de 2011. Os testes foram feitos em um servidor com processador Pentium IV.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3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BB497971-71F0-495F-B47A-72FA9154B9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20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61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2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3" y="4246566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7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8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1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4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4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4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80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8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8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8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ustr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Controle de robôs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9" y="3429003"/>
            <a:ext cx="1948293" cy="298448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25" y="3482605"/>
            <a:ext cx="1728745" cy="29042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um mesmo dispositivo eletrônico executa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trabalhos de natureza tão diversas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Um telefone faz e recebe chamadas de voz</a:t>
            </a:r>
          </a:p>
          <a:p>
            <a:pPr lvl="1"/>
            <a:r>
              <a:rPr lang="pt-BR" dirty="0"/>
              <a:t>Um aparelho de DVD reproduz filmes</a:t>
            </a:r>
          </a:p>
          <a:p>
            <a:pPr lvl="1"/>
            <a:r>
              <a:rPr lang="pt-BR" dirty="0"/>
              <a:t>Um microondas cozinha alimentos</a:t>
            </a:r>
          </a:p>
          <a:p>
            <a:endParaRPr lang="pt-BR" dirty="0"/>
          </a:p>
          <a:p>
            <a:r>
              <a:rPr lang="pt-BR" dirty="0"/>
              <a:t>Ao contrário da maioria dos dispositivos eletrônicos,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computador pode ser programado</a:t>
            </a:r>
            <a:r>
              <a:rPr lang="pt-BR" dirty="0"/>
              <a:t> para executar uma </a:t>
            </a:r>
            <a:br>
              <a:rPr lang="pt-BR" dirty="0"/>
            </a:br>
            <a:r>
              <a:rPr lang="pt-BR" dirty="0"/>
              <a:t>tarefa qualquer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programar um computador</a:t>
            </a:r>
            <a:r>
              <a:rPr lang="pt-BR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232381"/>
            <a:ext cx="2376264" cy="1782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753E613-C874-4082-8B3E-D8EAB0220D97}"/>
              </a:ext>
            </a:extLst>
          </p:cNvPr>
          <p:cNvSpPr txBox="1"/>
          <p:nvPr/>
        </p:nvSpPr>
        <p:spPr>
          <a:xfrm>
            <a:off x="6549263" y="3501008"/>
            <a:ext cx="298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Criando um programa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22490B-D5A5-4028-A4E2-542D7ED27CDD}"/>
              </a:ext>
            </a:extLst>
          </p:cNvPr>
          <p:cNvSpPr txBox="1"/>
          <p:nvPr/>
        </p:nvSpPr>
        <p:spPr>
          <a:xfrm>
            <a:off x="4655840" y="4414414"/>
            <a:ext cx="6768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"Um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programa</a:t>
            </a:r>
            <a:r>
              <a:rPr lang="pt-BR" sz="2400" dirty="0"/>
              <a:t> é uma sequência de instruções que, ao serem executadas pelo computador, realizam uma determinada tarefa."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como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receita de bolo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0870" y="2786058"/>
            <a:ext cx="314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Ingredientes</a:t>
            </a:r>
            <a:br>
              <a:rPr lang="pt-BR" dirty="0"/>
            </a:b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1 xícara de açúcar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1 colher de fermento em pó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½ xícara de chocolate em pó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2 xícaras de farinha de trigo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1 xícara de leite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5 ovos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15886" y="2714623"/>
            <a:ext cx="4500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Preparo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Bata as claras em neve bem firme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Junte as gemas e acrescente o açúcar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Despeje o leite sem parar de bater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Adicione farinha, chocolate e fermento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Despeje em uma fôrma redonda untada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Leve para assar em forno por 40 minutos </a:t>
            </a:r>
          </a:p>
        </p:txBody>
      </p:sp>
      <p:sp>
        <p:nvSpPr>
          <p:cNvPr id="7" name="Chave direita 6"/>
          <p:cNvSpPr/>
          <p:nvPr/>
        </p:nvSpPr>
        <p:spPr>
          <a:xfrm rot="5400000">
            <a:off x="3378159" y="4123621"/>
            <a:ext cx="214314" cy="285752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987620" y="3444960"/>
            <a:ext cx="214314" cy="421484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128129" y="5730976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487554" y="580241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</a:t>
            </a:r>
            <a:r>
              <a:rPr lang="pt-BR" dirty="0"/>
              <a:t> em uma linguagem de programação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Dados</a:t>
            </a:r>
            <a:r>
              <a:rPr lang="pt-BR" dirty="0"/>
              <a:t>: os valores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20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Instruções</a:t>
            </a:r>
            <a:r>
              <a:rPr lang="pt-BR" dirty="0"/>
              <a:t>: soma, atribuição e exibição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A1A2AE-00B8-45DB-A39E-54EA3D72DCD0}"/>
              </a:ext>
            </a:extLst>
          </p:cNvPr>
          <p:cNvSpPr txBox="1"/>
          <p:nvPr/>
        </p:nvSpPr>
        <p:spPr>
          <a:xfrm>
            <a:off x="8184232" y="4261535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Alterando os dados, ou as instruções, </a:t>
            </a:r>
            <a:br>
              <a:rPr lang="pt-BR" sz="2000" dirty="0"/>
            </a:br>
            <a:r>
              <a:rPr lang="pt-BR" sz="2000" dirty="0"/>
              <a:t>produzimos um resultado diferente.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3B2831D-AC98-4DCC-A71B-5D289FB8DD77}"/>
              </a:ext>
            </a:extLst>
          </p:cNvPr>
          <p:cNvSpPr/>
          <p:nvPr/>
        </p:nvSpPr>
        <p:spPr>
          <a:xfrm>
            <a:off x="2088232" y="3615203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a = 10, b = 20;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 = a + b;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 soma dos valores: "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&lt;&lt; c &lt;&lt;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um programa?</a:t>
            </a:r>
          </a:p>
          <a:p>
            <a:pPr lvl="1"/>
            <a:r>
              <a:rPr lang="pt-BR" dirty="0"/>
              <a:t>O computador não reconhece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natural </a:t>
            </a:r>
            <a:r>
              <a:rPr lang="pt-BR" dirty="0"/>
              <a:t>utilizada na receita de bolo</a:t>
            </a:r>
          </a:p>
          <a:p>
            <a:endParaRPr lang="pt-BR" dirty="0"/>
          </a:p>
          <a:p>
            <a:r>
              <a:rPr lang="pt-BR" dirty="0"/>
              <a:t>O computador só executa instruções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de máquina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64903" y="4500573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01010111101011010101011101101101</a:t>
            </a:r>
          </a:p>
          <a:p>
            <a:r>
              <a:rPr lang="pt-BR" sz="1000" dirty="0">
                <a:latin typeface="+mj-lt"/>
              </a:rPr>
              <a:t>01010101010111101110101011011010</a:t>
            </a:r>
          </a:p>
          <a:p>
            <a:r>
              <a:rPr lang="pt-BR" sz="1000" dirty="0">
                <a:latin typeface="+mj-lt"/>
              </a:rPr>
              <a:t>11011101010101101010101010101010</a:t>
            </a:r>
          </a:p>
          <a:p>
            <a:r>
              <a:rPr lang="pt-BR" sz="1000" dirty="0">
                <a:latin typeface="+mj-lt"/>
              </a:rPr>
              <a:t>10101010101010101010101101111011</a:t>
            </a:r>
          </a:p>
          <a:p>
            <a:r>
              <a:rPr lang="pt-BR" sz="1000" dirty="0">
                <a:latin typeface="+mj-lt"/>
              </a:rPr>
              <a:t>00110111011101101110111011101110</a:t>
            </a:r>
          </a:p>
          <a:p>
            <a:r>
              <a:rPr lang="pt-BR" sz="1000" dirty="0">
                <a:latin typeface="+mj-lt"/>
              </a:rPr>
              <a:t>11101111011110000001111000011111</a:t>
            </a:r>
          </a:p>
          <a:p>
            <a:r>
              <a:rPr lang="pt-BR" sz="1000" dirty="0">
                <a:latin typeface="+mj-lt"/>
              </a:rPr>
              <a:t>11010101010101010100000000111111</a:t>
            </a:r>
          </a:p>
          <a:p>
            <a:r>
              <a:rPr lang="pt-BR" sz="1000" dirty="0">
                <a:latin typeface="+mj-lt"/>
              </a:rPr>
              <a:t>11010101011111110101010001101110</a:t>
            </a:r>
          </a:p>
        </p:txBody>
      </p:sp>
      <p:sp>
        <p:nvSpPr>
          <p:cNvPr id="7" name="Chave esquerda 6"/>
          <p:cNvSpPr/>
          <p:nvPr/>
        </p:nvSpPr>
        <p:spPr>
          <a:xfrm rot="16200000">
            <a:off x="5907911" y="4857759"/>
            <a:ext cx="142876" cy="2286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336278" y="6143644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de Instruções de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Ninguém escreve programas em linguagem de máquina</a:t>
            </a:r>
          </a:p>
          <a:p>
            <a:pPr lvl="1"/>
            <a:r>
              <a:rPr lang="pt-BR" dirty="0"/>
              <a:t>A primeira linguagem utilizada para construir programas </a:t>
            </a:r>
            <a:br>
              <a:rPr lang="pt-BR" dirty="0"/>
            </a:br>
            <a:r>
              <a:rPr lang="pt-BR" dirty="0"/>
              <a:t>foi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Assembly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35560" y="3810896"/>
            <a:ext cx="5246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{calcula a soma 10 + 20} </a:t>
            </a:r>
          </a:p>
          <a:p>
            <a:r>
              <a:rPr lang="pt-BR" dirty="0" err="1">
                <a:latin typeface="+mj-lt"/>
              </a:rPr>
              <a:t>asm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mov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eax</a:t>
            </a:r>
            <a:r>
              <a:rPr lang="pt-BR" dirty="0">
                <a:latin typeface="+mj-lt"/>
              </a:rPr>
              <a:t>,10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add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eax</a:t>
            </a:r>
            <a:r>
              <a:rPr lang="pt-BR" dirty="0">
                <a:latin typeface="+mj-lt"/>
              </a:rPr>
              <a:t>,20</a:t>
            </a:r>
          </a:p>
          <a:p>
            <a:r>
              <a:rPr lang="pt-BR" dirty="0" err="1">
                <a:latin typeface="+mj-lt"/>
              </a:rPr>
              <a:t>end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23992" y="3356992"/>
            <a:ext cx="5040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{A rotina a seguir imprime uma palavra}</a:t>
            </a:r>
          </a:p>
          <a:p>
            <a:r>
              <a:rPr lang="pt-BR" sz="1100" dirty="0" err="1">
                <a:latin typeface="+mj-lt"/>
              </a:rPr>
              <a:t>procedure</a:t>
            </a:r>
            <a:r>
              <a:rPr lang="pt-BR" sz="1100" dirty="0">
                <a:latin typeface="+mj-lt"/>
              </a:rPr>
              <a:t> </a:t>
            </a:r>
            <a:r>
              <a:rPr lang="pt-BR" sz="1100" dirty="0" err="1">
                <a:latin typeface="+mj-lt"/>
              </a:rPr>
              <a:t>imprime_nts</a:t>
            </a:r>
            <a:r>
              <a:rPr lang="pt-BR" sz="1100" dirty="0">
                <a:latin typeface="+mj-lt"/>
              </a:rPr>
              <a:t>;</a:t>
            </a:r>
            <a:r>
              <a:rPr lang="pt-BR" sz="1100" dirty="0" err="1">
                <a:latin typeface="+mj-lt"/>
              </a:rPr>
              <a:t>assembler</a:t>
            </a:r>
            <a:r>
              <a:rPr lang="pt-BR" sz="1100" dirty="0">
                <a:latin typeface="+mj-lt"/>
              </a:rPr>
              <a:t>;</a:t>
            </a:r>
          </a:p>
          <a:p>
            <a:r>
              <a:rPr lang="pt-BR" sz="1100" dirty="0" err="1">
                <a:latin typeface="+mj-lt"/>
              </a:rPr>
              <a:t>asm</a:t>
            </a:r>
            <a:endParaRPr lang="pt-BR" sz="1100" dirty="0">
              <a:latin typeface="+mj-lt"/>
            </a:endParaRP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push</a:t>
            </a:r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ax</a:t>
            </a:r>
            <a:endParaRPr lang="pt-BR" sz="1100" dirty="0">
              <a:latin typeface="+mj-lt"/>
            </a:endParaRP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push</a:t>
            </a:r>
            <a:r>
              <a:rPr lang="pt-BR" sz="1100" dirty="0">
                <a:latin typeface="+mj-lt"/>
              </a:rPr>
              <a:t>  si</a:t>
            </a: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jmp</a:t>
            </a:r>
            <a:r>
              <a:rPr lang="pt-BR" sz="1100" dirty="0">
                <a:latin typeface="+mj-lt"/>
              </a:rPr>
              <a:t>   @</a:t>
            </a:r>
            <a:r>
              <a:rPr lang="pt-BR" sz="1100" dirty="0" err="1">
                <a:latin typeface="+mj-lt"/>
              </a:rPr>
              <a:t>primeiro_char</a:t>
            </a:r>
            <a:endParaRPr lang="pt-BR" sz="1100" dirty="0">
              <a:latin typeface="+mj-lt"/>
            </a:endParaRPr>
          </a:p>
          <a:p>
            <a:r>
              <a:rPr lang="pt-BR" sz="1100" dirty="0">
                <a:latin typeface="+mj-lt"/>
              </a:rPr>
              <a:t>@imprime:</a:t>
            </a: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call</a:t>
            </a:r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imprime_char</a:t>
            </a:r>
            <a:endParaRPr lang="pt-BR" sz="1100" dirty="0">
              <a:latin typeface="+mj-lt"/>
            </a:endParaRP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inc</a:t>
            </a:r>
            <a:r>
              <a:rPr lang="pt-BR" sz="1100" dirty="0">
                <a:latin typeface="+mj-lt"/>
              </a:rPr>
              <a:t>   si          {aponta para o próximo caractere}</a:t>
            </a:r>
          </a:p>
          <a:p>
            <a:r>
              <a:rPr lang="pt-BR" sz="1100" dirty="0">
                <a:latin typeface="+mj-lt"/>
              </a:rPr>
              <a:t>@</a:t>
            </a:r>
            <a:r>
              <a:rPr lang="pt-BR" sz="1100" dirty="0" err="1">
                <a:latin typeface="+mj-lt"/>
              </a:rPr>
              <a:t>primeiro_char</a:t>
            </a:r>
            <a:r>
              <a:rPr lang="pt-BR" sz="1100" dirty="0">
                <a:latin typeface="+mj-lt"/>
              </a:rPr>
              <a:t>:</a:t>
            </a: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mov</a:t>
            </a:r>
            <a:r>
              <a:rPr lang="pt-BR" sz="1100" dirty="0">
                <a:latin typeface="+mj-lt"/>
              </a:rPr>
              <a:t>   </a:t>
            </a:r>
            <a:r>
              <a:rPr lang="pt-BR" sz="1100" dirty="0" err="1">
                <a:latin typeface="+mj-lt"/>
              </a:rPr>
              <a:t>al</a:t>
            </a:r>
            <a:r>
              <a:rPr lang="pt-BR" sz="1100" dirty="0">
                <a:latin typeface="+mj-lt"/>
              </a:rPr>
              <a:t>,[si]</a:t>
            </a: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cmp</a:t>
            </a:r>
            <a:r>
              <a:rPr lang="pt-BR" sz="1100" dirty="0">
                <a:latin typeface="+mj-lt"/>
              </a:rPr>
              <a:t>   </a:t>
            </a:r>
            <a:r>
              <a:rPr lang="pt-BR" sz="1100" dirty="0" err="1">
                <a:latin typeface="+mj-lt"/>
              </a:rPr>
              <a:t>al</a:t>
            </a:r>
            <a:r>
              <a:rPr lang="pt-BR" sz="1100" dirty="0">
                <a:latin typeface="+mj-lt"/>
              </a:rPr>
              <a:t>,0        {string acabou?}</a:t>
            </a:r>
          </a:p>
          <a:p>
            <a:r>
              <a:rPr lang="pt-BR" sz="1100" dirty="0">
                <a:latin typeface="+mj-lt"/>
              </a:rPr>
              <a:t>  </a:t>
            </a:r>
            <a:r>
              <a:rPr lang="pt-BR" sz="1100" dirty="0" err="1">
                <a:latin typeface="+mj-lt"/>
              </a:rPr>
              <a:t>jne</a:t>
            </a:r>
            <a:r>
              <a:rPr lang="pt-BR" sz="1100" dirty="0">
                <a:latin typeface="+mj-lt"/>
              </a:rPr>
              <a:t>   @imprime    {se não, imprime o caractere}</a:t>
            </a:r>
          </a:p>
          <a:p>
            <a:r>
              <a:rPr lang="pt-BR" sz="1100" dirty="0">
                <a:latin typeface="+mj-lt"/>
              </a:rPr>
              <a:t>  pop   si</a:t>
            </a:r>
          </a:p>
          <a:p>
            <a:r>
              <a:rPr lang="pt-BR" sz="1100" dirty="0">
                <a:latin typeface="+mj-lt"/>
              </a:rPr>
              <a:t>  pop   </a:t>
            </a:r>
            <a:r>
              <a:rPr lang="pt-BR" sz="1100" dirty="0" err="1">
                <a:latin typeface="+mj-lt"/>
              </a:rPr>
              <a:t>ax</a:t>
            </a:r>
            <a:endParaRPr lang="pt-BR" sz="1100" dirty="0">
              <a:latin typeface="+mj-lt"/>
            </a:endParaRPr>
          </a:p>
          <a:p>
            <a:r>
              <a:rPr lang="pt-BR" sz="1100" dirty="0" err="1">
                <a:latin typeface="+mj-lt"/>
              </a:rPr>
              <a:t>end</a:t>
            </a:r>
            <a:r>
              <a:rPr lang="pt-BR" sz="11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Assembly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uma linguagem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baixo nível</a:t>
            </a:r>
          </a:p>
          <a:p>
            <a:pPr lvl="1"/>
            <a:r>
              <a:rPr lang="pt-BR" dirty="0"/>
              <a:t>Manipula as informações no nível de registradores da CPU e endereços de memória</a:t>
            </a:r>
          </a:p>
          <a:p>
            <a:pPr lvl="1"/>
            <a:r>
              <a:rPr lang="pt-BR" dirty="0"/>
              <a:t>Depende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arquitetura da máquina</a:t>
            </a:r>
            <a:r>
              <a:rPr lang="pt-BR" dirty="0"/>
              <a:t>:  x86 (CISC), PowerPC (RISC)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34" y="4030823"/>
            <a:ext cx="3844658" cy="2394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Linguagens de baixo nível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são adequadas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a programação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grandes sistemas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Para isso utilizam-se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linguagens de alto nível</a:t>
            </a:r>
            <a:endParaRPr lang="pt-BR" dirty="0"/>
          </a:p>
          <a:p>
            <a:pPr lvl="2"/>
            <a:r>
              <a:rPr lang="pt-BR" dirty="0"/>
              <a:t>Por exemplo: C, C++, Objective-C, C#, Java, Python</a:t>
            </a:r>
          </a:p>
          <a:p>
            <a:pPr lvl="2"/>
            <a:r>
              <a:rPr lang="pt-BR" dirty="0"/>
              <a:t>As instruções em linguagem de alto nível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traduzidas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EA15CC5-CD7C-4FF8-8037-4A5B26E42759}"/>
              </a:ext>
            </a:extLst>
          </p:cNvPr>
          <p:cNvGrpSpPr/>
          <p:nvPr/>
        </p:nvGrpSpPr>
        <p:grpSpPr>
          <a:xfrm>
            <a:off x="2711624" y="4869160"/>
            <a:ext cx="5503440" cy="1209023"/>
            <a:chOff x="2711624" y="4869160"/>
            <a:chExt cx="5503440" cy="1209023"/>
          </a:xfrm>
        </p:grpSpPr>
        <p:sp>
          <p:nvSpPr>
            <p:cNvPr id="4" name="Retângulo 3"/>
            <p:cNvSpPr/>
            <p:nvPr/>
          </p:nvSpPr>
          <p:spPr>
            <a:xfrm>
              <a:off x="2711634" y="4869160"/>
              <a:ext cx="55034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"Bem vindo a programação com C++"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711624" y="5493408"/>
              <a:ext cx="5503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01010111101011010101011101101101</a:t>
              </a:r>
            </a:p>
            <a:p>
              <a:pPr algn="ctr"/>
              <a:r>
                <a:rPr lang="pt-BR" sz="1600" dirty="0">
                  <a:latin typeface="+mj-lt"/>
                </a:rPr>
                <a:t>01010101010111101110101011011010</a:t>
              </a:r>
            </a:p>
          </p:txBody>
        </p:sp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6201C78C-1CC3-43F3-A83D-7890B882EE33}"/>
                </a:ext>
              </a:extLst>
            </p:cNvPr>
            <p:cNvSpPr/>
            <p:nvPr/>
          </p:nvSpPr>
          <p:spPr>
            <a:xfrm>
              <a:off x="2999656" y="5383873"/>
              <a:ext cx="216024" cy="4783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F0B6A6EF-0EC8-4579-8002-35DA15BE63DE}"/>
                </a:ext>
              </a:extLst>
            </p:cNvPr>
            <p:cNvSpPr/>
            <p:nvPr/>
          </p:nvSpPr>
          <p:spPr>
            <a:xfrm>
              <a:off x="7824192" y="5383873"/>
              <a:ext cx="216024" cy="4783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9875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primeiras linguagens de alto nível são hoje </a:t>
            </a:r>
            <a:br>
              <a:rPr lang="pt-BR" dirty="0"/>
            </a:br>
            <a:r>
              <a:rPr lang="pt-BR" dirty="0"/>
              <a:t>classificadas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linguagens não-estruturadas</a:t>
            </a:r>
          </a:p>
          <a:p>
            <a:pPr lvl="1"/>
            <a:r>
              <a:rPr lang="pt-BR" dirty="0"/>
              <a:t>Não há um mecanismo para agrupar instruções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Conjunto muito extenso de instruções</a:t>
            </a:r>
          </a:p>
          <a:p>
            <a:pPr lvl="1"/>
            <a:r>
              <a:rPr lang="pt-BR" dirty="0"/>
              <a:t>Muito difícil acompanhar a execução</a:t>
            </a:r>
          </a:p>
          <a:p>
            <a:pPr lvl="1"/>
            <a:r>
              <a:rPr lang="pt-BR" dirty="0"/>
              <a:t>Caracterizadas pelo uso da instrução GOTO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Exemplo: BASIC, FORTRAN</a:t>
            </a:r>
          </a:p>
        </p:txBody>
      </p:sp>
    </p:spTree>
    <p:extLst>
      <p:ext uri="{BB962C8B-B14F-4D97-AF65-F5344CB8AC3E}">
        <p14:creationId xmlns:p14="http://schemas.microsoft.com/office/powerpoint/2010/main" val="265468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são equipamentos eletrônicos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34" name="Picture 10" descr="http://compass.surface.com/assets/70/11/70118a49-ba93-43b1-b526-69fcf3af29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5" y="5321846"/>
            <a:ext cx="2340977" cy="12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.s8.com.br/images/special/110894009/02/imagens/Notebook-Samsung-RF511-aber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33" y="2780928"/>
            <a:ext cx="2121442" cy="18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oscomputerfix.co.uk/computer-install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84" y="2193002"/>
            <a:ext cx="2850451" cy="285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i2.wp.com/www.manualdousuario.net/wp-content/uploads/2014/02/compre-smartphones.png?resize=960%2C3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5330264"/>
            <a:ext cx="3091364" cy="10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Programa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BASIC</a:t>
            </a:r>
            <a:r>
              <a:rPr lang="pt-BR" dirty="0"/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07314"/>
            <a:ext cx="48558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10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REM</a:t>
            </a:r>
            <a:r>
              <a:rPr lang="pt-BR" sz="1400" dirty="0">
                <a:latin typeface="+mj-lt"/>
              </a:rPr>
              <a:t> RESOLVE EQUACAO DO SEGUNDO GRAU</a:t>
            </a:r>
          </a:p>
          <a:p>
            <a:r>
              <a:rPr lang="pt-BR" sz="1400" dirty="0">
                <a:latin typeface="+mj-lt"/>
              </a:rPr>
              <a:t>20  READ A,B,C </a:t>
            </a:r>
          </a:p>
          <a:p>
            <a:pPr marL="342900" indent="-342900"/>
            <a:r>
              <a:rPr lang="pt-BR" sz="1400" dirty="0">
                <a:latin typeface="+mj-lt"/>
              </a:rPr>
              <a:t>25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A=0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THEN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410 </a:t>
            </a:r>
          </a:p>
          <a:p>
            <a:r>
              <a:rPr lang="pt-BR" sz="1400" dirty="0">
                <a:latin typeface="+mj-lt"/>
              </a:rPr>
              <a:t>30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LET</a:t>
            </a:r>
            <a:r>
              <a:rPr lang="pt-BR" sz="1400" dirty="0">
                <a:latin typeface="+mj-lt"/>
              </a:rPr>
              <a:t> D=B*B-4*A*C </a:t>
            </a:r>
          </a:p>
          <a:p>
            <a:r>
              <a:rPr lang="pt-BR" sz="1400" dirty="0">
                <a:latin typeface="+mj-lt"/>
              </a:rPr>
              <a:t>40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D&lt;0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THEN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430 </a:t>
            </a:r>
          </a:p>
          <a:p>
            <a:r>
              <a:rPr lang="pt-BR" sz="1400" dirty="0">
                <a:latin typeface="+mj-lt"/>
              </a:rPr>
              <a:t>50  PRINT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"SOLUCAO" </a:t>
            </a:r>
          </a:p>
          <a:p>
            <a:r>
              <a:rPr lang="pt-BR" sz="1400" dirty="0">
                <a:latin typeface="+mj-lt"/>
              </a:rPr>
              <a:t>60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D=0 THEN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100 </a:t>
            </a:r>
          </a:p>
          <a:p>
            <a:r>
              <a:rPr lang="pt-BR" sz="1400" dirty="0">
                <a:latin typeface="+mj-lt"/>
              </a:rPr>
              <a:t>70  PRINT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"PRIMEIRA SOLUCAO"</a:t>
            </a:r>
            <a:r>
              <a:rPr lang="pt-BR" sz="1400" dirty="0">
                <a:latin typeface="+mj-lt"/>
              </a:rPr>
              <a:t>,(-B+SQR(D))/(2*A) </a:t>
            </a:r>
          </a:p>
          <a:p>
            <a:r>
              <a:rPr lang="pt-BR" sz="1400" dirty="0">
                <a:latin typeface="+mj-lt"/>
              </a:rPr>
              <a:t>80  PRINT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"SEGUNDA SOLUCAO"</a:t>
            </a:r>
            <a:r>
              <a:rPr lang="pt-BR" sz="1400" dirty="0">
                <a:latin typeface="+mj-lt"/>
              </a:rPr>
              <a:t>,(-B-SQR(D))/(2*A) </a:t>
            </a:r>
          </a:p>
          <a:p>
            <a:r>
              <a:rPr lang="pt-BR" sz="1400" dirty="0">
                <a:latin typeface="+mj-lt"/>
              </a:rPr>
              <a:t>90 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20 </a:t>
            </a:r>
          </a:p>
          <a:p>
            <a:r>
              <a:rPr lang="pt-BR" sz="1400" dirty="0">
                <a:latin typeface="+mj-lt"/>
              </a:rPr>
              <a:t>100 PRINT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"SOLUCAO UNICA"</a:t>
            </a:r>
            <a:r>
              <a:rPr lang="pt-BR" sz="1400" dirty="0">
                <a:latin typeface="+mj-lt"/>
              </a:rPr>
              <a:t>,(-B)/(2*A) </a:t>
            </a:r>
          </a:p>
          <a:p>
            <a:r>
              <a:rPr lang="pt-BR" sz="1400" dirty="0">
                <a:latin typeface="+mj-lt"/>
              </a:rPr>
              <a:t>200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20 </a:t>
            </a:r>
          </a:p>
          <a:p>
            <a:r>
              <a:rPr lang="pt-BR" sz="1400" dirty="0">
                <a:latin typeface="+mj-lt"/>
              </a:rPr>
              <a:t>410 PRINT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DEVE SER DIFERENTE DE ZERO"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420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20 </a:t>
            </a:r>
          </a:p>
          <a:p>
            <a:r>
              <a:rPr lang="pt-BR" sz="1400" dirty="0">
                <a:latin typeface="+mj-lt"/>
              </a:rPr>
              <a:t>430 PRINT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"NAO HA SOLUCOES REAIS"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440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GOTO</a:t>
            </a:r>
            <a:r>
              <a:rPr lang="pt-BR" sz="1400" dirty="0">
                <a:latin typeface="+mj-lt"/>
              </a:rPr>
              <a:t> 20 </a:t>
            </a:r>
          </a:p>
          <a:p>
            <a:r>
              <a:rPr lang="pt-BR" sz="1400" dirty="0">
                <a:latin typeface="+mj-lt"/>
              </a:rPr>
              <a:t>490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DATA</a:t>
            </a:r>
            <a:r>
              <a:rPr lang="pt-BR" sz="1400" dirty="0">
                <a:latin typeface="+mj-lt"/>
              </a:rPr>
              <a:t> 10,20,1241,123,22,-1 </a:t>
            </a:r>
          </a:p>
          <a:p>
            <a:r>
              <a:rPr lang="pt-BR" sz="1400" dirty="0">
                <a:latin typeface="+mj-lt"/>
              </a:rPr>
              <a:t>500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END</a:t>
            </a:r>
            <a:r>
              <a:rPr lang="pt-BR" sz="1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44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segunda geração de linguagens são conhecidas </a:t>
            </a:r>
            <a:br>
              <a:rPr lang="pt-BR" dirty="0"/>
            </a:br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linguagens estruturadas</a:t>
            </a:r>
          </a:p>
          <a:p>
            <a:pPr lvl="1"/>
            <a:r>
              <a:rPr lang="pt-BR" dirty="0"/>
              <a:t>Foi introduzido o conceito de sub-rotina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As instruções podem ser agrupadas </a:t>
            </a:r>
          </a:p>
          <a:p>
            <a:pPr lvl="2"/>
            <a:r>
              <a:rPr lang="pt-BR" dirty="0"/>
              <a:t>Uma sub-rotinas pode chamar outra</a:t>
            </a:r>
          </a:p>
          <a:p>
            <a:pPr lvl="1"/>
            <a:r>
              <a:rPr lang="pt-BR" dirty="0"/>
              <a:t>Muito mais fácil acompanhar a execução</a:t>
            </a:r>
          </a:p>
          <a:p>
            <a:pPr lvl="1"/>
            <a:r>
              <a:rPr lang="pt-BR" dirty="0"/>
              <a:t>Possibilita o reuso de código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Exemplo: Pascal, C</a:t>
            </a:r>
          </a:p>
        </p:txBody>
      </p:sp>
    </p:spTree>
    <p:extLst>
      <p:ext uri="{BB962C8B-B14F-4D97-AF65-F5344CB8AC3E}">
        <p14:creationId xmlns:p14="http://schemas.microsoft.com/office/powerpoint/2010/main" val="97779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Programa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Pascal</a:t>
            </a:r>
            <a:r>
              <a:rPr lang="pt-BR" dirty="0"/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7E89425-195B-4F47-8394-AB6FA6655A06}"/>
              </a:ext>
            </a:extLst>
          </p:cNvPr>
          <p:cNvSpPr/>
          <p:nvPr/>
        </p:nvSpPr>
        <p:spPr>
          <a:xfrm>
            <a:off x="1731019" y="2452562"/>
            <a:ext cx="4640088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program</a:t>
            </a:r>
            <a:r>
              <a:rPr lang="pt-BR" sz="1300" dirty="0">
                <a:latin typeface="+mj-lt"/>
              </a:rPr>
              <a:t> 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Maximum</a:t>
            </a:r>
            <a:r>
              <a:rPr lang="pt-BR" sz="1300" dirty="0">
                <a:latin typeface="+mj-lt"/>
              </a:rPr>
              <a:t>;</a:t>
            </a: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var</a:t>
            </a: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a, b,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: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integer</a:t>
            </a:r>
            <a:r>
              <a:rPr lang="pt-BR" sz="1300" dirty="0">
                <a:latin typeface="+mj-lt"/>
              </a:rPr>
              <a:t>;</a:t>
            </a:r>
          </a:p>
          <a:p>
            <a:endParaRPr lang="pt-BR" sz="1300" dirty="0">
              <a:latin typeface="+mj-lt"/>
            </a:endParaRPr>
          </a:p>
          <a:p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function</a:t>
            </a:r>
            <a:r>
              <a:rPr lang="pt-BR" sz="1300" dirty="0">
                <a:latin typeface="+mj-lt"/>
              </a:rPr>
              <a:t> 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max</a:t>
            </a:r>
            <a:r>
              <a:rPr lang="pt-BR" sz="1300" dirty="0">
                <a:latin typeface="+mj-lt"/>
              </a:rPr>
              <a:t>(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num1, num2: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integer</a:t>
            </a:r>
            <a:r>
              <a:rPr lang="pt-BR" sz="1300" dirty="0">
                <a:latin typeface="+mj-lt"/>
              </a:rPr>
              <a:t>):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integer</a:t>
            </a:r>
            <a:r>
              <a:rPr lang="pt-BR" sz="1300" dirty="0">
                <a:latin typeface="+mj-lt"/>
              </a:rPr>
              <a:t>;</a:t>
            </a: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var</a:t>
            </a: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result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:</a:t>
            </a:r>
            <a:r>
              <a:rPr lang="pt-BR" sz="1300" dirty="0">
                <a:latin typeface="+mj-lt"/>
              </a:rPr>
              <a:t>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integer</a:t>
            </a:r>
            <a:r>
              <a:rPr lang="pt-BR" sz="1300" dirty="0">
                <a:latin typeface="+mj-lt"/>
              </a:rPr>
              <a:t>;</a:t>
            </a:r>
          </a:p>
          <a:p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begin</a:t>
            </a:r>
            <a:endParaRPr lang="pt-BR" sz="13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300" dirty="0">
                <a:latin typeface="+mj-lt"/>
              </a:rPr>
              <a:t> (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num1 &gt; num2) </a:t>
            </a:r>
            <a:br>
              <a:rPr lang="pt-BR" sz="1300" dirty="0">
                <a:latin typeface="+mj-lt"/>
              </a:rPr>
            </a:br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then</a:t>
            </a:r>
            <a:r>
              <a:rPr lang="pt-BR" sz="1300" dirty="0">
                <a:latin typeface="+mj-lt"/>
              </a:rPr>
              <a:t>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result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:= num1;</a:t>
            </a: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300" dirty="0">
                <a:latin typeface="+mj-lt"/>
              </a:rPr>
              <a:t>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result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:= num2;</a:t>
            </a: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max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:=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result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;</a:t>
            </a:r>
          </a:p>
          <a:p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end</a:t>
            </a:r>
            <a:r>
              <a:rPr lang="pt-BR" sz="1300" dirty="0">
                <a:latin typeface="+mj-lt"/>
              </a:rPr>
              <a:t>;</a:t>
            </a:r>
          </a:p>
          <a:p>
            <a:endParaRPr lang="pt-BR" sz="1300" dirty="0">
              <a:latin typeface="+mj-lt"/>
            </a:endParaRPr>
          </a:p>
          <a:p>
            <a:r>
              <a:rPr lang="pt-BR" sz="1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begin</a:t>
            </a:r>
            <a:endParaRPr lang="pt-BR" sz="13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a := 100; b := 200;</a:t>
            </a: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:= 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max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(a, b);</a:t>
            </a:r>
          </a:p>
          <a:p>
            <a:r>
              <a:rPr lang="pt-BR" sz="1300" dirty="0">
                <a:latin typeface="+mj-lt"/>
              </a:rPr>
              <a:t>    </a:t>
            </a:r>
            <a:r>
              <a:rPr lang="pt-BR" sz="13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writeln</a:t>
            </a:r>
            <a:r>
              <a:rPr lang="pt-BR" sz="1300" dirty="0">
                <a:latin typeface="+mj-lt"/>
              </a:rPr>
              <a:t>(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'Max </a:t>
            </a:r>
            <a:r>
              <a:rPr lang="pt-BR" sz="1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value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is</a:t>
            </a:r>
            <a:r>
              <a:rPr lang="pt-B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: '</a:t>
            </a:r>
            <a:r>
              <a:rPr lang="pt-BR" sz="1300" dirty="0">
                <a:latin typeface="+mj-lt"/>
              </a:rPr>
              <a:t>,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pt-BR" sz="1300" dirty="0" err="1">
                <a:solidFill>
                  <a:schemeClr val="tx1">
                    <a:lumMod val="85000"/>
                  </a:schemeClr>
                </a:solidFill>
                <a:latin typeface="+mj-lt"/>
              </a:rPr>
              <a:t>ret</a:t>
            </a:r>
            <a:r>
              <a:rPr lang="pt-BR" sz="13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);</a:t>
            </a: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end</a:t>
            </a:r>
            <a:r>
              <a:rPr lang="pt-BR" sz="13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terceira geração de linguagens são as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linguagens orientadas a objeto</a:t>
            </a:r>
          </a:p>
          <a:p>
            <a:pPr lvl="1"/>
            <a:r>
              <a:rPr lang="pt-BR" dirty="0"/>
              <a:t>É a mais usada nos dias de hoje </a:t>
            </a:r>
          </a:p>
          <a:p>
            <a:pPr lvl="1"/>
            <a:r>
              <a:rPr lang="pt-BR" dirty="0"/>
              <a:t>Atrela as sub-rotinas a um conjunto de dados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Expande ainda mais as opções de reuso de código</a:t>
            </a:r>
          </a:p>
          <a:p>
            <a:pPr lvl="1"/>
            <a:r>
              <a:rPr lang="pt-BR" dirty="0"/>
              <a:t>Trata os problemas de forma mais intuitiva</a:t>
            </a:r>
          </a:p>
          <a:p>
            <a:pPr lvl="1"/>
            <a:r>
              <a:rPr lang="pt-BR" dirty="0"/>
              <a:t>Facilita o tratamento de erros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Exemplo: C++, C#, Java, Python</a:t>
            </a:r>
          </a:p>
        </p:txBody>
      </p:sp>
    </p:spTree>
    <p:extLst>
      <p:ext uri="{BB962C8B-B14F-4D97-AF65-F5344CB8AC3E}">
        <p14:creationId xmlns:p14="http://schemas.microsoft.com/office/powerpoint/2010/main" val="221130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Programa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</a:t>
            </a:r>
            <a:r>
              <a:rPr lang="pt-BR" dirty="0"/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20888"/>
            <a:ext cx="69429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controla ações da bolsa de valores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Acoes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 err="1">
                <a:latin typeface="+mj-lt"/>
              </a:rPr>
              <a:t>private</a:t>
            </a:r>
            <a:r>
              <a:rPr lang="pt-BR" sz="1400" dirty="0">
                <a:latin typeface="+mj-lt"/>
              </a:rPr>
              <a:t>: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400" dirty="0">
                <a:latin typeface="+mj-lt"/>
              </a:rPr>
              <a:t> empresa[40];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quantidade;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valor;</a:t>
            </a:r>
          </a:p>
          <a:p>
            <a:br>
              <a:rPr lang="pt-BR" sz="1400" dirty="0">
                <a:latin typeface="+mj-lt"/>
              </a:rPr>
            </a:br>
            <a:r>
              <a:rPr lang="pt-BR" sz="1400" dirty="0" err="1">
                <a:latin typeface="+mj-lt"/>
              </a:rPr>
              <a:t>public</a:t>
            </a:r>
            <a:r>
              <a:rPr lang="pt-BR" sz="1400" dirty="0">
                <a:latin typeface="+mj-lt"/>
              </a:rPr>
              <a:t>:    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adquirir(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 companhia,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preco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comprar(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preco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vender(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preco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atualizar(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preco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mostrar();</a:t>
            </a:r>
          </a:p>
          <a:p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necessário saber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programar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Conhecer a linguagem:</a:t>
            </a:r>
          </a:p>
          <a:p>
            <a:pPr lvl="3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Representação de dados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, float, char, etc.)</a:t>
            </a:r>
          </a:p>
          <a:p>
            <a:pPr lvl="3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Entrada e saída de dados</a:t>
            </a:r>
            <a:r>
              <a:rPr lang="pt-BR" dirty="0"/>
              <a:t> (</a:t>
            </a:r>
            <a:r>
              <a:rPr lang="pt-BR" dirty="0" err="1"/>
              <a:t>printf</a:t>
            </a:r>
            <a:r>
              <a:rPr lang="pt-BR" dirty="0"/>
              <a:t>, cout, </a:t>
            </a:r>
            <a:r>
              <a:rPr lang="pt-BR" dirty="0" err="1"/>
              <a:t>writeln</a:t>
            </a:r>
            <a:r>
              <a:rPr lang="pt-BR" dirty="0"/>
              <a:t>, etc.)</a:t>
            </a:r>
          </a:p>
          <a:p>
            <a:pPr lvl="3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Processar dados </a:t>
            </a:r>
            <a:r>
              <a:rPr lang="pt-BR" dirty="0"/>
              <a:t>(+, -, *, &gt;, &lt;, &lt;=, &amp;&amp;, ||, !, etc.)</a:t>
            </a:r>
          </a:p>
          <a:p>
            <a:pPr lvl="3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Desvio e repetição </a:t>
            </a:r>
            <a:r>
              <a:rPr lang="pt-BR" dirty="0"/>
              <a:t>(if, switch, for, while, etc.)</a:t>
            </a:r>
          </a:p>
          <a:p>
            <a:pPr lvl="3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Declarar e chamar funções </a:t>
            </a:r>
            <a:r>
              <a:rPr lang="pt-BR" dirty="0"/>
              <a:t>(bibliotecas ou criadas)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Manipulação de arquivos </a:t>
            </a:r>
            <a:r>
              <a:rPr lang="pt-BR" dirty="0"/>
              <a:t>(texto e binário)</a:t>
            </a:r>
          </a:p>
          <a:p>
            <a:pPr lvl="1"/>
            <a:r>
              <a:rPr lang="pt-BR" dirty="0"/>
              <a:t>Usar um editor de código e compilador</a:t>
            </a:r>
          </a:p>
          <a:p>
            <a:pPr lvl="1"/>
            <a:r>
              <a:rPr lang="pt-BR" dirty="0"/>
              <a:t>Saber lógica de programação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Aprenderemos a programar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C++</a:t>
            </a:r>
            <a:endParaRPr lang="pt-BR" dirty="0"/>
          </a:p>
          <a:p>
            <a:r>
              <a:rPr lang="pt-BR" dirty="0"/>
              <a:t>Existem diversos compiladores para C++: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Microsoft Visual C++</a:t>
            </a:r>
          </a:p>
          <a:p>
            <a:pPr lvl="1"/>
            <a:r>
              <a:rPr lang="pt-BR" dirty="0" err="1"/>
              <a:t>Clang</a:t>
            </a:r>
            <a:endParaRPr lang="pt-BR" dirty="0"/>
          </a:p>
          <a:p>
            <a:pPr lvl="1"/>
            <a:r>
              <a:rPr lang="pt-BR" dirty="0"/>
              <a:t>GNU g++</a:t>
            </a:r>
          </a:p>
          <a:p>
            <a:pPr lvl="1"/>
            <a:r>
              <a:rPr lang="pt-BR" dirty="0"/>
              <a:t>Intel C++</a:t>
            </a:r>
          </a:p>
          <a:p>
            <a:pPr lvl="1"/>
            <a:endParaRPr lang="pt-BR" dirty="0"/>
          </a:p>
          <a:p>
            <a:r>
              <a:rPr lang="pt-BR" dirty="0"/>
              <a:t> Compilador é diferente de IDE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 Studio</a:t>
            </a:r>
            <a:r>
              <a:rPr lang="pt-BR" dirty="0"/>
              <a:t> utiliza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 C++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41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C++?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518919"/>
            <a:ext cx="2054041" cy="15542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03872" y="3959080"/>
            <a:ext cx="3541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/>
              <a:t>C++</a:t>
            </a:r>
          </a:p>
          <a:p>
            <a:pPr algn="ctr"/>
            <a:endParaRPr lang="pt-BR" sz="4000" b="1" dirty="0"/>
          </a:p>
          <a:p>
            <a:r>
              <a:rPr lang="pt-BR" sz="4000" b="1" dirty="0"/>
              <a:t>Desempenho/$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CA7E36E-9261-4694-82C7-D8A7E23B1E78}"/>
              </a:ext>
            </a:extLst>
          </p:cNvPr>
          <p:cNvGrpSpPr/>
          <p:nvPr/>
        </p:nvGrpSpPr>
        <p:grpSpPr>
          <a:xfrm>
            <a:off x="5507977" y="2060848"/>
            <a:ext cx="5628583" cy="4337348"/>
            <a:chOff x="5507977" y="1342917"/>
            <a:chExt cx="8161868" cy="5032394"/>
          </a:xfrm>
        </p:grpSpPr>
        <p:sp>
          <p:nvSpPr>
            <p:cNvPr id="7" name="CaixaDeTexto 6"/>
            <p:cNvSpPr txBox="1"/>
            <p:nvPr/>
          </p:nvSpPr>
          <p:spPr>
            <a:xfrm>
              <a:off x="5519936" y="1342917"/>
              <a:ext cx="3927607" cy="124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Energia</a:t>
              </a:r>
              <a:r>
                <a:rPr lang="pt-BR" sz="1600" dirty="0"/>
                <a:t>: importante em todas as escalas – embarcado, mobile, desktop, </a:t>
              </a:r>
              <a:br>
                <a:rPr lang="pt-BR" sz="1600" dirty="0"/>
              </a:br>
              <a:r>
                <a:rPr lang="pt-BR" sz="1600" dirty="0"/>
                <a:t>datacenter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507977" y="3129007"/>
              <a:ext cx="3927233" cy="124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Tamanho</a:t>
              </a:r>
              <a:r>
                <a:rPr lang="pt-BR" sz="1600" dirty="0"/>
                <a:t>: a quantidade de </a:t>
              </a:r>
              <a:br>
                <a:rPr lang="pt-BR" sz="1600" dirty="0"/>
              </a:br>
              <a:r>
                <a:rPr lang="pt-BR" sz="1600" dirty="0"/>
                <a:t>transistores é limitada pelo </a:t>
              </a:r>
              <a:br>
                <a:rPr lang="pt-BR" sz="1600" dirty="0"/>
              </a:br>
              <a:r>
                <a:rPr lang="pt-BR" sz="1600" dirty="0"/>
                <a:t>tamanho do dispositivo e </a:t>
              </a:r>
              <a:br>
                <a:rPr lang="pt-BR" sz="1600" dirty="0"/>
              </a:br>
              <a:r>
                <a:rPr lang="pt-BR" sz="1600" dirty="0"/>
                <a:t>pela tecnologia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518824" y="5018989"/>
              <a:ext cx="3672407" cy="124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Experiências</a:t>
              </a:r>
              <a:r>
                <a:rPr lang="pt-BR" sz="1600" dirty="0"/>
                <a:t>: experiências interativas melhores em </a:t>
              </a:r>
              <a:br>
                <a:rPr lang="pt-BR" sz="1600" dirty="0"/>
              </a:br>
              <a:r>
                <a:rPr lang="pt-BR" sz="1600" dirty="0"/>
                <a:t>hardware menor – </a:t>
              </a:r>
              <a:br>
                <a:rPr lang="pt-BR" sz="1600" dirty="0"/>
              </a:br>
              <a:r>
                <a:rPr lang="pt-BR" sz="1600" dirty="0"/>
                <a:t>cada ciclo conta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149" y="5055491"/>
              <a:ext cx="2415065" cy="120753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337" y="2679670"/>
              <a:ext cx="2903641" cy="193576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189" y="1377717"/>
              <a:ext cx="1420201" cy="680513"/>
            </a:xfrm>
            <a:prstGeom prst="rect">
              <a:avLst/>
            </a:prstGeom>
          </p:spPr>
        </p:pic>
        <p:sp>
          <p:nvSpPr>
            <p:cNvPr id="19" name="CaixaDeTexto 18"/>
            <p:cNvSpPr txBox="1"/>
            <p:nvPr/>
          </p:nvSpPr>
          <p:spPr>
            <a:xfrm>
              <a:off x="9610940" y="1689357"/>
              <a:ext cx="4058905" cy="607064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Desempenho / W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10940" y="3902477"/>
              <a:ext cx="3874621" cy="607065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Desempenho / T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610940" y="5768246"/>
              <a:ext cx="3896843" cy="607065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Desempenho /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83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Datacenter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438400" y="178435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27649" y="6139822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95000"/>
                  </a:schemeClr>
                </a:solidFill>
              </a:rPr>
              <a:t>88% do custo está relacionado ao desempenho dos programas</a:t>
            </a:r>
          </a:p>
        </p:txBody>
      </p:sp>
    </p:spTree>
    <p:extLst>
      <p:ext uri="{BB962C8B-B14F-4D97-AF65-F5344CB8AC3E}">
        <p14:creationId xmlns:p14="http://schemas.microsoft.com/office/powerpoint/2010/main" val="219158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134475"/>
            <a:ext cx="2438400" cy="24384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034619"/>
            <a:ext cx="1872208" cy="26381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3" y="2104457"/>
            <a:ext cx="1374141" cy="2498439"/>
          </a:xfrm>
          <a:prstGeom prst="rect">
            <a:avLst/>
          </a:prstGeom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09491"/>
              </p:ext>
            </p:extLst>
          </p:nvPr>
        </p:nvGraphicFramePr>
        <p:xfrm>
          <a:off x="2495600" y="4964176"/>
          <a:ext cx="7344816" cy="1381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APIs</a:t>
                      </a:r>
                      <a:r>
                        <a:rPr lang="pt-BR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iPhone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Android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Windows</a:t>
                      </a:r>
                      <a:r>
                        <a:rPr lang="pt-BR" baseline="0" dirty="0"/>
                        <a:t> Phone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Versão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Versão 2+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Objective</a:t>
                      </a:r>
                      <a:r>
                        <a:rPr lang="pt-BR" dirty="0"/>
                        <a:t>-C,</a:t>
                      </a:r>
                      <a:br>
                        <a:rPr lang="pt-BR" dirty="0"/>
                      </a:br>
                      <a:r>
                        <a:rPr lang="pt-BR" dirty="0"/>
                        <a:t>C</a:t>
                      </a:r>
                      <a:r>
                        <a:rPr lang="pt-BR" baseline="0" dirty="0"/>
                        <a:t> &amp; C++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Java, </a:t>
                      </a:r>
                      <a:br>
                        <a:rPr lang="pt-BR" dirty="0"/>
                      </a:br>
                      <a:r>
                        <a:rPr lang="pt-BR" dirty="0"/>
                        <a:t>C &amp; C++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.NET, C++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1919536" y="2515905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Que linguagens são suportadas para o desenvolvimento em smartphones?</a:t>
            </a:r>
          </a:p>
        </p:txBody>
      </p:sp>
    </p:spTree>
    <p:extLst>
      <p:ext uri="{BB962C8B-B14F-4D97-AF65-F5344CB8AC3E}">
        <p14:creationId xmlns:p14="http://schemas.microsoft.com/office/powerpoint/2010/main" val="20768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são destinados ao processamento </a:t>
            </a:r>
            <a:br>
              <a:rPr lang="pt-BR" dirty="0"/>
            </a:br>
            <a:r>
              <a:rPr lang="pt-BR" dirty="0"/>
              <a:t>dos mais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variados tipos de informações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84303358"/>
              </p:ext>
            </p:extLst>
          </p:nvPr>
        </p:nvGraphicFramePr>
        <p:xfrm>
          <a:off x="3359696" y="3068960"/>
          <a:ext cx="5286412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 descr="US-wp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1530" y="4979908"/>
            <a:ext cx="1428760" cy="892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 descr="waveform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8390" y="5069227"/>
            <a:ext cx="1266490" cy="62269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Eficiência de C++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844825"/>
            <a:ext cx="5688632" cy="149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501009"/>
            <a:ext cx="3816424" cy="30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45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mundo é construído em C/C++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9672" y="1700808"/>
            <a:ext cx="135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Windows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72803" y="301280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Linux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84612" y="20995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MacOS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8985" y="27715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Solaris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70618" y="258825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ChromeOS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170738" y="17441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HP-UX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96738" y="345349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Symbian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449944" y="238569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Blackberry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29321" y="4049068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iPhone      iPod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15480" y="3276887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iPad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511824" y="1811663"/>
            <a:ext cx="131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Windows UI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84302" y="23081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Gnome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42871" y="1996330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KDE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760417" y="2588259"/>
            <a:ext cx="11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MacOS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UI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333834" y="1924719"/>
            <a:ext cx="11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MS Office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996793" y="236750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OpenOffice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091996" y="1945308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Corel Office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431570" y="2414285"/>
            <a:ext cx="166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Adobe Systems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77867" y="280661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Oracle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347088" y="2856949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MySQL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092050" y="331618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IBM DB2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359938" y="3522076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SQL Server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456066" y="385176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IBM </a:t>
            </a:r>
            <a:r>
              <a:rPr lang="pt-BR" dirty="0" err="1">
                <a:solidFill>
                  <a:srgbClr val="7030A0"/>
                </a:solidFill>
              </a:rPr>
              <a:t>Informix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837492" y="317595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SAP DB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461708" y="339807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Internet Explorer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42455" y="3796389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Firefox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010527" y="389830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Safari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213430" y="42672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B050"/>
                </a:solidFill>
              </a:rPr>
              <a:t>Chrome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79776" y="428703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Opera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904093" y="4221088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Photoshop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320136" y="4860125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The GIMP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55840" y="286388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Google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528300" y="584509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Amazon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000541" y="576340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Facebook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069695" y="583792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Paypal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677174" y="469665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Games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629618" y="4636586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Visual C++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782018" y="5158318"/>
            <a:ext cx="108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Visual C#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923436" y="490079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Visual Basic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025149" y="5371048"/>
            <a:ext cx="6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accent6"/>
                </a:solidFill>
              </a:rPr>
              <a:t>gcc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710300" y="566042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PHP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583632" y="580956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Perl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745205" y="481395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DirectX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829913" y="537104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OpenGL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557865" y="537104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OGRE 3D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9510463" y="401561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Apache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0041321" y="481396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Nero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8959381" y="481782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Winamp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214922" y="5381798"/>
            <a:ext cx="23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Media Player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8866385" y="4417380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Apple iPod Software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336518" y="5840843"/>
            <a:ext cx="136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Tom </a:t>
            </a:r>
            <a:r>
              <a:rPr lang="pt-BR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Tom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754721" y="584509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Garmin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6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11" name="Forma em L 10"/>
          <p:cNvSpPr/>
          <p:nvPr/>
        </p:nvSpPr>
        <p:spPr>
          <a:xfrm flipV="1">
            <a:off x="1775520" y="4941168"/>
            <a:ext cx="1800201" cy="1224136"/>
          </a:xfrm>
          <a:custGeom>
            <a:avLst/>
            <a:gdLst>
              <a:gd name="connsiteX0" fmla="*/ 0 w 1800200"/>
              <a:gd name="connsiteY0" fmla="*/ 0 h 1800200"/>
              <a:gd name="connsiteX1" fmla="*/ 900100 w 1800200"/>
              <a:gd name="connsiteY1" fmla="*/ 0 h 1800200"/>
              <a:gd name="connsiteX2" fmla="*/ 900100 w 1800200"/>
              <a:gd name="connsiteY2" fmla="*/ 900100 h 1800200"/>
              <a:gd name="connsiteX3" fmla="*/ 1800200 w 1800200"/>
              <a:gd name="connsiteY3" fmla="*/ 900100 h 1800200"/>
              <a:gd name="connsiteX4" fmla="*/ 1800200 w 1800200"/>
              <a:gd name="connsiteY4" fmla="*/ 1800200 h 1800200"/>
              <a:gd name="connsiteX5" fmla="*/ 0 w 1800200"/>
              <a:gd name="connsiteY5" fmla="*/ 1800200 h 1800200"/>
              <a:gd name="connsiteX6" fmla="*/ 0 w 1800200"/>
              <a:gd name="connsiteY6" fmla="*/ 0 h 1800200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900100 w 1800200"/>
              <a:gd name="connsiteY2" fmla="*/ 909625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42875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71450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37791 w 1800200"/>
              <a:gd name="connsiteY2" fmla="*/ 1590108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5810"/>
              <a:gd name="connsiteY0" fmla="*/ 9525 h 1809725"/>
              <a:gd name="connsiteX1" fmla="*/ 252400 w 1805810"/>
              <a:gd name="connsiteY1" fmla="*/ 0 h 1809725"/>
              <a:gd name="connsiteX2" fmla="*/ 237791 w 1805810"/>
              <a:gd name="connsiteY2" fmla="*/ 1590108 h 1809725"/>
              <a:gd name="connsiteX3" fmla="*/ 1805810 w 1805810"/>
              <a:gd name="connsiteY3" fmla="*/ 1565974 h 1809725"/>
              <a:gd name="connsiteX4" fmla="*/ 1800200 w 1805810"/>
              <a:gd name="connsiteY4" fmla="*/ 1809725 h 1809725"/>
              <a:gd name="connsiteX5" fmla="*/ 0 w 1805810"/>
              <a:gd name="connsiteY5" fmla="*/ 1809725 h 1809725"/>
              <a:gd name="connsiteX6" fmla="*/ 0 w 1805810"/>
              <a:gd name="connsiteY6" fmla="*/ 9525 h 1809725"/>
              <a:gd name="connsiteX0" fmla="*/ 0 w 1800201"/>
              <a:gd name="connsiteY0" fmla="*/ 9525 h 1809725"/>
              <a:gd name="connsiteX1" fmla="*/ 252400 w 1800201"/>
              <a:gd name="connsiteY1" fmla="*/ 0 h 1809725"/>
              <a:gd name="connsiteX2" fmla="*/ 237791 w 1800201"/>
              <a:gd name="connsiteY2" fmla="*/ 1590108 h 1809725"/>
              <a:gd name="connsiteX3" fmla="*/ 1800201 w 1800201"/>
              <a:gd name="connsiteY3" fmla="*/ 1582804 h 1809725"/>
              <a:gd name="connsiteX4" fmla="*/ 1800200 w 1800201"/>
              <a:gd name="connsiteY4" fmla="*/ 1809725 h 1809725"/>
              <a:gd name="connsiteX5" fmla="*/ 0 w 1800201"/>
              <a:gd name="connsiteY5" fmla="*/ 1809725 h 1809725"/>
              <a:gd name="connsiteX6" fmla="*/ 0 w 1800201"/>
              <a:gd name="connsiteY6" fmla="*/ 9525 h 1809725"/>
              <a:gd name="connsiteX0" fmla="*/ 0 w 1800201"/>
              <a:gd name="connsiteY0" fmla="*/ 3916 h 1804116"/>
              <a:gd name="connsiteX1" fmla="*/ 24679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3916 h 1804116"/>
              <a:gd name="connsiteX1" fmla="*/ 25240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0 h 1800200"/>
              <a:gd name="connsiteX1" fmla="*/ 252401 w 1800201"/>
              <a:gd name="connsiteY1" fmla="*/ 7304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6362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0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458432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201" h="1800200">
                <a:moveTo>
                  <a:pt x="0" y="0"/>
                </a:moveTo>
                <a:lnTo>
                  <a:pt x="241181" y="1695"/>
                </a:lnTo>
                <a:cubicBezTo>
                  <a:pt x="238181" y="527991"/>
                  <a:pt x="240791" y="928222"/>
                  <a:pt x="237791" y="1454518"/>
                </a:cubicBezTo>
                <a:lnTo>
                  <a:pt x="1800201" y="1458432"/>
                </a:lnTo>
                <a:cubicBezTo>
                  <a:pt x="1800201" y="1534072"/>
                  <a:pt x="1800200" y="1724560"/>
                  <a:pt x="1800200" y="1800200"/>
                </a:cubicBez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orma em L 10"/>
          <p:cNvSpPr/>
          <p:nvPr/>
        </p:nvSpPr>
        <p:spPr>
          <a:xfrm flipV="1">
            <a:off x="4079776" y="4221088"/>
            <a:ext cx="1800201" cy="1224136"/>
          </a:xfrm>
          <a:custGeom>
            <a:avLst/>
            <a:gdLst>
              <a:gd name="connsiteX0" fmla="*/ 0 w 1800200"/>
              <a:gd name="connsiteY0" fmla="*/ 0 h 1800200"/>
              <a:gd name="connsiteX1" fmla="*/ 900100 w 1800200"/>
              <a:gd name="connsiteY1" fmla="*/ 0 h 1800200"/>
              <a:gd name="connsiteX2" fmla="*/ 900100 w 1800200"/>
              <a:gd name="connsiteY2" fmla="*/ 900100 h 1800200"/>
              <a:gd name="connsiteX3" fmla="*/ 1800200 w 1800200"/>
              <a:gd name="connsiteY3" fmla="*/ 900100 h 1800200"/>
              <a:gd name="connsiteX4" fmla="*/ 1800200 w 1800200"/>
              <a:gd name="connsiteY4" fmla="*/ 1800200 h 1800200"/>
              <a:gd name="connsiteX5" fmla="*/ 0 w 1800200"/>
              <a:gd name="connsiteY5" fmla="*/ 1800200 h 1800200"/>
              <a:gd name="connsiteX6" fmla="*/ 0 w 1800200"/>
              <a:gd name="connsiteY6" fmla="*/ 0 h 1800200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900100 w 1800200"/>
              <a:gd name="connsiteY2" fmla="*/ 909625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42875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71450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37791 w 1800200"/>
              <a:gd name="connsiteY2" fmla="*/ 1590108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5810"/>
              <a:gd name="connsiteY0" fmla="*/ 9525 h 1809725"/>
              <a:gd name="connsiteX1" fmla="*/ 252400 w 1805810"/>
              <a:gd name="connsiteY1" fmla="*/ 0 h 1809725"/>
              <a:gd name="connsiteX2" fmla="*/ 237791 w 1805810"/>
              <a:gd name="connsiteY2" fmla="*/ 1590108 h 1809725"/>
              <a:gd name="connsiteX3" fmla="*/ 1805810 w 1805810"/>
              <a:gd name="connsiteY3" fmla="*/ 1565974 h 1809725"/>
              <a:gd name="connsiteX4" fmla="*/ 1800200 w 1805810"/>
              <a:gd name="connsiteY4" fmla="*/ 1809725 h 1809725"/>
              <a:gd name="connsiteX5" fmla="*/ 0 w 1805810"/>
              <a:gd name="connsiteY5" fmla="*/ 1809725 h 1809725"/>
              <a:gd name="connsiteX6" fmla="*/ 0 w 1805810"/>
              <a:gd name="connsiteY6" fmla="*/ 9525 h 1809725"/>
              <a:gd name="connsiteX0" fmla="*/ 0 w 1800201"/>
              <a:gd name="connsiteY0" fmla="*/ 9525 h 1809725"/>
              <a:gd name="connsiteX1" fmla="*/ 252400 w 1800201"/>
              <a:gd name="connsiteY1" fmla="*/ 0 h 1809725"/>
              <a:gd name="connsiteX2" fmla="*/ 237791 w 1800201"/>
              <a:gd name="connsiteY2" fmla="*/ 1590108 h 1809725"/>
              <a:gd name="connsiteX3" fmla="*/ 1800201 w 1800201"/>
              <a:gd name="connsiteY3" fmla="*/ 1582804 h 1809725"/>
              <a:gd name="connsiteX4" fmla="*/ 1800200 w 1800201"/>
              <a:gd name="connsiteY4" fmla="*/ 1809725 h 1809725"/>
              <a:gd name="connsiteX5" fmla="*/ 0 w 1800201"/>
              <a:gd name="connsiteY5" fmla="*/ 1809725 h 1809725"/>
              <a:gd name="connsiteX6" fmla="*/ 0 w 1800201"/>
              <a:gd name="connsiteY6" fmla="*/ 9525 h 1809725"/>
              <a:gd name="connsiteX0" fmla="*/ 0 w 1800201"/>
              <a:gd name="connsiteY0" fmla="*/ 3916 h 1804116"/>
              <a:gd name="connsiteX1" fmla="*/ 24679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3916 h 1804116"/>
              <a:gd name="connsiteX1" fmla="*/ 25240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0 h 1800200"/>
              <a:gd name="connsiteX1" fmla="*/ 252401 w 1800201"/>
              <a:gd name="connsiteY1" fmla="*/ 7304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6362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0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458432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201" h="1800200">
                <a:moveTo>
                  <a:pt x="0" y="0"/>
                </a:moveTo>
                <a:lnTo>
                  <a:pt x="241181" y="1695"/>
                </a:lnTo>
                <a:cubicBezTo>
                  <a:pt x="238181" y="527991"/>
                  <a:pt x="240791" y="928222"/>
                  <a:pt x="237791" y="1454518"/>
                </a:cubicBezTo>
                <a:lnTo>
                  <a:pt x="1800201" y="1458432"/>
                </a:lnTo>
                <a:cubicBezTo>
                  <a:pt x="1800201" y="1534072"/>
                  <a:pt x="1800200" y="1724560"/>
                  <a:pt x="1800200" y="1800200"/>
                </a:cubicBez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em L 10"/>
          <p:cNvSpPr/>
          <p:nvPr/>
        </p:nvSpPr>
        <p:spPr>
          <a:xfrm flipV="1">
            <a:off x="6384033" y="3377024"/>
            <a:ext cx="1800201" cy="1224136"/>
          </a:xfrm>
          <a:custGeom>
            <a:avLst/>
            <a:gdLst>
              <a:gd name="connsiteX0" fmla="*/ 0 w 1800200"/>
              <a:gd name="connsiteY0" fmla="*/ 0 h 1800200"/>
              <a:gd name="connsiteX1" fmla="*/ 900100 w 1800200"/>
              <a:gd name="connsiteY1" fmla="*/ 0 h 1800200"/>
              <a:gd name="connsiteX2" fmla="*/ 900100 w 1800200"/>
              <a:gd name="connsiteY2" fmla="*/ 900100 h 1800200"/>
              <a:gd name="connsiteX3" fmla="*/ 1800200 w 1800200"/>
              <a:gd name="connsiteY3" fmla="*/ 900100 h 1800200"/>
              <a:gd name="connsiteX4" fmla="*/ 1800200 w 1800200"/>
              <a:gd name="connsiteY4" fmla="*/ 1800200 h 1800200"/>
              <a:gd name="connsiteX5" fmla="*/ 0 w 1800200"/>
              <a:gd name="connsiteY5" fmla="*/ 1800200 h 1800200"/>
              <a:gd name="connsiteX6" fmla="*/ 0 w 1800200"/>
              <a:gd name="connsiteY6" fmla="*/ 0 h 1800200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900100 w 1800200"/>
              <a:gd name="connsiteY2" fmla="*/ 909625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42875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71450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37791 w 1800200"/>
              <a:gd name="connsiteY2" fmla="*/ 1590108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5810"/>
              <a:gd name="connsiteY0" fmla="*/ 9525 h 1809725"/>
              <a:gd name="connsiteX1" fmla="*/ 252400 w 1805810"/>
              <a:gd name="connsiteY1" fmla="*/ 0 h 1809725"/>
              <a:gd name="connsiteX2" fmla="*/ 237791 w 1805810"/>
              <a:gd name="connsiteY2" fmla="*/ 1590108 h 1809725"/>
              <a:gd name="connsiteX3" fmla="*/ 1805810 w 1805810"/>
              <a:gd name="connsiteY3" fmla="*/ 1565974 h 1809725"/>
              <a:gd name="connsiteX4" fmla="*/ 1800200 w 1805810"/>
              <a:gd name="connsiteY4" fmla="*/ 1809725 h 1809725"/>
              <a:gd name="connsiteX5" fmla="*/ 0 w 1805810"/>
              <a:gd name="connsiteY5" fmla="*/ 1809725 h 1809725"/>
              <a:gd name="connsiteX6" fmla="*/ 0 w 1805810"/>
              <a:gd name="connsiteY6" fmla="*/ 9525 h 1809725"/>
              <a:gd name="connsiteX0" fmla="*/ 0 w 1800201"/>
              <a:gd name="connsiteY0" fmla="*/ 9525 h 1809725"/>
              <a:gd name="connsiteX1" fmla="*/ 252400 w 1800201"/>
              <a:gd name="connsiteY1" fmla="*/ 0 h 1809725"/>
              <a:gd name="connsiteX2" fmla="*/ 237791 w 1800201"/>
              <a:gd name="connsiteY2" fmla="*/ 1590108 h 1809725"/>
              <a:gd name="connsiteX3" fmla="*/ 1800201 w 1800201"/>
              <a:gd name="connsiteY3" fmla="*/ 1582804 h 1809725"/>
              <a:gd name="connsiteX4" fmla="*/ 1800200 w 1800201"/>
              <a:gd name="connsiteY4" fmla="*/ 1809725 h 1809725"/>
              <a:gd name="connsiteX5" fmla="*/ 0 w 1800201"/>
              <a:gd name="connsiteY5" fmla="*/ 1809725 h 1809725"/>
              <a:gd name="connsiteX6" fmla="*/ 0 w 1800201"/>
              <a:gd name="connsiteY6" fmla="*/ 9525 h 1809725"/>
              <a:gd name="connsiteX0" fmla="*/ 0 w 1800201"/>
              <a:gd name="connsiteY0" fmla="*/ 3916 h 1804116"/>
              <a:gd name="connsiteX1" fmla="*/ 24679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3916 h 1804116"/>
              <a:gd name="connsiteX1" fmla="*/ 25240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0 h 1800200"/>
              <a:gd name="connsiteX1" fmla="*/ 252401 w 1800201"/>
              <a:gd name="connsiteY1" fmla="*/ 7304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6362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0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458432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201" h="1800200">
                <a:moveTo>
                  <a:pt x="0" y="0"/>
                </a:moveTo>
                <a:lnTo>
                  <a:pt x="241181" y="1695"/>
                </a:lnTo>
                <a:cubicBezTo>
                  <a:pt x="238181" y="527991"/>
                  <a:pt x="240791" y="928222"/>
                  <a:pt x="237791" y="1454518"/>
                </a:cubicBezTo>
                <a:lnTo>
                  <a:pt x="1800201" y="1458432"/>
                </a:lnTo>
                <a:cubicBezTo>
                  <a:pt x="1800201" y="1534072"/>
                  <a:pt x="1800200" y="1724560"/>
                  <a:pt x="1800200" y="1800200"/>
                </a:cubicBez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orma em L 10"/>
          <p:cNvSpPr/>
          <p:nvPr/>
        </p:nvSpPr>
        <p:spPr>
          <a:xfrm flipV="1">
            <a:off x="8676194" y="2564904"/>
            <a:ext cx="1800201" cy="1224136"/>
          </a:xfrm>
          <a:custGeom>
            <a:avLst/>
            <a:gdLst>
              <a:gd name="connsiteX0" fmla="*/ 0 w 1800200"/>
              <a:gd name="connsiteY0" fmla="*/ 0 h 1800200"/>
              <a:gd name="connsiteX1" fmla="*/ 900100 w 1800200"/>
              <a:gd name="connsiteY1" fmla="*/ 0 h 1800200"/>
              <a:gd name="connsiteX2" fmla="*/ 900100 w 1800200"/>
              <a:gd name="connsiteY2" fmla="*/ 900100 h 1800200"/>
              <a:gd name="connsiteX3" fmla="*/ 1800200 w 1800200"/>
              <a:gd name="connsiteY3" fmla="*/ 900100 h 1800200"/>
              <a:gd name="connsiteX4" fmla="*/ 1800200 w 1800200"/>
              <a:gd name="connsiteY4" fmla="*/ 1800200 h 1800200"/>
              <a:gd name="connsiteX5" fmla="*/ 0 w 1800200"/>
              <a:gd name="connsiteY5" fmla="*/ 1800200 h 1800200"/>
              <a:gd name="connsiteX6" fmla="*/ 0 w 1800200"/>
              <a:gd name="connsiteY6" fmla="*/ 0 h 1800200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900100 w 1800200"/>
              <a:gd name="connsiteY2" fmla="*/ 909625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42875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71450 w 1800200"/>
              <a:gd name="connsiteY2" fmla="*/ 900100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0200"/>
              <a:gd name="connsiteY0" fmla="*/ 9525 h 1809725"/>
              <a:gd name="connsiteX1" fmla="*/ 252400 w 1800200"/>
              <a:gd name="connsiteY1" fmla="*/ 0 h 1809725"/>
              <a:gd name="connsiteX2" fmla="*/ 237791 w 1800200"/>
              <a:gd name="connsiteY2" fmla="*/ 1590108 h 1809725"/>
              <a:gd name="connsiteX3" fmla="*/ 1800200 w 1800200"/>
              <a:gd name="connsiteY3" fmla="*/ 909625 h 1809725"/>
              <a:gd name="connsiteX4" fmla="*/ 1800200 w 1800200"/>
              <a:gd name="connsiteY4" fmla="*/ 1809725 h 1809725"/>
              <a:gd name="connsiteX5" fmla="*/ 0 w 1800200"/>
              <a:gd name="connsiteY5" fmla="*/ 1809725 h 1809725"/>
              <a:gd name="connsiteX6" fmla="*/ 0 w 1800200"/>
              <a:gd name="connsiteY6" fmla="*/ 9525 h 1809725"/>
              <a:gd name="connsiteX0" fmla="*/ 0 w 1805810"/>
              <a:gd name="connsiteY0" fmla="*/ 9525 h 1809725"/>
              <a:gd name="connsiteX1" fmla="*/ 252400 w 1805810"/>
              <a:gd name="connsiteY1" fmla="*/ 0 h 1809725"/>
              <a:gd name="connsiteX2" fmla="*/ 237791 w 1805810"/>
              <a:gd name="connsiteY2" fmla="*/ 1590108 h 1809725"/>
              <a:gd name="connsiteX3" fmla="*/ 1805810 w 1805810"/>
              <a:gd name="connsiteY3" fmla="*/ 1565974 h 1809725"/>
              <a:gd name="connsiteX4" fmla="*/ 1800200 w 1805810"/>
              <a:gd name="connsiteY4" fmla="*/ 1809725 h 1809725"/>
              <a:gd name="connsiteX5" fmla="*/ 0 w 1805810"/>
              <a:gd name="connsiteY5" fmla="*/ 1809725 h 1809725"/>
              <a:gd name="connsiteX6" fmla="*/ 0 w 1805810"/>
              <a:gd name="connsiteY6" fmla="*/ 9525 h 1809725"/>
              <a:gd name="connsiteX0" fmla="*/ 0 w 1800201"/>
              <a:gd name="connsiteY0" fmla="*/ 9525 h 1809725"/>
              <a:gd name="connsiteX1" fmla="*/ 252400 w 1800201"/>
              <a:gd name="connsiteY1" fmla="*/ 0 h 1809725"/>
              <a:gd name="connsiteX2" fmla="*/ 237791 w 1800201"/>
              <a:gd name="connsiteY2" fmla="*/ 1590108 h 1809725"/>
              <a:gd name="connsiteX3" fmla="*/ 1800201 w 1800201"/>
              <a:gd name="connsiteY3" fmla="*/ 1582804 h 1809725"/>
              <a:gd name="connsiteX4" fmla="*/ 1800200 w 1800201"/>
              <a:gd name="connsiteY4" fmla="*/ 1809725 h 1809725"/>
              <a:gd name="connsiteX5" fmla="*/ 0 w 1800201"/>
              <a:gd name="connsiteY5" fmla="*/ 1809725 h 1809725"/>
              <a:gd name="connsiteX6" fmla="*/ 0 w 1800201"/>
              <a:gd name="connsiteY6" fmla="*/ 9525 h 1809725"/>
              <a:gd name="connsiteX0" fmla="*/ 0 w 1800201"/>
              <a:gd name="connsiteY0" fmla="*/ 3916 h 1804116"/>
              <a:gd name="connsiteX1" fmla="*/ 24679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3916 h 1804116"/>
              <a:gd name="connsiteX1" fmla="*/ 252401 w 1800201"/>
              <a:gd name="connsiteY1" fmla="*/ 0 h 1804116"/>
              <a:gd name="connsiteX2" fmla="*/ 237791 w 1800201"/>
              <a:gd name="connsiteY2" fmla="*/ 1584499 h 1804116"/>
              <a:gd name="connsiteX3" fmla="*/ 1800201 w 1800201"/>
              <a:gd name="connsiteY3" fmla="*/ 1577195 h 1804116"/>
              <a:gd name="connsiteX4" fmla="*/ 1800200 w 1800201"/>
              <a:gd name="connsiteY4" fmla="*/ 1804116 h 1804116"/>
              <a:gd name="connsiteX5" fmla="*/ 0 w 1800201"/>
              <a:gd name="connsiteY5" fmla="*/ 1804116 h 1804116"/>
              <a:gd name="connsiteX6" fmla="*/ 0 w 1800201"/>
              <a:gd name="connsiteY6" fmla="*/ 3916 h 1804116"/>
              <a:gd name="connsiteX0" fmla="*/ 0 w 1800201"/>
              <a:gd name="connsiteY0" fmla="*/ 0 h 1800200"/>
              <a:gd name="connsiteX1" fmla="*/ 252401 w 1800201"/>
              <a:gd name="connsiteY1" fmla="*/ 7304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6362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6790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2435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7327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580583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584499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  <a:gd name="connsiteX0" fmla="*/ 0 w 1800201"/>
              <a:gd name="connsiteY0" fmla="*/ 0 h 1800200"/>
              <a:gd name="connsiteX1" fmla="*/ 241181 w 1800201"/>
              <a:gd name="connsiteY1" fmla="*/ 1695 h 1800200"/>
              <a:gd name="connsiteX2" fmla="*/ 237791 w 1800201"/>
              <a:gd name="connsiteY2" fmla="*/ 1454518 h 1800200"/>
              <a:gd name="connsiteX3" fmla="*/ 1800201 w 1800201"/>
              <a:gd name="connsiteY3" fmla="*/ 1458432 h 1800200"/>
              <a:gd name="connsiteX4" fmla="*/ 1800200 w 1800201"/>
              <a:gd name="connsiteY4" fmla="*/ 1800200 h 1800200"/>
              <a:gd name="connsiteX5" fmla="*/ 0 w 1800201"/>
              <a:gd name="connsiteY5" fmla="*/ 1800200 h 1800200"/>
              <a:gd name="connsiteX6" fmla="*/ 0 w 1800201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201" h="1800200">
                <a:moveTo>
                  <a:pt x="0" y="0"/>
                </a:moveTo>
                <a:lnTo>
                  <a:pt x="241181" y="1695"/>
                </a:lnTo>
                <a:cubicBezTo>
                  <a:pt x="238181" y="527991"/>
                  <a:pt x="240791" y="928222"/>
                  <a:pt x="237791" y="1454518"/>
                </a:cubicBezTo>
                <a:lnTo>
                  <a:pt x="1800201" y="1458432"/>
                </a:lnTo>
                <a:cubicBezTo>
                  <a:pt x="1800201" y="1534072"/>
                  <a:pt x="1800200" y="1724560"/>
                  <a:pt x="1800200" y="1800200"/>
                </a:cubicBez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27044" y="446382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1979 - 1989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31300" y="374034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1989 - 1999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635557" y="286832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1999 - 2009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927718" y="206084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2009 - 2019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40677" y="5241974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Pesquisa:</a:t>
            </a:r>
          </a:p>
          <a:p>
            <a:pPr algn="ctr"/>
            <a:r>
              <a:rPr lang="pt-BR" dirty="0"/>
              <a:t>C com classes,</a:t>
            </a:r>
          </a:p>
          <a:p>
            <a:pPr algn="ctr"/>
            <a:r>
              <a:rPr lang="pt-BR" dirty="0"/>
              <a:t>C++ ARM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360973" y="4521894"/>
            <a:ext cx="1518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Tendência:</a:t>
            </a:r>
          </a:p>
          <a:p>
            <a:pPr algn="ctr"/>
            <a:r>
              <a:rPr lang="pt-BR" dirty="0"/>
              <a:t>investimento</a:t>
            </a:r>
            <a:br>
              <a:rPr lang="pt-BR" dirty="0"/>
            </a:br>
            <a:r>
              <a:rPr lang="pt-BR" dirty="0"/>
              <a:t>pesado em </a:t>
            </a:r>
          </a:p>
          <a:p>
            <a:pPr algn="ctr"/>
            <a:r>
              <a:rPr lang="pt-BR" dirty="0"/>
              <a:t>compiladores</a:t>
            </a:r>
            <a:br>
              <a:rPr lang="pt-BR" dirty="0"/>
            </a:br>
            <a:r>
              <a:rPr lang="pt-BR" dirty="0"/>
              <a:t>e ferramentas</a:t>
            </a:r>
            <a:br>
              <a:rPr lang="pt-BR" dirty="0"/>
            </a:br>
            <a:r>
              <a:rPr lang="pt-BR" dirty="0"/>
              <a:t>(ISO C++</a:t>
            </a:r>
            <a:r>
              <a:rPr lang="pt-BR" dirty="0">
                <a:latin typeface="+mj-lt"/>
              </a:rPr>
              <a:t>98</a:t>
            </a:r>
            <a:r>
              <a:rPr lang="pt-BR" dirty="0"/>
              <a:t>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583026" y="3723998"/>
            <a:ext cx="17091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Linguagens</a:t>
            </a:r>
          </a:p>
          <a:p>
            <a:pPr algn="ctr"/>
            <a:r>
              <a:rPr lang="pt-BR" dirty="0"/>
              <a:t>focadas em </a:t>
            </a:r>
            <a:br>
              <a:rPr lang="pt-BR" dirty="0"/>
            </a:br>
            <a:r>
              <a:rPr lang="pt-BR" dirty="0"/>
              <a:t>produtividade</a:t>
            </a:r>
            <a:br>
              <a:rPr lang="pt-BR" dirty="0"/>
            </a:br>
            <a:endParaRPr lang="pt-BR" dirty="0"/>
          </a:p>
          <a:p>
            <a:pPr algn="ctr"/>
            <a:r>
              <a:rPr lang="pt-BR" dirty="0"/>
              <a:t>Java/C#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Pergunta:</a:t>
            </a:r>
            <a:br>
              <a:rPr lang="pt-BR" dirty="0"/>
            </a:br>
            <a:r>
              <a:rPr lang="pt-BR" dirty="0"/>
              <a:t>elas conseguem</a:t>
            </a:r>
            <a:br>
              <a:rPr lang="pt-BR" dirty="0"/>
            </a:br>
            <a:r>
              <a:rPr lang="pt-BR" dirty="0"/>
              <a:t>resolver tudo?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957299" y="2846219"/>
            <a:ext cx="15119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Código nativo</a:t>
            </a:r>
            <a:br>
              <a:rPr lang="pt-BR" dirty="0"/>
            </a:br>
            <a:r>
              <a:rPr lang="pt-BR" dirty="0"/>
              <a:t>está de volta</a:t>
            </a:r>
            <a:br>
              <a:rPr lang="pt-BR" dirty="0"/>
            </a:br>
            <a:r>
              <a:rPr lang="pt-BR" dirty="0"/>
              <a:t>com o </a:t>
            </a:r>
            <a:br>
              <a:rPr lang="pt-BR" dirty="0"/>
            </a:br>
            <a:r>
              <a:rPr lang="pt-BR" dirty="0"/>
              <a:t>retorno do </a:t>
            </a:r>
          </a:p>
          <a:p>
            <a:pPr algn="ctr"/>
            <a:r>
              <a:rPr lang="pt-BR" dirty="0"/>
              <a:t>Rei: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Desempenho</a:t>
            </a:r>
            <a:br>
              <a:rPr lang="pt-BR" dirty="0"/>
            </a:br>
            <a:br>
              <a:rPr lang="pt-BR" dirty="0"/>
            </a:br>
            <a:r>
              <a:rPr lang="pt-BR" dirty="0">
                <a:latin typeface="Consolas" pitchFamily="49" charset="0"/>
                <a:cs typeface="Consolas" pitchFamily="49" charset="0"/>
              </a:rPr>
              <a:t>$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Watt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Transistor</a:t>
            </a:r>
          </a:p>
          <a:p>
            <a:pPr algn="ctr"/>
            <a:r>
              <a:rPr lang="pt-BR" dirty="0">
                <a:latin typeface="Consolas" pitchFamily="49" charset="0"/>
                <a:cs typeface="Consolas" pitchFamily="49" charset="0"/>
              </a:rPr>
              <a:t>Ciclo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86" y="1240854"/>
            <a:ext cx="1444493" cy="144449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r="30037" b="10646"/>
          <a:stretch/>
        </p:blipFill>
        <p:spPr>
          <a:xfrm>
            <a:off x="1858485" y="2564905"/>
            <a:ext cx="1634268" cy="1657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21" y="1916833"/>
            <a:ext cx="1293108" cy="162931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64" y="476672"/>
            <a:ext cx="1462059" cy="14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início de </a:t>
            </a:r>
            <a:r>
              <a:rPr lang="pt-BR" dirty="0">
                <a:latin typeface="+mj-lt"/>
              </a:rPr>
              <a:t>1970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Dennis Ritchie </a:t>
            </a:r>
            <a:r>
              <a:rPr lang="pt-BR" dirty="0"/>
              <a:t>do Bell </a:t>
            </a:r>
            <a:r>
              <a:rPr lang="pt-BR" dirty="0" err="1"/>
              <a:t>Labs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trabalhava em um projeto para desenvolver o Unix</a:t>
            </a:r>
          </a:p>
          <a:p>
            <a:endParaRPr lang="pt-BR" dirty="0"/>
          </a:p>
          <a:p>
            <a:r>
              <a:rPr lang="pt-BR" dirty="0"/>
              <a:t>Ele precisava de uma linguagem que produzisse programas:</a:t>
            </a:r>
          </a:p>
          <a:p>
            <a:pPr lvl="1"/>
            <a:r>
              <a:rPr lang="pt-BR" dirty="0"/>
              <a:t>Compactos</a:t>
            </a:r>
          </a:p>
          <a:p>
            <a:pPr lvl="1"/>
            <a:r>
              <a:rPr lang="pt-BR" dirty="0"/>
              <a:t>Rápidos</a:t>
            </a:r>
          </a:p>
          <a:p>
            <a:pPr lvl="1"/>
            <a:r>
              <a:rPr lang="pt-BR" dirty="0"/>
              <a:t>Que controlasse o hardware eficientemente</a:t>
            </a:r>
          </a:p>
        </p:txBody>
      </p:sp>
    </p:spTree>
    <p:extLst>
      <p:ext uri="{BB962C8B-B14F-4D97-AF65-F5344CB8AC3E}">
        <p14:creationId xmlns:p14="http://schemas.microsoft.com/office/powerpoint/2010/main" val="223531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época usava-se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Assembly</a:t>
            </a:r>
            <a:r>
              <a:rPr lang="pt-BR" dirty="0"/>
              <a:t> para atingir estes objetivos</a:t>
            </a:r>
          </a:p>
          <a:p>
            <a:pPr lvl="1"/>
            <a:r>
              <a:rPr lang="pt-BR" dirty="0"/>
              <a:t>Assembly é uma linguagem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baixo nível </a:t>
            </a:r>
            <a:endParaRPr lang="pt-BR" dirty="0"/>
          </a:p>
          <a:p>
            <a:pPr lvl="1"/>
            <a:r>
              <a:rPr lang="pt-BR" dirty="0"/>
              <a:t>Específica a uma família de processadores</a:t>
            </a:r>
          </a:p>
          <a:p>
            <a:r>
              <a:rPr lang="pt-BR" dirty="0"/>
              <a:t>Ritchie decidiu construir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de alto nível </a:t>
            </a:r>
          </a:p>
          <a:p>
            <a:pPr lvl="1"/>
            <a:r>
              <a:rPr lang="pt-BR" dirty="0"/>
              <a:t>Eficiente, portável e com acesso direto ao hardware</a:t>
            </a:r>
          </a:p>
          <a:p>
            <a:pPr lvl="1"/>
            <a:r>
              <a:rPr lang="pt-BR" dirty="0"/>
              <a:t>Nasceu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linguagem C</a:t>
            </a:r>
          </a:p>
          <a:p>
            <a:endParaRPr lang="pt-BR" dirty="0"/>
          </a:p>
          <a:p>
            <a:r>
              <a:rPr lang="pt-BR" dirty="0"/>
              <a:t>C foi a linguagem dominante nos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400398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foi desenvolvido no início dos anos </a:t>
            </a:r>
            <a:r>
              <a:rPr lang="pt-BR" dirty="0">
                <a:latin typeface="+mj-lt"/>
              </a:rPr>
              <a:t>80</a:t>
            </a:r>
            <a:r>
              <a:rPr lang="pt-BR" dirty="0"/>
              <a:t> por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Bjarne Stroustrup</a:t>
            </a:r>
            <a:r>
              <a:rPr lang="pt-BR" dirty="0"/>
              <a:t>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também do Bell </a:t>
            </a:r>
            <a:r>
              <a:rPr lang="pt-BR" dirty="0" err="1"/>
              <a:t>Labs</a:t>
            </a:r>
            <a:endParaRPr lang="pt-BR" dirty="0"/>
          </a:p>
          <a:p>
            <a:endParaRPr lang="pt-BR" dirty="0"/>
          </a:p>
          <a:p>
            <a:endParaRPr lang="pt-BR" sz="2400" dirty="0"/>
          </a:p>
          <a:p>
            <a:pPr algn="ctr">
              <a:buNone/>
            </a:pPr>
            <a:r>
              <a:rPr lang="pt-BR" sz="2400" dirty="0"/>
              <a:t>	“C++ foi desenvolvido para que meus amigos e eu não tivéssemos </a:t>
            </a:r>
          </a:p>
          <a:p>
            <a:pPr algn="ctr">
              <a:buNone/>
            </a:pPr>
            <a:r>
              <a:rPr lang="pt-BR" sz="2400" dirty="0"/>
              <a:t>que programar em Assembly, C ou outra linguagem moderna. Seu propósito </a:t>
            </a:r>
          </a:p>
          <a:p>
            <a:pPr algn="ctr">
              <a:buNone/>
            </a:pPr>
            <a:r>
              <a:rPr lang="pt-BR" sz="2400" dirty="0"/>
              <a:t>era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escrever programas de forma mais fácil e agradável</a:t>
            </a:r>
            <a:r>
              <a:rPr lang="pt-BR" sz="2400" dirty="0"/>
              <a:t> para o programador.” </a:t>
            </a:r>
          </a:p>
          <a:p>
            <a:pPr algn="ctr">
              <a:buNone/>
            </a:pPr>
            <a:r>
              <a:rPr lang="pt-BR" sz="2400" dirty="0"/>
              <a:t>– </a:t>
            </a:r>
            <a:r>
              <a:rPr lang="pt-BR" sz="2400" dirty="0" err="1"/>
              <a:t>Bjarne</a:t>
            </a:r>
            <a:r>
              <a:rPr lang="pt-BR" sz="2400" dirty="0"/>
              <a:t> Stroustrup  </a:t>
            </a:r>
          </a:p>
        </p:txBody>
      </p:sp>
    </p:spTree>
    <p:extLst>
      <p:ext uri="{BB962C8B-B14F-4D97-AF65-F5344CB8AC3E}">
        <p14:creationId xmlns:p14="http://schemas.microsoft.com/office/powerpoint/2010/main" val="26276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Stroustrup estava mais preocupado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fazer C++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ser útil</a:t>
            </a:r>
            <a:r>
              <a:rPr lang="pt-BR" dirty="0"/>
              <a:t> que seguir alguma filosofia em particular</a:t>
            </a:r>
            <a:br>
              <a:rPr lang="pt-BR" dirty="0"/>
            </a:br>
            <a:endParaRPr lang="pt-BR" dirty="0"/>
          </a:p>
          <a:p>
            <a:r>
              <a:rPr lang="pt-BR" dirty="0"/>
              <a:t>Ele decidiu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 baseado em C </a:t>
            </a:r>
            <a:r>
              <a:rPr lang="pt-BR" dirty="0"/>
              <a:t>devido:</a:t>
            </a:r>
          </a:p>
          <a:p>
            <a:pPr lvl="1"/>
            <a:r>
              <a:rPr lang="pt-BR" dirty="0"/>
              <a:t>Ser uma linguagem pequena</a:t>
            </a:r>
          </a:p>
          <a:p>
            <a:pPr lvl="1"/>
            <a:r>
              <a:rPr lang="pt-BR" dirty="0"/>
              <a:t>Adequação a programação de sistemas grandes</a:t>
            </a:r>
          </a:p>
          <a:p>
            <a:pPr lvl="1"/>
            <a:r>
              <a:rPr lang="pt-BR" dirty="0"/>
              <a:t>Grande disponibilidade</a:t>
            </a:r>
          </a:p>
          <a:p>
            <a:pPr lvl="1"/>
            <a:r>
              <a:rPr lang="pt-BR" dirty="0"/>
              <a:t>Ligações com o sistema operacional Unix </a:t>
            </a:r>
          </a:p>
        </p:txBody>
      </p:sp>
    </p:spTree>
    <p:extLst>
      <p:ext uri="{BB962C8B-B14F-4D97-AF65-F5344CB8AC3E}">
        <p14:creationId xmlns:p14="http://schemas.microsoft.com/office/powerpoint/2010/main" val="547882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Simula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67</a:t>
            </a:r>
            <a:r>
              <a:rPr lang="pt-BR" dirty="0"/>
              <a:t> inspirou Stroustrup a </a:t>
            </a:r>
            <a:br>
              <a:rPr lang="pt-BR" dirty="0"/>
            </a:br>
            <a:r>
              <a:rPr lang="pt-BR" dirty="0"/>
              <a:t>introduzir orientação a objetos em C++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/>
              <a:t>Stroustrup acrescentou também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programação genérica</a:t>
            </a:r>
            <a:r>
              <a:rPr lang="pt-BR" dirty="0"/>
              <a:t> sem modificar significativamente a base da linguagem C</a:t>
            </a:r>
          </a:p>
          <a:p>
            <a:endParaRPr lang="pt-BR" dirty="0"/>
          </a:p>
          <a:p>
            <a:r>
              <a:rPr lang="pt-BR" dirty="0"/>
              <a:t>Hoje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 é um superconjunto de C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Qualquer programa C válido é um programa C++</a:t>
            </a:r>
          </a:p>
          <a:p>
            <a:pPr lvl="1"/>
            <a:r>
              <a:rPr lang="pt-BR" dirty="0"/>
              <a:t>Programas C++ podem usar as bibliotecas C</a:t>
            </a:r>
          </a:p>
        </p:txBody>
      </p:sp>
    </p:spTree>
    <p:extLst>
      <p:ext uri="{BB962C8B-B14F-4D97-AF65-F5344CB8AC3E}">
        <p14:creationId xmlns:p14="http://schemas.microsoft.com/office/powerpoint/2010/main" val="198199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é uma </a:t>
            </a:r>
            <a:r>
              <a:rPr lang="pt-BR"/>
              <a:t>linguagem que </a:t>
            </a:r>
            <a:r>
              <a:rPr lang="pt-BR" dirty="0"/>
              <a:t>une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filosofias de programação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programação estruturada (origem em C)</a:t>
            </a:r>
          </a:p>
          <a:p>
            <a:pPr lvl="1"/>
            <a:r>
              <a:rPr lang="pt-BR" dirty="0"/>
              <a:t>A programação orientada à objetos</a:t>
            </a:r>
          </a:p>
          <a:p>
            <a:pPr lvl="1"/>
            <a:r>
              <a:rPr lang="pt-BR" dirty="0"/>
              <a:t>A programação genérica</a:t>
            </a:r>
            <a:br>
              <a:rPr lang="pt-BR" dirty="0"/>
            </a:br>
            <a:endParaRPr lang="pt-BR" dirty="0"/>
          </a:p>
          <a:p>
            <a:r>
              <a:rPr lang="pt-BR" dirty="0"/>
              <a:t>Iremos nos restringir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estruturada </a:t>
            </a:r>
            <a:r>
              <a:rPr lang="pt-BR" dirty="0"/>
              <a:t>de C++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79842543"/>
              </p:ext>
            </p:extLst>
          </p:nvPr>
        </p:nvGraphicFramePr>
        <p:xfrm>
          <a:off x="6456040" y="2852936"/>
          <a:ext cx="4572032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6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Linguagem C++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grande popularidade de C++ levou a linguagem 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várias plataformas e sistemas operacionais</a:t>
            </a:r>
            <a:endParaRPr lang="pt-BR" dirty="0"/>
          </a:p>
          <a:p>
            <a:pPr lvl="1"/>
            <a:r>
              <a:rPr lang="pt-BR" dirty="0"/>
              <a:t>Portabilidade e padronização se tornaram um problema</a:t>
            </a:r>
          </a:p>
          <a:p>
            <a:pPr lvl="1"/>
            <a:endParaRPr lang="pt-BR" dirty="0"/>
          </a:p>
          <a:p>
            <a:r>
              <a:rPr lang="pt-BR" dirty="0"/>
              <a:t>Em </a:t>
            </a:r>
            <a:r>
              <a:rPr lang="pt-BR" dirty="0">
                <a:latin typeface="+mj-lt"/>
              </a:rPr>
              <a:t>1990</a:t>
            </a:r>
            <a:r>
              <a:rPr lang="pt-BR" dirty="0"/>
              <a:t> a ANSI e a ISO criaram um comitê conjunto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padronizar a linguagem C++</a:t>
            </a:r>
            <a:endParaRPr lang="pt-BR" dirty="0"/>
          </a:p>
          <a:p>
            <a:pPr lvl="1"/>
            <a:r>
              <a:rPr lang="pt-BR" dirty="0"/>
              <a:t>C++</a:t>
            </a:r>
            <a:r>
              <a:rPr lang="pt-BR" dirty="0">
                <a:latin typeface="+mj-lt"/>
              </a:rPr>
              <a:t>20</a:t>
            </a:r>
            <a:r>
              <a:rPr lang="pt-BR" dirty="0"/>
              <a:t> é o padrão atual, o C++</a:t>
            </a:r>
            <a:r>
              <a:rPr lang="pt-BR" dirty="0">
                <a:latin typeface="+mj-lt"/>
              </a:rPr>
              <a:t>23</a:t>
            </a:r>
            <a:r>
              <a:rPr lang="pt-BR" dirty="0"/>
              <a:t> está em desenvolvimento</a:t>
            </a:r>
            <a:r>
              <a:rPr lang="pt-BR" dirty="0">
                <a:latin typeface="+mj-lt"/>
              </a:rPr>
              <a:t> </a:t>
            </a:r>
          </a:p>
          <a:p>
            <a:endParaRPr lang="pt-BR" sz="2800" dirty="0"/>
          </a:p>
          <a:p>
            <a:r>
              <a:rPr lang="pt-BR" sz="2800" dirty="0"/>
              <a:t>Mais informações:  </a:t>
            </a:r>
            <a:r>
              <a:rPr lang="pt-BR" sz="2800" dirty="0">
                <a:hlinkClick r:id="rId2"/>
              </a:rPr>
              <a:t>http://www.stroustrup.com/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4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Solução de problemas matemáticos</a:t>
            </a:r>
            <a:br>
              <a:rPr lang="pt-BR" dirty="0"/>
            </a:br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Achar raízes </a:t>
            </a:r>
            <a:br>
              <a:rPr lang="pt-BR" dirty="0"/>
            </a:br>
            <a:r>
              <a:rPr lang="pt-BR" dirty="0"/>
              <a:t>de uma função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Calcular derivadas </a:t>
            </a:r>
            <a:br>
              <a:rPr lang="pt-BR" dirty="0"/>
            </a:br>
            <a:r>
              <a:rPr lang="pt-BR" dirty="0"/>
              <a:t>e integrais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ma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0016" y="3212976"/>
            <a:ext cx="2643206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computador</a:t>
            </a:r>
            <a:r>
              <a:rPr lang="pt-BR" dirty="0"/>
              <a:t> é uma máquina que pode ser programada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</a:t>
            </a:r>
            <a:r>
              <a:rPr lang="pt-BR" dirty="0"/>
              <a:t> é uma seqüência de instruções</a:t>
            </a:r>
          </a:p>
          <a:p>
            <a:endParaRPr lang="pt-BR" dirty="0"/>
          </a:p>
          <a:p>
            <a:r>
              <a:rPr lang="pt-BR" dirty="0"/>
              <a:t>Um programa criado em linguagem de alto nível precisa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traduzido para linguagem de máquina</a:t>
            </a:r>
            <a:r>
              <a:rPr lang="pt-BR" dirty="0"/>
              <a:t> por um compilador</a:t>
            </a:r>
          </a:p>
          <a:p>
            <a:r>
              <a:rPr lang="pt-BR" dirty="0"/>
              <a:t>Faremos programas na linguagem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 </a:t>
            </a:r>
            <a:r>
              <a:rPr lang="pt-BR" dirty="0"/>
              <a:t>com o ambiente integrado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Microsoft Visual Studio </a:t>
            </a:r>
            <a:r>
              <a:rPr lang="pt-BR" dirty="0"/>
              <a:t>usando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 compilador 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 C++</a:t>
            </a:r>
          </a:p>
        </p:txBody>
      </p:sp>
    </p:spTree>
    <p:extLst>
      <p:ext uri="{BB962C8B-B14F-4D97-AF65-F5344CB8AC3E}">
        <p14:creationId xmlns:p14="http://schemas.microsoft.com/office/powerpoint/2010/main" val="37939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Controle de processos industriais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3212976"/>
            <a:ext cx="4248472" cy="2827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Execução remota de cirurgias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operacao-remo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1624" y="3239080"/>
            <a:ext cx="4314056" cy="2858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 descr="Surgery_Ro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144" y="2666552"/>
            <a:ext cx="2368826" cy="3443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Previsão de condições climáticas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previsao_do_tempo_3.jpg"/>
          <p:cNvPicPr>
            <a:picLocks noChangeAspect="1"/>
          </p:cNvPicPr>
          <p:nvPr/>
        </p:nvPicPr>
        <p:blipFill>
          <a:blip r:embed="rId2" cstate="print"/>
          <a:srcRect l="10733" t="7109" r="8115" b="10900"/>
          <a:stretch>
            <a:fillRect/>
          </a:stretch>
        </p:blipFill>
        <p:spPr>
          <a:xfrm>
            <a:off x="4223792" y="3068960"/>
            <a:ext cx="4087926" cy="3041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Controle acadêmico de uma universidade</a:t>
            </a:r>
          </a:p>
          <a:p>
            <a:pPr>
              <a:buNone/>
            </a:pPr>
            <a:endParaRPr lang="pt-BR" dirty="0"/>
          </a:p>
        </p:txBody>
      </p:sp>
      <p:grpSp>
        <p:nvGrpSpPr>
          <p:cNvPr id="5" name="Agrupar 4"/>
          <p:cNvGrpSpPr/>
          <p:nvPr/>
        </p:nvGrpSpPr>
        <p:grpSpPr>
          <a:xfrm>
            <a:off x="2207568" y="3356992"/>
            <a:ext cx="8005407" cy="2259212"/>
            <a:chOff x="2207568" y="3356992"/>
            <a:chExt cx="8005407" cy="2259212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568" y="3356992"/>
              <a:ext cx="8005407" cy="22592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Retângulo 3"/>
            <p:cNvSpPr/>
            <p:nvPr/>
          </p:nvSpPr>
          <p:spPr>
            <a:xfrm>
              <a:off x="9624335" y="3755132"/>
              <a:ext cx="521965" cy="259540"/>
            </a:xfrm>
            <a:prstGeom prst="rect">
              <a:avLst/>
            </a:prstGeom>
            <a:solidFill>
              <a:srgbClr val="C4D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pt-BR" sz="105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2020.2</a:t>
              </a:r>
              <a:endParaRPr lang="pt-BR" sz="2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executam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Jogos e simulações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15" y="2749789"/>
            <a:ext cx="4736525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trailertododia.com/wp-content/uploads/2013/11/340910-ryse-son-of-rom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290394"/>
            <a:ext cx="4946745" cy="2782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3069</TotalTime>
  <Words>2432</Words>
  <Application>Microsoft Office PowerPoint</Application>
  <PresentationFormat>Widescreen</PresentationFormat>
  <Paragraphs>431</Paragraphs>
  <Slides>40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51" baseType="lpstr">
      <vt:lpstr>Arial</vt:lpstr>
      <vt:lpstr>Arial Narrow</vt:lpstr>
      <vt:lpstr>Bradley Hand ITC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Metrô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Programação</vt:lpstr>
      <vt:lpstr>Programação</vt:lpstr>
      <vt:lpstr>Programação</vt:lpstr>
      <vt:lpstr>Programação</vt:lpstr>
      <vt:lpstr>Programação</vt:lpstr>
      <vt:lpstr>Programação</vt:lpstr>
      <vt:lpstr>Programação</vt:lpstr>
      <vt:lpstr>Linguagens</vt:lpstr>
      <vt:lpstr>Linguagens</vt:lpstr>
      <vt:lpstr>Linguagens</vt:lpstr>
      <vt:lpstr>Linguagens</vt:lpstr>
      <vt:lpstr>Linguagens</vt:lpstr>
      <vt:lpstr>Linguagens</vt:lpstr>
      <vt:lpstr>Linguagens</vt:lpstr>
      <vt:lpstr>Linguagens</vt:lpstr>
      <vt:lpstr>Por que C++?</vt:lpstr>
      <vt:lpstr>Datacenter</vt:lpstr>
      <vt:lpstr>Smartphones</vt:lpstr>
      <vt:lpstr>Eficiência de C++</vt:lpstr>
      <vt:lpstr>O mundo é construído em C/C++</vt:lpstr>
      <vt:lpstr>Histórico</vt:lpstr>
      <vt:lpstr>História da Linguagem C++</vt:lpstr>
      <vt:lpstr>História da Linguagem C++</vt:lpstr>
      <vt:lpstr>História da Linguagem C++</vt:lpstr>
      <vt:lpstr>História da Linguagem C++</vt:lpstr>
      <vt:lpstr>História da Linguagem C++</vt:lpstr>
      <vt:lpstr>História da Linguagem C++</vt:lpstr>
      <vt:lpstr>História da Linguagem C++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309</cp:revision>
  <dcterms:created xsi:type="dcterms:W3CDTF">2009-02-25T19:16:57Z</dcterms:created>
  <dcterms:modified xsi:type="dcterms:W3CDTF">2021-03-19T06:42:00Z</dcterms:modified>
</cp:coreProperties>
</file>