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sz3iajv0b/5vnHWMhfvrYyxvX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/>
    <p:restoredTop sz="94718"/>
  </p:normalViewPr>
  <p:slideViewPr>
    <p:cSldViewPr snapToGrid="0">
      <p:cViewPr varScale="1">
        <p:scale>
          <a:sx n="110" d="100"/>
          <a:sy n="110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a87cea1b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25a87cea1b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a87cea1b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5a87cea1b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a87cea1b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5a87cea1b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5600700" y="552844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sldNum" idx="12"/>
          </p:nvPr>
        </p:nvSpPr>
        <p:spPr>
          <a:xfrm>
            <a:off x="6096000" y="63439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title"/>
          </p:nvPr>
        </p:nvSpPr>
        <p:spPr>
          <a:xfrm>
            <a:off x="4259992" y="4070952"/>
            <a:ext cx="3672016" cy="49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2"/>
          <p:cNvSpPr/>
          <p:nvPr/>
        </p:nvSpPr>
        <p:spPr>
          <a:xfrm>
            <a:off x="2818504" y="1974028"/>
            <a:ext cx="3958814" cy="11392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2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7305" y="1719361"/>
            <a:ext cx="2923066" cy="164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2236572" y="939114"/>
            <a:ext cx="9117227" cy="75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2236572" y="1791730"/>
            <a:ext cx="9117228" cy="438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9092513" y="6278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grpSp>
        <p:nvGrpSpPr>
          <p:cNvPr id="21" name="Google Shape;21;p33"/>
          <p:cNvGrpSpPr/>
          <p:nvPr/>
        </p:nvGrpSpPr>
        <p:grpSpPr>
          <a:xfrm>
            <a:off x="8745967" y="87933"/>
            <a:ext cx="1979407" cy="675860"/>
            <a:chOff x="8745967" y="87933"/>
            <a:chExt cx="1979407" cy="675860"/>
          </a:xfrm>
        </p:grpSpPr>
        <p:sp>
          <p:nvSpPr>
            <p:cNvPr id="22" name="Google Shape;22;p33"/>
            <p:cNvSpPr/>
            <p:nvPr/>
          </p:nvSpPr>
          <p:spPr>
            <a:xfrm>
              <a:off x="8745967" y="155986"/>
              <a:ext cx="1979407" cy="60780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" name="Google Shape;23;p33" descr="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527041" y="87933"/>
              <a:ext cx="1198333" cy="675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/>
          <p:nvPr/>
        </p:nvSpPr>
        <p:spPr>
          <a:xfrm>
            <a:off x="2528048" y="2678654"/>
            <a:ext cx="3958814" cy="11392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3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849" y="2423987"/>
            <a:ext cx="2923066" cy="164860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3762702" y="4059229"/>
            <a:ext cx="5192111" cy="49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PT" sz="3200"/>
              <a:t>Face Recognition Door Lock System with RISC-V</a:t>
            </a:r>
            <a:endParaRPr/>
          </a:p>
        </p:txBody>
      </p:sp>
      <p:sp>
        <p:nvSpPr>
          <p:cNvPr id="84" name="Google Shape;84;p1"/>
          <p:cNvSpPr txBox="1"/>
          <p:nvPr/>
        </p:nvSpPr>
        <p:spPr>
          <a:xfrm>
            <a:off x="3578173" y="4965947"/>
            <a:ext cx="5561168" cy="6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 Fidalgo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Wagner Pedrosa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ldNum" idx="12"/>
          </p:nvPr>
        </p:nvSpPr>
        <p:spPr>
          <a:xfrm>
            <a:off x="6096000" y="6343993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PT"/>
              <a:t>1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1CE69F-545E-66DB-4C4D-96E6EA7E0846}"/>
              </a:ext>
            </a:extLst>
          </p:cNvPr>
          <p:cNvSpPr txBox="1"/>
          <p:nvPr/>
        </p:nvSpPr>
        <p:spPr>
          <a:xfrm>
            <a:off x="5666282" y="127416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2236572" y="939114"/>
            <a:ext cx="9117227" cy="75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PT" sz="2800" b="1">
                <a:solidFill>
                  <a:srgbClr val="FFC000"/>
                </a:solidFill>
              </a:rPr>
              <a:t>Context</a:t>
            </a:r>
            <a:endParaRPr sz="2800" b="1">
              <a:solidFill>
                <a:srgbClr val="FFC000"/>
              </a:solidFill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2236572" y="1791730"/>
            <a:ext cx="9117228" cy="438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lang="pt-PT" sz="2000">
                <a:highlight>
                  <a:schemeClr val="lt1"/>
                </a:highlight>
              </a:rPr>
              <a:t>CTM Summer Internships at OET (Optic Electronics Technology) center</a:t>
            </a:r>
            <a:endParaRPr sz="2000">
              <a:highlight>
                <a:schemeClr val="lt1"/>
              </a:highlight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lang="pt-PT" sz="2000">
                <a:highlight>
                  <a:schemeClr val="lt1"/>
                </a:highlight>
              </a:rPr>
              <a:t>Integration of hardware and software in IoT (Internet of Things) applications</a:t>
            </a:r>
            <a:endParaRPr sz="2000">
              <a:highlight>
                <a:schemeClr val="lt1"/>
              </a:highlight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lang="pt-PT" sz="2000">
                <a:highlight>
                  <a:schemeClr val="lt1"/>
                </a:highlight>
              </a:rPr>
              <a:t>ESP32-CAM with RISC-V</a:t>
            </a:r>
            <a:endParaRPr sz="2000">
              <a:highlight>
                <a:schemeClr val="lt1"/>
              </a:highlight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lang="pt-PT" sz="2000">
                <a:highlight>
                  <a:schemeClr val="lt1"/>
                </a:highlight>
              </a:rPr>
              <a:t>Real-time face recognition</a:t>
            </a:r>
            <a:endParaRPr sz="200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9092513" y="627800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2236572" y="939114"/>
            <a:ext cx="9117227" cy="75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PT" sz="2800" b="1">
                <a:solidFill>
                  <a:srgbClr val="FFC000"/>
                </a:solidFill>
              </a:rPr>
              <a:t>Objectives</a:t>
            </a:r>
            <a:endParaRPr sz="2800" b="1">
              <a:solidFill>
                <a:srgbClr val="FFC000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2236575" y="1791725"/>
            <a:ext cx="9669300" cy="4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lang="pt-PT" sz="2000">
                <a:highlight>
                  <a:srgbClr val="FFFFFF"/>
                </a:highlight>
              </a:rPr>
              <a:t>Design and build a door lock system using the ESP32-CAM</a:t>
            </a:r>
            <a:endParaRPr sz="2000"/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lang="pt-PT" sz="2000">
                <a:highlight>
                  <a:srgbClr val="FFFFFF"/>
                </a:highlight>
              </a:rPr>
              <a:t>Apply face recognition software to enable secure access control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lang="pt-PT" sz="2000">
                <a:highlight>
                  <a:srgbClr val="FFFFFF"/>
                </a:highlight>
              </a:rPr>
              <a:t>Develop a user-friendly interface for the system to allow easy management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lang="pt-PT" sz="2000">
                <a:highlight>
                  <a:srgbClr val="FFFFFF"/>
                </a:highlight>
              </a:rPr>
              <a:t>Conduct testing and debugging to ensure the system is reliable and secure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lang="pt-PT" sz="2000">
                <a:highlight>
                  <a:srgbClr val="FFFFFF"/>
                </a:highlight>
              </a:rPr>
              <a:t>Document the development process to facilitate future modifications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lang="pt-PT" sz="2000">
                <a:highlight>
                  <a:srgbClr val="FFFFFF"/>
                </a:highlight>
              </a:rPr>
              <a:t>Provide guidelines for installation, operation and maintenance of the system</a:t>
            </a:r>
            <a:endParaRPr sz="200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9092513" y="627800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a87cea1bf_1_1"/>
          <p:cNvSpPr txBox="1">
            <a:spLocks noGrp="1"/>
          </p:cNvSpPr>
          <p:nvPr>
            <p:ph type="title"/>
          </p:nvPr>
        </p:nvSpPr>
        <p:spPr>
          <a:xfrm>
            <a:off x="2083597" y="212514"/>
            <a:ext cx="91173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PT" sz="2800" b="1">
                <a:solidFill>
                  <a:srgbClr val="FFC000"/>
                </a:solidFill>
              </a:rPr>
              <a:t>Developed Work - Circuit</a:t>
            </a:r>
            <a:endParaRPr sz="2800" b="1">
              <a:solidFill>
                <a:srgbClr val="FFC000"/>
              </a:solidFill>
            </a:endParaRPr>
          </a:p>
        </p:txBody>
      </p:sp>
      <p:cxnSp>
        <p:nvCxnSpPr>
          <p:cNvPr id="105" name="Google Shape;105;g25a87cea1bf_1_1"/>
          <p:cNvCxnSpPr/>
          <p:nvPr/>
        </p:nvCxnSpPr>
        <p:spPr>
          <a:xfrm>
            <a:off x="8080001" y="887825"/>
            <a:ext cx="0" cy="5683200"/>
          </a:xfrm>
          <a:prstGeom prst="straightConnector1">
            <a:avLst/>
          </a:prstGeom>
          <a:noFill/>
          <a:ln w="38100" cap="flat" cmpd="sng">
            <a:solidFill>
              <a:srgbClr val="FFCA2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6" name="Google Shape;106;g25a87cea1bf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775" y="4029150"/>
            <a:ext cx="3355873" cy="252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5a87cea1bf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2775" y="887825"/>
            <a:ext cx="3355873" cy="2516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5a87cea1bf_1_1"/>
          <p:cNvSpPr txBox="1">
            <a:spLocks noGrp="1"/>
          </p:cNvSpPr>
          <p:nvPr>
            <p:ph type="sldNum" idx="12"/>
          </p:nvPr>
        </p:nvSpPr>
        <p:spPr>
          <a:xfrm>
            <a:off x="9092513" y="627800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  <p:pic>
        <p:nvPicPr>
          <p:cNvPr id="5" name="Imagem 4" descr="Uma imagem com texto, Engenharia eletrónica, máquina, circuito&#10;&#10;Descrição gerada automaticamente">
            <a:extLst>
              <a:ext uri="{FF2B5EF4-FFF2-40B4-BE49-F238E27FC236}">
                <a16:creationId xmlns:a16="http://schemas.microsoft.com/office/drawing/2014/main" id="{2D622B65-F278-BD0B-EE7D-8FD524DF71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31" r="1504"/>
          <a:stretch/>
        </p:blipFill>
        <p:spPr>
          <a:xfrm>
            <a:off x="2097884" y="887825"/>
            <a:ext cx="5900757" cy="5613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a87cea1bf_1_8"/>
          <p:cNvSpPr txBox="1">
            <a:spLocks noGrp="1"/>
          </p:cNvSpPr>
          <p:nvPr>
            <p:ph type="title"/>
          </p:nvPr>
        </p:nvSpPr>
        <p:spPr>
          <a:xfrm>
            <a:off x="2185547" y="225564"/>
            <a:ext cx="91173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PT" sz="2800" b="1">
                <a:solidFill>
                  <a:srgbClr val="FFC000"/>
                </a:solidFill>
              </a:rPr>
              <a:t>Developed Work - Algorithm Pipeline </a:t>
            </a:r>
            <a:endParaRPr sz="2800" b="1">
              <a:solidFill>
                <a:srgbClr val="FFC000"/>
              </a:solidFill>
            </a:endParaRPr>
          </a:p>
        </p:txBody>
      </p:sp>
      <p:sp>
        <p:nvSpPr>
          <p:cNvPr id="116" name="Google Shape;116;g25a87cea1bf_1_8"/>
          <p:cNvSpPr txBox="1">
            <a:spLocks noGrp="1"/>
          </p:cNvSpPr>
          <p:nvPr>
            <p:ph type="sldNum" idx="12"/>
          </p:nvPr>
        </p:nvSpPr>
        <p:spPr>
          <a:xfrm>
            <a:off x="9092513" y="627800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  <p:pic>
        <p:nvPicPr>
          <p:cNvPr id="5" name="Imagem 4" descr="Uma imagem com texto, captura de ecrã, diagrama, amarelo&#10;&#10;Descrição gerada automaticamente">
            <a:extLst>
              <a:ext uri="{FF2B5EF4-FFF2-40B4-BE49-F238E27FC236}">
                <a16:creationId xmlns:a16="http://schemas.microsoft.com/office/drawing/2014/main" id="{ACA95DE8-C16B-F81C-F373-4050980E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488" y="899734"/>
            <a:ext cx="7305675" cy="5958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2277297" y="261164"/>
            <a:ext cx="91173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PT" sz="2800" b="1">
                <a:solidFill>
                  <a:srgbClr val="FFC000"/>
                </a:solidFill>
              </a:rPr>
              <a:t>Developed Work - Mobile App</a:t>
            </a:r>
            <a:endParaRPr sz="2800" b="1">
              <a:solidFill>
                <a:srgbClr val="FFC000"/>
              </a:solidFill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r="66197"/>
          <a:stretch/>
        </p:blipFill>
        <p:spPr>
          <a:xfrm>
            <a:off x="2212800" y="1101575"/>
            <a:ext cx="2674850" cy="559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9092513" y="627800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l="35204" r="33170"/>
          <a:stretch/>
        </p:blipFill>
        <p:spPr>
          <a:xfrm>
            <a:off x="5935888" y="839275"/>
            <a:ext cx="2502625" cy="559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l="67657"/>
          <a:stretch/>
        </p:blipFill>
        <p:spPr>
          <a:xfrm>
            <a:off x="9352525" y="1012675"/>
            <a:ext cx="2559400" cy="5594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5"/>
          <p:cNvCxnSpPr/>
          <p:nvPr/>
        </p:nvCxnSpPr>
        <p:spPr>
          <a:xfrm>
            <a:off x="5423750" y="1115300"/>
            <a:ext cx="0" cy="5347500"/>
          </a:xfrm>
          <a:prstGeom prst="straightConnector1">
            <a:avLst/>
          </a:prstGeom>
          <a:noFill/>
          <a:ln w="38100" cap="flat" cmpd="sng">
            <a:solidFill>
              <a:srgbClr val="FFCA2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8874475" y="1136300"/>
            <a:ext cx="0" cy="5347500"/>
          </a:xfrm>
          <a:prstGeom prst="straightConnector1">
            <a:avLst/>
          </a:prstGeom>
          <a:noFill/>
          <a:ln w="38100" cap="flat" cmpd="sng">
            <a:solidFill>
              <a:srgbClr val="FFCA2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3"/>
          <p:cNvSpPr txBox="1">
            <a:spLocks noGrp="1"/>
          </p:cNvSpPr>
          <p:nvPr>
            <p:ph type="title"/>
          </p:nvPr>
        </p:nvSpPr>
        <p:spPr>
          <a:xfrm>
            <a:off x="2236572" y="205764"/>
            <a:ext cx="91173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PT" sz="2800" b="1">
                <a:solidFill>
                  <a:srgbClr val="FFC000"/>
                </a:solidFill>
              </a:rPr>
              <a:t>Results - Face Recognition Error</a:t>
            </a:r>
            <a:endParaRPr sz="2800" b="1">
              <a:solidFill>
                <a:srgbClr val="FFC000"/>
              </a:solidFill>
            </a:endParaRPr>
          </a:p>
        </p:txBody>
      </p:sp>
      <p:sp>
        <p:nvSpPr>
          <p:cNvPr id="133" name="Google Shape;133;p43"/>
          <p:cNvSpPr txBox="1">
            <a:spLocks noGrp="1"/>
          </p:cNvSpPr>
          <p:nvPr>
            <p:ph type="body" idx="1"/>
          </p:nvPr>
        </p:nvSpPr>
        <p:spPr>
          <a:xfrm>
            <a:off x="2040075" y="1033475"/>
            <a:ext cx="9313800" cy="27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 b="1">
                <a:highlight>
                  <a:srgbClr val="FFFFFF"/>
                </a:highlight>
              </a:rPr>
              <a:t>Training</a:t>
            </a:r>
            <a:r>
              <a:rPr lang="pt-PT" sz="1500">
                <a:highlight>
                  <a:srgbClr val="FFFFFF"/>
                </a:highlight>
              </a:rPr>
              <a:t>: 10 Genuine enrolled with 10 samples each</a:t>
            </a:r>
            <a:endParaRPr sz="1500">
              <a:highlight>
                <a:srgbClr val="FFFFFF"/>
              </a:highlight>
            </a:endParaRPr>
          </a:p>
          <a:p>
            <a:pPr marL="22860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 b="1">
                <a:highlight>
                  <a:srgbClr val="FFFFFF"/>
                </a:highlight>
              </a:rPr>
              <a:t>Test</a:t>
            </a:r>
            <a:r>
              <a:rPr lang="pt-PT" sz="1500">
                <a:highlight>
                  <a:srgbClr val="FFFFFF"/>
                </a:highlight>
              </a:rPr>
              <a:t>:</a:t>
            </a:r>
            <a:endParaRPr sz="1500"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highlight>
                  <a:srgbClr val="FFFFFF"/>
                </a:highlight>
              </a:rPr>
              <a:t>20 Identities (10 genuine and 10 impostors)</a:t>
            </a:r>
            <a:endParaRPr sz="1500"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highlight>
                  <a:srgbClr val="FFFFFF"/>
                </a:highlight>
              </a:rPr>
              <a:t>Same distance from camera, lighting conditions and background</a:t>
            </a:r>
            <a:endParaRPr sz="1500"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highlight>
                  <a:srgbClr val="FFFFFF"/>
                </a:highlight>
              </a:rPr>
              <a:t>Randomly presented a person to the camera and got the corresponding similarity value </a:t>
            </a:r>
            <a:endParaRPr sz="1500"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highlight>
                  <a:srgbClr val="FFFFFF"/>
                </a:highlight>
              </a:rPr>
              <a:t>Three times for each person</a:t>
            </a:r>
            <a:endParaRPr sz="1500"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</a:endParaRPr>
          </a:p>
        </p:txBody>
      </p:sp>
      <p:sp>
        <p:nvSpPr>
          <p:cNvPr id="134" name="Google Shape;134;p43"/>
          <p:cNvSpPr txBox="1"/>
          <p:nvPr/>
        </p:nvSpPr>
        <p:spPr>
          <a:xfrm>
            <a:off x="2040075" y="3177850"/>
            <a:ext cx="48375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 b="1">
                <a:solidFill>
                  <a:schemeClr val="dk1"/>
                </a:solidFill>
                <a:highlight>
                  <a:srgbClr val="FFFFFF"/>
                </a:highlight>
              </a:rPr>
              <a:t>Results</a:t>
            </a:r>
            <a:r>
              <a:rPr lang="pt-PT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solidFill>
                  <a:schemeClr val="dk1"/>
                </a:solidFill>
                <a:highlight>
                  <a:srgbClr val="FFFFFF"/>
                </a:highlight>
              </a:rPr>
              <a:t>Close distributions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solidFill>
                  <a:schemeClr val="dk1"/>
                </a:solidFill>
                <a:highlight>
                  <a:srgbClr val="FFFFFF"/>
                </a:highlight>
              </a:rPr>
              <a:t>Cases of False Negative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solidFill>
                  <a:schemeClr val="dk1"/>
                </a:solidFill>
                <a:highlight>
                  <a:srgbClr val="FFFFFF"/>
                </a:highlight>
              </a:rPr>
              <a:t>No False Positive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solidFill>
                  <a:schemeClr val="dk1"/>
                </a:solidFill>
                <a:highlight>
                  <a:srgbClr val="FFFFFF"/>
                </a:highlight>
              </a:rPr>
              <a:t>Genuine: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solidFill>
                  <a:schemeClr val="dk1"/>
                </a:solidFill>
                <a:highlight>
                  <a:srgbClr val="FFFFFF"/>
                </a:highlight>
              </a:rPr>
              <a:t>Maximum: 0.88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solidFill>
                  <a:schemeClr val="dk1"/>
                </a:solidFill>
                <a:highlight>
                  <a:srgbClr val="FFFFFF"/>
                </a:highlight>
              </a:rPr>
              <a:t>Minimum: 0.45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solidFill>
                  <a:schemeClr val="dk1"/>
                </a:solidFill>
                <a:highlight>
                  <a:srgbClr val="FFFFFF"/>
                </a:highlight>
              </a:rPr>
              <a:t>Impostor: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solidFill>
                  <a:schemeClr val="dk1"/>
                </a:solidFill>
                <a:highlight>
                  <a:srgbClr val="FFFFFF"/>
                </a:highlight>
              </a:rPr>
              <a:t>Maximum: 0.45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Char char="•"/>
            </a:pPr>
            <a:r>
              <a:rPr lang="pt-PT" sz="1500">
                <a:solidFill>
                  <a:schemeClr val="dk1"/>
                </a:solidFill>
                <a:highlight>
                  <a:srgbClr val="FFFFFF"/>
                </a:highlight>
              </a:rPr>
              <a:t>Minimum: 0.20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550" y="2876000"/>
            <a:ext cx="6435148" cy="394560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9092513" y="627800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a87cea1bf_1_17"/>
          <p:cNvSpPr txBox="1">
            <a:spLocks noGrp="1"/>
          </p:cNvSpPr>
          <p:nvPr>
            <p:ph type="title"/>
          </p:nvPr>
        </p:nvSpPr>
        <p:spPr>
          <a:xfrm>
            <a:off x="2236572" y="371514"/>
            <a:ext cx="91173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PT" sz="2800" b="1">
                <a:solidFill>
                  <a:srgbClr val="FFC000"/>
                </a:solidFill>
              </a:rPr>
              <a:t>Results - Energy Consumption</a:t>
            </a:r>
            <a:endParaRPr sz="2800" b="1">
              <a:solidFill>
                <a:srgbClr val="FFC000"/>
              </a:solidFill>
            </a:endParaRPr>
          </a:p>
        </p:txBody>
      </p:sp>
      <p:sp>
        <p:nvSpPr>
          <p:cNvPr id="142" name="Google Shape;142;g25a87cea1bf_1_17"/>
          <p:cNvSpPr txBox="1">
            <a:spLocks noGrp="1"/>
          </p:cNvSpPr>
          <p:nvPr>
            <p:ph type="body" idx="1"/>
          </p:nvPr>
        </p:nvSpPr>
        <p:spPr>
          <a:xfrm>
            <a:off x="2023825" y="2826225"/>
            <a:ext cx="4633200" cy="27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600" b="1" dirty="0"/>
          </a:p>
          <a:p>
            <a:pPr marL="228600" lvl="0" indent="-203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Char char="•"/>
            </a:pPr>
            <a:r>
              <a:rPr lang="pt-PT" sz="1600" b="1" dirty="0" err="1"/>
              <a:t>Results</a:t>
            </a:r>
            <a:r>
              <a:rPr lang="pt-PT" sz="1600" b="1" dirty="0"/>
              <a:t>: </a:t>
            </a:r>
            <a:endParaRPr sz="1600" b="1" dirty="0"/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Char char="•"/>
            </a:pPr>
            <a:r>
              <a:rPr lang="pt-PT" sz="1600" dirty="0" err="1"/>
              <a:t>Constant</a:t>
            </a:r>
            <a:r>
              <a:rPr lang="pt-PT" sz="1600" dirty="0"/>
              <a:t> </a:t>
            </a:r>
            <a:r>
              <a:rPr lang="pt-PT" sz="1600" dirty="0" err="1"/>
              <a:t>tension</a:t>
            </a:r>
            <a:r>
              <a:rPr lang="pt-PT" sz="1600" dirty="0"/>
              <a:t> in ESP </a:t>
            </a:r>
            <a:r>
              <a:rPr lang="pt-PT" sz="1600" dirty="0" err="1"/>
              <a:t>circuit</a:t>
            </a:r>
            <a:r>
              <a:rPr lang="pt-PT" sz="1600" dirty="0"/>
              <a:t>: 5.17V</a:t>
            </a:r>
            <a:endParaRPr sz="1600" dirty="0"/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Char char="•"/>
            </a:pPr>
            <a:r>
              <a:rPr lang="pt-PT" sz="1600" dirty="0" err="1"/>
              <a:t>Constant</a:t>
            </a:r>
            <a:r>
              <a:rPr lang="pt-PT" sz="1600" dirty="0"/>
              <a:t> </a:t>
            </a:r>
            <a:r>
              <a:rPr lang="pt-PT" sz="1600" dirty="0" err="1"/>
              <a:t>current</a:t>
            </a:r>
            <a:r>
              <a:rPr lang="pt-PT" sz="1600" dirty="0"/>
              <a:t> for </a:t>
            </a:r>
            <a:r>
              <a:rPr lang="pt-PT" sz="1600" dirty="0" err="1"/>
              <a:t>each</a:t>
            </a:r>
            <a:r>
              <a:rPr lang="pt-PT" sz="1600" dirty="0"/>
              <a:t> </a:t>
            </a:r>
            <a:r>
              <a:rPr lang="pt-PT" sz="1600" dirty="0" err="1"/>
              <a:t>task</a:t>
            </a:r>
            <a:endParaRPr sz="1600" dirty="0"/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Char char="•"/>
            </a:pP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image</a:t>
            </a:r>
            <a:r>
              <a:rPr lang="pt-PT" sz="1600" dirty="0"/>
              <a:t> takes </a:t>
            </a:r>
            <a:r>
              <a:rPr lang="pt-PT" sz="1600" dirty="0" err="1"/>
              <a:t>approximately</a:t>
            </a:r>
            <a:r>
              <a:rPr lang="pt-PT" sz="1600" dirty="0"/>
              <a:t> 8s to </a:t>
            </a:r>
            <a:r>
              <a:rPr lang="pt-PT" sz="1600" dirty="0" err="1"/>
              <a:t>be</a:t>
            </a:r>
            <a:r>
              <a:rPr lang="pt-PT" sz="1600" dirty="0"/>
              <a:t> </a:t>
            </a:r>
            <a:r>
              <a:rPr lang="pt-PT" sz="1600" dirty="0" err="1"/>
              <a:t>processed</a:t>
            </a:r>
            <a:endParaRPr sz="1600" dirty="0"/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Char char="•"/>
            </a:pPr>
            <a:r>
              <a:rPr lang="pt-PT" sz="1600" dirty="0" err="1"/>
              <a:t>Door</a:t>
            </a:r>
            <a:r>
              <a:rPr lang="pt-PT" sz="1600" dirty="0"/>
              <a:t> </a:t>
            </a:r>
            <a:r>
              <a:rPr lang="pt-PT" sz="1600" dirty="0" err="1"/>
              <a:t>lock</a:t>
            </a:r>
            <a:r>
              <a:rPr lang="pt-PT" sz="1600" dirty="0"/>
              <a:t> </a:t>
            </a:r>
            <a:r>
              <a:rPr lang="pt-PT" sz="1600" dirty="0" err="1"/>
              <a:t>circuit</a:t>
            </a:r>
            <a:r>
              <a:rPr lang="pt-PT" sz="1600" dirty="0"/>
              <a:t> </a:t>
            </a:r>
            <a:r>
              <a:rPr lang="pt-PT" sz="1600" dirty="0" err="1"/>
              <a:t>consumption</a:t>
            </a:r>
            <a:r>
              <a:rPr lang="pt-PT" sz="1600" dirty="0"/>
              <a:t>: 6W for 5s </a:t>
            </a:r>
            <a:r>
              <a:rPr lang="pt-PT" sz="1600" dirty="0" err="1"/>
              <a:t>when</a:t>
            </a:r>
            <a:r>
              <a:rPr lang="pt-PT" sz="1600" dirty="0"/>
              <a:t> </a:t>
            </a:r>
            <a:r>
              <a:rPr lang="pt-PT" sz="1600" dirty="0" err="1"/>
              <a:t>opened</a:t>
            </a:r>
            <a:r>
              <a:rPr lang="pt-PT" sz="1600" dirty="0"/>
              <a:t> </a:t>
            </a:r>
            <a:endParaRPr sz="1600" dirty="0"/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Char char="•"/>
            </a:pPr>
            <a:r>
              <a:rPr lang="pt-PT" sz="1600" dirty="0"/>
              <a:t>Wi-Fi </a:t>
            </a:r>
            <a:r>
              <a:rPr lang="pt-PT" sz="1600" dirty="0" err="1"/>
              <a:t>has</a:t>
            </a:r>
            <a:r>
              <a:rPr lang="pt-PT" sz="1600" dirty="0"/>
              <a:t> a </a:t>
            </a:r>
            <a:r>
              <a:rPr lang="pt-PT" sz="1600" dirty="0" err="1"/>
              <a:t>significant</a:t>
            </a:r>
            <a:r>
              <a:rPr lang="pt-PT" sz="1600" dirty="0"/>
              <a:t> </a:t>
            </a:r>
            <a:r>
              <a:rPr lang="pt-PT" sz="1600" dirty="0" err="1"/>
              <a:t>impact</a:t>
            </a:r>
            <a:r>
              <a:rPr lang="pt-PT" sz="1600" dirty="0"/>
              <a:t> </a:t>
            </a:r>
            <a:r>
              <a:rPr lang="pt-PT" sz="1600" dirty="0" err="1"/>
              <a:t>on</a:t>
            </a:r>
            <a:r>
              <a:rPr lang="pt-PT" sz="1600" dirty="0"/>
              <a:t> </a:t>
            </a:r>
            <a:r>
              <a:rPr lang="pt-PT" sz="1600" dirty="0" err="1"/>
              <a:t>power</a:t>
            </a:r>
            <a:endParaRPr sz="1600" dirty="0"/>
          </a:p>
        </p:txBody>
      </p:sp>
      <p:sp>
        <p:nvSpPr>
          <p:cNvPr id="143" name="Google Shape;143;g25a87cea1bf_1_17"/>
          <p:cNvSpPr txBox="1">
            <a:spLocks noGrp="1"/>
          </p:cNvSpPr>
          <p:nvPr>
            <p:ph type="sldNum" idx="12"/>
          </p:nvPr>
        </p:nvSpPr>
        <p:spPr>
          <a:xfrm>
            <a:off x="9092513" y="627800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  <p:sp>
        <p:nvSpPr>
          <p:cNvPr id="145" name="Google Shape;145;g25a87cea1bf_1_17"/>
          <p:cNvSpPr txBox="1">
            <a:spLocks noGrp="1"/>
          </p:cNvSpPr>
          <p:nvPr>
            <p:ph type="body" idx="1"/>
          </p:nvPr>
        </p:nvSpPr>
        <p:spPr>
          <a:xfrm>
            <a:off x="2023825" y="1268350"/>
            <a:ext cx="8883900" cy="13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Char char="•"/>
            </a:pPr>
            <a:r>
              <a:rPr lang="pt-PT" sz="1600" b="1"/>
              <a:t>Test:</a:t>
            </a:r>
            <a:r>
              <a:rPr lang="pt-PT" sz="1600"/>
              <a:t> 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Char char="•"/>
            </a:pPr>
            <a:r>
              <a:rPr lang="pt-PT" sz="1600"/>
              <a:t>A multimeter was used to measure current and tension of both 5V and 12V circuits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Char char="•"/>
            </a:pPr>
            <a:r>
              <a:rPr lang="pt-PT" sz="1600"/>
              <a:t>Each value was calculated using the “Power Equation” P (W) = V (V) * I (A)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" name="Imagem 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CA8DB201-FAA6-40BC-7CA6-F728DE982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09" y="2864426"/>
            <a:ext cx="5040491" cy="3276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4"/>
          <p:cNvSpPr txBox="1">
            <a:spLocks noGrp="1"/>
          </p:cNvSpPr>
          <p:nvPr>
            <p:ph type="title"/>
          </p:nvPr>
        </p:nvSpPr>
        <p:spPr>
          <a:xfrm>
            <a:off x="2108397" y="496039"/>
            <a:ext cx="91173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PT" sz="2800" b="1">
                <a:solidFill>
                  <a:srgbClr val="FFC000"/>
                </a:solidFill>
              </a:rPr>
              <a:t>Conclusions</a:t>
            </a:r>
            <a:endParaRPr sz="2800" b="1">
              <a:solidFill>
                <a:srgbClr val="FFC000"/>
              </a:solidFill>
            </a:endParaRPr>
          </a:p>
        </p:txBody>
      </p:sp>
      <p:sp>
        <p:nvSpPr>
          <p:cNvPr id="159" name="Google Shape;159;p44"/>
          <p:cNvSpPr txBox="1">
            <a:spLocks noGrp="1"/>
          </p:cNvSpPr>
          <p:nvPr>
            <p:ph type="sldNum" idx="12"/>
          </p:nvPr>
        </p:nvSpPr>
        <p:spPr>
          <a:xfrm>
            <a:off x="9092513" y="627800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  <p:pic>
        <p:nvPicPr>
          <p:cNvPr id="3" name="Imagem 2" descr="Uma imagem com texto, Tipo de letra, captura de ecrã, logótipo&#10;&#10;Descrição gerada automaticamente">
            <a:extLst>
              <a:ext uri="{FF2B5EF4-FFF2-40B4-BE49-F238E27FC236}">
                <a16:creationId xmlns:a16="http://schemas.microsoft.com/office/drawing/2014/main" id="{AAE6C8A3-154C-F39A-9DF3-F4D4E155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1611079"/>
            <a:ext cx="8511072" cy="46669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294</Words>
  <Application>Microsoft Macintosh PowerPoint</Application>
  <PresentationFormat>Ecrã Panorâmico</PresentationFormat>
  <Paragraphs>59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Face Recognition Door Lock System with RISC-V</vt:lpstr>
      <vt:lpstr>Context</vt:lpstr>
      <vt:lpstr>Objectives</vt:lpstr>
      <vt:lpstr>Developed Work - Circuit</vt:lpstr>
      <vt:lpstr>Developed Work - Algorithm Pipeline </vt:lpstr>
      <vt:lpstr>Developed Work - Mobile App</vt:lpstr>
      <vt:lpstr>Results - Face Recognition Error</vt:lpstr>
      <vt:lpstr>Results - Energy Consumption</vt:lpstr>
      <vt:lpstr>Conclusions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Door Lock System with RISC-V</dc:title>
  <dc:creator>Camila Aldrighi</dc:creator>
  <cp:lastModifiedBy>Paulo Miguel de Jesus Coutinho dos Santos Fidalgo</cp:lastModifiedBy>
  <cp:revision>3</cp:revision>
  <dcterms:created xsi:type="dcterms:W3CDTF">2022-05-03T09:57:54Z</dcterms:created>
  <dcterms:modified xsi:type="dcterms:W3CDTF">2024-02-26T08:30:15Z</dcterms:modified>
</cp:coreProperties>
</file>