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48000" y="3024000"/>
            <a:ext cx="91396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612000" y="776160"/>
            <a:ext cx="1096920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DOM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838080" y="2221560"/>
            <a:ext cx="1051164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537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Desestruturação / Destructuring assignment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65480" y="1631880"/>
            <a:ext cx="1112544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A sintaxe de atribuição via desestruturação (destructuring assignment) é uma expressão que possibilita extrair dados de arrays ou objetos em variáveis distintas.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forma tradicional de criar 2 variáveis com os valores de um array</a:t>
            </a:r>
            <a:br/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meuArray = [ 10, 50 ];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primeiro = meuArray[ 0 ];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segundo = meuArray[ 1 ];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com desestruturação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meuArray = [ 10, 50 ];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[ primeiro,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segundo ] = meuArray;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838080" y="2221560"/>
            <a:ext cx="1051164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537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Desestruturação / Destructuring assignment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65480" y="1631880"/>
            <a:ext cx="1112544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podemos também ignorar algum dado que não nos interessa</a:t>
            </a:r>
            <a:br/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meuArray = [ 10, 50, 25, 80, 37 ];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[ primeiro, ,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terceiro ] = meuArray; </a:t>
            </a: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ignora o segundo elemento e os demais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digamos que quero ignorar o segundo apenas mas todos os demais quero pegar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[ primeiro, ,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terceiro, ...resto ] = meuArray;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ignora os tres primeiros e pega o resto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[  ,  ,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, ...resto ] = meuArray;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838080" y="2221560"/>
            <a:ext cx="1051164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537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Desestruturação / Destructuring assignment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537480" y="1440000"/>
            <a:ext cx="11053800" cy="44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desestruturação com objetos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forma tradicional de criar 2 variáveis com os valores de um objeto</a:t>
            </a:r>
            <a:br/>
            <a:r>
              <a:rPr b="1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const</a:t>
            </a: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 objetoCarro = { marca: 'Fiat', modelo: 'Uno' };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marcaDoCarro = objetoCarro.marca;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modeloDoCarro = objetoCarro.modelo;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com desestruturação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1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const</a:t>
            </a: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 objetoCarro = { marca: 'Fiat', modelo: 'Uno' };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{ marca, modelo } = objetoCarro;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renomeando propriedade (alias)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1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const</a:t>
            </a: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 objetoCarroEstranho = { xyz: 'Fiat', fgh: 'Uno' };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{ xyz: marca, fgh: modelo } = objetoCarroEstranho;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548000" y="3024000"/>
            <a:ext cx="91396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612000" y="776160"/>
            <a:ext cx="1096920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Class &amp;&amp; This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838080" y="2221560"/>
            <a:ext cx="1051164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465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Class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93480" y="1512000"/>
            <a:ext cx="11269800" cy="43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Classes em Javascript funcionam quase como objetos, pois com elas podemos usar abstrações do tipo: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class </a:t>
            </a:r>
            <a:r>
              <a:rPr b="1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Aluno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 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nome;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idade;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}</a:t>
            </a:r>
            <a:br/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Logo, as classes provêm uma maneira mais simples e clara de criar objetos e lidar com herança;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Se eu quiser criar um </a:t>
            </a:r>
            <a:r>
              <a:rPr b="1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Aluno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 agora eu faço isso através da palavra-chave </a:t>
            </a:r>
            <a:r>
              <a:rPr b="1" lang="pt-BR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new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Ex: let meuAluno = new Aluno();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não utilizem let pois com classes queremos sempre manter 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   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referência, logo, criam-se constantes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const aluno = </a:t>
            </a:r>
            <a:r>
              <a:rPr b="1" lang="pt-BR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new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Aluno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();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 // tudo certo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838080" y="2221560"/>
            <a:ext cx="1051164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465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Class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93480" y="1512000"/>
            <a:ext cx="11269800" cy="37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Vimos que o JS interpreta uma classe como uma "função", logo, podemos deduzir que é possível passar parâmetros para uma classe;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Porém não basta apenas chamar new Aluno( "João" ) por exemplo;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Para isso iremos utilizar o "Construtor" de uma classe;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Mas o que é isso afinal? É o mestre de obras?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Não, o construtor é uma "função" que será executada no momento em que eu realizar a chamada de </a:t>
            </a:r>
            <a:r>
              <a:rPr b="1" lang="pt-BR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new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 para alguma classe;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Esta "função" construtor é opcional, como vimos no exemplo anterior da nossa classe Aluno onde fizemos a chamada com </a:t>
            </a:r>
            <a:r>
              <a:rPr b="1" lang="pt-BR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new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 sem passar parâmetro nenhum;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838080" y="2221560"/>
            <a:ext cx="1051164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"/>
          <p:cNvSpPr/>
          <p:nvPr/>
        </p:nvSpPr>
        <p:spPr>
          <a:xfrm>
            <a:off x="465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Class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93480" y="1512000"/>
            <a:ext cx="11269800" cy="456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O construtor de uma classe é declarado utilizando a palavra reservada </a:t>
            </a:r>
            <a:r>
              <a:rPr b="1" lang="pt-BR" sz="2000" spc="-1" strike="noStrike">
                <a:solidFill>
                  <a:srgbClr val="2a6099"/>
                </a:solidFill>
                <a:latin typeface="Arial"/>
                <a:ea typeface="DejaVu Sans"/>
              </a:rPr>
              <a:t>constructor 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 ele funciona da seguinte forma: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Vamos seguir no exemplo do Aluno, porém agora quando eu instanciar (new) um Aluno eu gostaria de passar um nome para ele;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new Aluno( "João" 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então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class Aluno {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nome;</a:t>
            </a:r>
            <a:br/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constructor(nomeRecebidoNoInstanciamento) {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nome = nomeRecebidoNoInstanciamento;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}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}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const aluno = new Aluno( "João" 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console.log(aluno);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838080" y="2221560"/>
            <a:ext cx="1051164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465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Class / this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93480" y="1620000"/>
            <a:ext cx="11269800" cy="40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O que aconteceu? Nome is not defined?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Foi tentado atribuir o valor de "nomeRecebidoNoInstanciamento" à algo que realmente não existe pois não utilizamos nem var, let ou const;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Porém nós queremos que aquela propriedade "nome" da nossa classe aluno receba aquele nosso parâmetro e é aí que entramos com o conceito de "</a:t>
            </a:r>
            <a:r>
              <a:rPr b="1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this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";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This, como o nome já diz, se refere à "este, esta, isso" e no JS não é diferente;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Começamos então a abordar agora o que chamamos de "contexto", pois quando eu digo, por exemplo: "Eu adoro isto", esta frase não me diz nada se eu não sei qual é o contexto, correto?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Logo, para aquele nosso construtor o mesmo acontece, não tem como ele saber que aquele "nome" lá está ligado ao contexto do Aluno;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838080" y="2221560"/>
            <a:ext cx="1051164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465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Class / this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393480" y="1620000"/>
            <a:ext cx="11269800" cy="56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Então como poderíamos usar o "this" neste exemplo;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class Aluno {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nome;</a:t>
            </a:r>
            <a:br/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constructor(nomeRecebidoNoInstanciamento) {</a:t>
            </a:r>
            <a:br/>
            <a:r>
              <a:rPr b="0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/*observem*/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 this.nome = nomeRecebidoNoInstanciamento;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}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}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const aluno = new Aluno( "João" 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console.log(aluno);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Com este exemplo podemos observar algumas coisas, uma delas é que "contexto" e "escopo" estão interligados, pois muitas vezes o que define o "this" é o escopo (mas nem sempre).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Vamos entender melhor o que quero dizer com exemplos práticos;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96480" y="1256040"/>
            <a:ext cx="4596120" cy="40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537480" y="669600"/>
            <a:ext cx="1096920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Arial"/>
                <a:ea typeface="DejaVu Sans"/>
              </a:rPr>
              <a:t>Bora praticar?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573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DOM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73480" y="1296000"/>
            <a:ext cx="11161440" cy="50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4"/>
          <p:cNvSpPr txBox="1"/>
          <p:nvPr/>
        </p:nvSpPr>
        <p:spPr>
          <a:xfrm>
            <a:off x="501480" y="1620000"/>
            <a:ext cx="11234520" cy="298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</a:rPr>
              <a:t>O </a:t>
            </a:r>
            <a:r>
              <a:rPr b="1" lang="pt-BR" sz="2000" spc="-1" strike="noStrike">
                <a:solidFill>
                  <a:srgbClr val="55308d"/>
                </a:solidFill>
                <a:latin typeface="Arial"/>
              </a:rPr>
              <a:t>Document Object Model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</a:rPr>
              <a:t> ou simplesmente </a:t>
            </a:r>
            <a:r>
              <a:rPr b="1" lang="pt-BR" sz="2000" spc="-1" strike="noStrike">
                <a:solidFill>
                  <a:srgbClr val="55308d"/>
                </a:solidFill>
                <a:latin typeface="Arial"/>
              </a:rPr>
              <a:t>DOM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</a:rPr>
              <a:t> é utilizado pelo navegador Web para representar a sua página Web.</a:t>
            </a:r>
            <a:endParaRPr b="0" lang="pt-BR" sz="2000" spc="-1" strike="noStrike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</a:rPr>
              <a:t>Quando altera-se esse modelo com o uso do Javascript altera-se também a página Web. É muito mais fácil trabalhar com </a:t>
            </a:r>
            <a:r>
              <a:rPr b="1" lang="pt-BR" sz="2000" spc="-1" strike="noStrike">
                <a:solidFill>
                  <a:srgbClr val="55308d"/>
                </a:solidFill>
                <a:latin typeface="Arial"/>
              </a:rPr>
              <a:t>DOM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</a:rPr>
              <a:t> do que diretamente com código HTML ou CSS.</a:t>
            </a:r>
            <a:endParaRPr b="0" lang="pt-BR" sz="2000" spc="-1" strike="noStrike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</a:rPr>
              <a:t>Um dos grandes responsáveis por isso tudo é o objeto </a:t>
            </a:r>
            <a:r>
              <a:rPr b="1" i="1" lang="pt-BR" sz="2000" spc="-1" strike="noStrike">
                <a:solidFill>
                  <a:srgbClr val="55308d"/>
                </a:solidFill>
                <a:latin typeface="Arial"/>
              </a:rPr>
              <a:t>document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</a:rPr>
              <a:t> que é responsável por conceder ao código Javascript todo o acesso a árvore DOM do navegador Web. </a:t>
            </a:r>
            <a:endParaRPr b="0" lang="pt-BR" sz="2000" spc="-1" strike="noStrike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solidFill>
                <a:srgbClr val="55308d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</a:rPr>
              <a:t>Portanto, qualquer coisa criado pelo navegador Web no modelo da página Web poderá ser acessado através do objeto chamado </a:t>
            </a:r>
            <a:r>
              <a:rPr b="1" i="1" lang="pt-BR" sz="2000" spc="-1" strike="noStrike">
                <a:solidFill>
                  <a:srgbClr val="55308d"/>
                </a:solidFill>
                <a:latin typeface="Arial"/>
              </a:rPr>
              <a:t>document;</a:t>
            </a:r>
            <a:endParaRPr b="0" lang="pt-BR" sz="2000" spc="-1" strike="noStrike">
              <a:solidFill>
                <a:srgbClr val="55308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48000" y="3024000"/>
            <a:ext cx="91396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612000" y="776160"/>
            <a:ext cx="1096920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Métodos de Manipulação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do DOM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573480" y="417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DOM &amp;&amp; Element Methods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501480" y="1512000"/>
            <a:ext cx="11233440" cy="47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métodos de document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document.createElement( tagName );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cria um nodo/elemento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document.getElementById( id );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busca um elemento pelo seu id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document.getElementsByTagName( tagName );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retorna array de elementos com a mesma tag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document.createTextNode( text );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cria um nodo texto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métodos e propriedades dos elementos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element.setAttribute( attributeName, value );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altera o atributo de um elemento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element.appendChild( NodeElement );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insere um novo elemento filho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element.removeChild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( NodeElement );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remove um elemento filho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element.parentNode;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retorna o pai de um nodo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element.id; 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id do elemento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48000" y="3024000"/>
            <a:ext cx="91396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612000" y="776160"/>
            <a:ext cx="1096920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Eventos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537480" y="453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Eventos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65480" y="1548000"/>
            <a:ext cx="11161440" cy="53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Eventos são as ações ou ocorrências que acontecem no nosso sistema (página web);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1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Eles são disparados dentro da janela do navegador, e tendem a estar vinculados a algum elemento especifico — pode ser um único elemento, um conjunto de elementos, o HTML carregado na guia atual, ou toda a janela do navegador.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Cada evento disponível em Javascript possui duas coisas:</a:t>
            </a:r>
            <a:br/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Um manipulador de eventos (event handler) e um "ouvinte" para o evento (event listener);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1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Os ouvintes "escutam" o evento acontecendo, e o manipulador é o codigo que roda em resposta a este acontecimento.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1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1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645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Eventos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73480" y="1512000"/>
            <a:ext cx="1116144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Para registrar um evento em um elemento é bem simples, fazemos isso através da função "addEventListener" passando por parâmetro o evento que queremos "ouvir" e qual será a função executada (manipulador) quando o evento for disparado.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Para cadastrar um evento de "click" em um elemento button por exemplo: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imagine estes dois botões no nosso arquivo HTML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&lt;button id="btn-minus"&gt; - &lt;/button&gt;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&lt;button id="btn-add"&gt; + &lt;/button&gt;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no JS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const botaoDeAdicionar = document.getElementById(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ff8000"/>
                </a:solidFill>
                <a:latin typeface="Arial"/>
                <a:ea typeface="DejaVu Sans"/>
              </a:rPr>
              <a:t>'btn-add'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);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const botaoDeReduzir = document.getElementById(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ff8000"/>
                </a:solidFill>
                <a:latin typeface="Arial"/>
                <a:ea typeface="DejaVu Sans"/>
              </a:rPr>
              <a:t>'btn-</a:t>
            </a:r>
            <a:r>
              <a:rPr b="0" lang="pt-BR" sz="2000" spc="-1" strike="noStrike">
                <a:solidFill>
                  <a:srgbClr val="ff8000"/>
                </a:solidFill>
                <a:latin typeface="Arial"/>
                <a:ea typeface="DejaVu Sans"/>
              </a:rPr>
              <a:t>minus'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btnAddElement.addEventListener( </a:t>
            </a:r>
            <a:r>
              <a:rPr b="0" lang="pt-BR" sz="2000" spc="-1" strike="noStrike">
                <a:solidFill>
                  <a:srgbClr val="ff8000"/>
                </a:solidFill>
                <a:latin typeface="Arial"/>
                <a:ea typeface="DejaVu Sans"/>
              </a:rPr>
              <a:t>'click'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, incrementaContador 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btnMinusElement.addEventListener( </a:t>
            </a:r>
            <a:r>
              <a:rPr b="0" lang="pt-BR" sz="2000" spc="-1" strike="noStrike">
                <a:solidFill>
                  <a:srgbClr val="ff8000"/>
                </a:solidFill>
                <a:latin typeface="Arial"/>
                <a:ea typeface="DejaVu Sans"/>
              </a:rPr>
              <a:t>'click'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, decrementaContador 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1157040"/>
            <a:ext cx="1051164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645480" y="489600"/>
            <a:ext cx="1096920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Eventos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73480" y="1512000"/>
            <a:ext cx="11161440" cy="35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Na minha função de handler que vai ser chamada quando o evento for disparado: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sempre que um evento é executado eu recebo por parâmetro um event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const incrementaContador = (event) =&gt; {</a:t>
            </a:r>
            <a:br/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	</a:t>
            </a: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vamos dar uma olhada nesse cara (que é muito importante)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console.log(event);</a:t>
            </a:r>
            <a:br/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}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i="1" lang="pt-BR" sz="2000" spc="-1" strike="noStrike">
                <a:solidFill>
                  <a:srgbClr val="127622"/>
                </a:solidFill>
                <a:latin typeface="Arial"/>
                <a:ea typeface="DejaVu Sans"/>
              </a:rPr>
              <a:t>// nesse event temos a referência do elemento vinculado àquele evento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6040"/>
                <a:tab algn="l" pos="895320"/>
                <a:tab algn="l" pos="1344600"/>
                <a:tab algn="l" pos="1793520"/>
                <a:tab algn="l" pos="2242800"/>
                <a:tab algn="l" pos="2692080"/>
                <a:tab algn="l" pos="3141360"/>
                <a:tab algn="l" pos="3590640"/>
                <a:tab algn="l" pos="4039920"/>
                <a:tab algn="l" pos="4489200"/>
                <a:tab algn="l" pos="4938480"/>
                <a:tab algn="l" pos="5387760"/>
                <a:tab algn="l" pos="5837040"/>
                <a:tab algn="l" pos="628632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  <a:tab algn="l" pos="8983440"/>
                <a:tab algn="l" pos="9432720"/>
                <a:tab algn="l" pos="9882000"/>
                <a:tab algn="l" pos="10331280"/>
                <a:tab algn="l" pos="10780560"/>
                <a:tab algn="l" pos="10782000"/>
              </a:tabLst>
            </a:pPr>
            <a:r>
              <a:rPr b="0" lang="pt-BR" sz="2000" spc="-1" strike="noStrike">
                <a:solidFill>
                  <a:srgbClr val="55308d"/>
                </a:solidFill>
                <a:latin typeface="Arial"/>
                <a:ea typeface="DejaVu Sans"/>
              </a:rPr>
              <a:t>event.target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48000" y="3024000"/>
            <a:ext cx="91396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612000" y="776160"/>
            <a:ext cx="1096920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Desestruturação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5ACDE743314A41A2F79E09709D2DD7" ma:contentTypeVersion="12" ma:contentTypeDescription="Crie um novo documento." ma:contentTypeScope="" ma:versionID="bbce175f4f75633e65a46904bc0530f9">
  <xsd:schema xmlns:xsd="http://www.w3.org/2001/XMLSchema" xmlns:xs="http://www.w3.org/2001/XMLSchema" xmlns:p="http://schemas.microsoft.com/office/2006/metadata/properties" xmlns:ns2="d0539b1e-24e3-4548-b6a7-dc9758981ff7" xmlns:ns3="62088385-7b90-423d-9897-008bbd2138f2" targetNamespace="http://schemas.microsoft.com/office/2006/metadata/properties" ma:root="true" ma:fieldsID="9ed0713459be613053a33acaa87efb29" ns2:_="" ns3:_="">
    <xsd:import namespace="d0539b1e-24e3-4548-b6a7-dc9758981ff7"/>
    <xsd:import namespace="62088385-7b90-423d-9897-008bbd213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39b1e-24e3-4548-b6a7-dc9758981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8385-7b90-423d-9897-008bbd2138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4E647E-891D-4E2A-818A-AEF9C01F1C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539b1e-24e3-4548-b6a7-dc9758981ff7"/>
    <ds:schemaRef ds:uri="62088385-7b90-423d-9897-008bbd213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B298B5-9930-4D7C-B619-335C6C564E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3DD2D6-55B6-4C89-8779-35EF34BFF5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2021-11-03T16:56:50Z</dcterms:created>
  <dc:creator>Rafael.Oliveira</dc:creator>
  <dc:description/>
  <dc:language>pt-BR</dc:language>
  <cp:lastModifiedBy/>
  <dcterms:modified xsi:type="dcterms:W3CDTF">2022-03-15T12:09:30Z</dcterms:modified>
  <cp:revision>45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0x010100385ACDE743314A41A2F79E09709D2DD7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