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39"/>
  </p:notesMasterIdLst>
  <p:sldIdLst>
    <p:sldId id="256" r:id="rId5"/>
    <p:sldId id="257" r:id="rId6"/>
    <p:sldId id="276" r:id="rId7"/>
    <p:sldId id="259" r:id="rId8"/>
    <p:sldId id="279" r:id="rId9"/>
    <p:sldId id="283" r:id="rId10"/>
    <p:sldId id="281" r:id="rId11"/>
    <p:sldId id="286" r:id="rId12"/>
    <p:sldId id="287" r:id="rId13"/>
    <p:sldId id="280" r:id="rId14"/>
    <p:sldId id="266" r:id="rId15"/>
    <p:sldId id="282" r:id="rId16"/>
    <p:sldId id="268" r:id="rId17"/>
    <p:sldId id="284" r:id="rId18"/>
    <p:sldId id="288" r:id="rId19"/>
    <p:sldId id="289" r:id="rId20"/>
    <p:sldId id="275" r:id="rId21"/>
    <p:sldId id="258" r:id="rId22"/>
    <p:sldId id="277" r:id="rId23"/>
    <p:sldId id="262" r:id="rId24"/>
    <p:sldId id="264" r:id="rId25"/>
    <p:sldId id="267" r:id="rId26"/>
    <p:sldId id="270" r:id="rId27"/>
    <p:sldId id="285" r:id="rId28"/>
    <p:sldId id="290" r:id="rId29"/>
    <p:sldId id="291" r:id="rId30"/>
    <p:sldId id="263" r:id="rId31"/>
    <p:sldId id="292" r:id="rId32"/>
    <p:sldId id="293" r:id="rId33"/>
    <p:sldId id="295" r:id="rId34"/>
    <p:sldId id="294" r:id="rId35"/>
    <p:sldId id="260" r:id="rId36"/>
    <p:sldId id="261" r:id="rId37"/>
    <p:sldId id="274" r:id="rId38"/>
  </p:sldIdLst>
  <p:sldSz cx="18288000" cy="10287000"/>
  <p:notesSz cx="6858000" cy="9144000"/>
  <p:embeddedFontLst>
    <p:embeddedFont>
      <p:font typeface="Arimo" panose="020B0604020202020204" charset="0"/>
      <p:regular r:id="rId40"/>
    </p:embeddedFont>
    <p:embeddedFont>
      <p:font typeface="Asset" panose="020B0604020202020204" charset="0"/>
      <p:regular r:id="rId41"/>
    </p:embeddedFont>
    <p:embeddedFont>
      <p:font typeface="Calibri" panose="020F0502020204030204" pitchFamily="34" charset="0"/>
      <p:regular r:id="rId42"/>
      <p:bold r:id="rId43"/>
      <p:italic r:id="rId44"/>
      <p:boldItalic r:id="rId45"/>
    </p:embeddedFont>
    <p:embeddedFont>
      <p:font typeface="Consolas" panose="020B0609020204030204" pitchFamily="49" charset="0"/>
      <p:regular r:id="rId46"/>
      <p:bold r:id="rId47"/>
      <p:italic r:id="rId48"/>
      <p:boldItalic r:id="rId49"/>
    </p:embeddedFont>
    <p:embeddedFont>
      <p:font typeface="Garet" panose="020B0604020202020204" charset="0"/>
      <p:regular r:id="rId50"/>
    </p:embeddedFont>
    <p:embeddedFont>
      <p:font typeface="Garet Bold" panose="020B0604020202020204" charset="0"/>
      <p:regular r:id="rId51"/>
    </p:embeddedFont>
    <p:embeddedFont>
      <p:font typeface="Garet Ultra-Bold" panose="020B0604020202020204" charset="0"/>
      <p:regular r:id="rId52"/>
    </p:embeddedFont>
    <p:embeddedFont>
      <p:font typeface="Open Sans" panose="020B0606030504020204" pitchFamily="34" charset="0"/>
      <p:regular r:id="rId53"/>
    </p:embeddedFont>
    <p:embeddedFont>
      <p:font typeface="Open Sans Bold" panose="020B0806030504020204" charset="0"/>
      <p:regular r:id="rId54"/>
    </p:embeddedFont>
    <p:embeddedFont>
      <p:font typeface="Yeseva One" panose="020B0604020202020204" charset="0"/>
      <p:regular r:id="rId5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CE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72" d="100"/>
          <a:sy n="72" d="100"/>
        </p:scale>
        <p:origin x="654" y="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font" Target="fonts/font3.fntdata"/><Relationship Id="rId47" Type="http://schemas.openxmlformats.org/officeDocument/2006/relationships/font" Target="fonts/font8.fntdata"/><Relationship Id="rId50" Type="http://schemas.openxmlformats.org/officeDocument/2006/relationships/font" Target="fonts/font11.fntdata"/><Relationship Id="rId55" Type="http://schemas.openxmlformats.org/officeDocument/2006/relationships/font" Target="fonts/font16.fntdata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font" Target="fonts/font1.fntdata"/><Relationship Id="rId45" Type="http://schemas.openxmlformats.org/officeDocument/2006/relationships/font" Target="fonts/font6.fntdata"/><Relationship Id="rId53" Type="http://schemas.openxmlformats.org/officeDocument/2006/relationships/font" Target="fonts/font14.fntdata"/><Relationship Id="rId58" Type="http://schemas.openxmlformats.org/officeDocument/2006/relationships/theme" Target="theme/theme1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font" Target="fonts/font4.fntdata"/><Relationship Id="rId48" Type="http://schemas.openxmlformats.org/officeDocument/2006/relationships/font" Target="fonts/font9.fntdata"/><Relationship Id="rId56" Type="http://schemas.openxmlformats.org/officeDocument/2006/relationships/presProps" Target="presProps.xml"/><Relationship Id="rId8" Type="http://schemas.openxmlformats.org/officeDocument/2006/relationships/slide" Target="slides/slide4.xml"/><Relationship Id="rId51" Type="http://schemas.openxmlformats.org/officeDocument/2006/relationships/font" Target="fonts/font12.fntdata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font" Target="fonts/font7.fntdata"/><Relationship Id="rId59" Type="http://schemas.openxmlformats.org/officeDocument/2006/relationships/tableStyles" Target="tableStyles.xml"/><Relationship Id="rId20" Type="http://schemas.openxmlformats.org/officeDocument/2006/relationships/slide" Target="slides/slide16.xml"/><Relationship Id="rId41" Type="http://schemas.openxmlformats.org/officeDocument/2006/relationships/font" Target="fonts/font2.fntdata"/><Relationship Id="rId54" Type="http://schemas.openxmlformats.org/officeDocument/2006/relationships/font" Target="fonts/font15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font" Target="fonts/font10.fntdata"/><Relationship Id="rId57" Type="http://schemas.openxmlformats.org/officeDocument/2006/relationships/viewProps" Target="viewProps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font" Target="fonts/font5.fntdata"/><Relationship Id="rId52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68732C-062E-49A3-BBC0-689D48C6A7EE}" type="datetimeFigureOut">
              <a:rPr lang="pt-BR" smtClean="0"/>
              <a:t>03/04/2025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061672-31B9-470E-B6B5-BAA3D2479A0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43037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61672-31B9-470E-B6B5-BAA3D2479A09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02460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61672-31B9-470E-B6B5-BAA3D2479A09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229455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4/3/2025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5" Type="http://schemas.openxmlformats.org/officeDocument/2006/relationships/image" Target="../media/image1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Relationship Id="rId14" Type="http://schemas.openxmlformats.org/officeDocument/2006/relationships/image" Target="../media/image1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jpe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6.svg"/><Relationship Id="rId2" Type="http://schemas.openxmlformats.org/officeDocument/2006/relationships/image" Target="../media/image7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27.pn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6.svg"/><Relationship Id="rId7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11.png"/><Relationship Id="rId7" Type="http://schemas.openxmlformats.org/officeDocument/2006/relationships/image" Target="../media/image9.png"/><Relationship Id="rId12" Type="http://schemas.openxmlformats.org/officeDocument/2006/relationships/image" Target="../media/image6.sv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11" Type="http://schemas.openxmlformats.org/officeDocument/2006/relationships/image" Target="../media/image5.png"/><Relationship Id="rId5" Type="http://schemas.openxmlformats.org/officeDocument/2006/relationships/image" Target="../media/image7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6.svg"/><Relationship Id="rId7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6.svg"/><Relationship Id="rId7" Type="http://schemas.openxmlformats.org/officeDocument/2006/relationships/image" Target="../media/image3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1.png"/><Relationship Id="rId5" Type="http://schemas.openxmlformats.org/officeDocument/2006/relationships/image" Target="../media/image30.svg"/><Relationship Id="rId4" Type="http://schemas.openxmlformats.org/officeDocument/2006/relationships/image" Target="../media/image29.png"/><Relationship Id="rId9" Type="http://schemas.openxmlformats.org/officeDocument/2006/relationships/image" Target="../media/image6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svg"/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6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6.svg"/><Relationship Id="rId2" Type="http://schemas.openxmlformats.org/officeDocument/2006/relationships/image" Target="../media/image7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23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8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8.sv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jpe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8.sv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6.svg"/><Relationship Id="rId7" Type="http://schemas.openxmlformats.org/officeDocument/2006/relationships/image" Target="../media/image12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8.sv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8.sv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36.png"/><Relationship Id="rId7" Type="http://schemas.openxmlformats.org/officeDocument/2006/relationships/image" Target="../media/image5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41.svg"/><Relationship Id="rId7" Type="http://schemas.openxmlformats.org/officeDocument/2006/relationships/image" Target="../media/image45.sv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5" Type="http://schemas.openxmlformats.org/officeDocument/2006/relationships/image" Target="../media/image43.svg"/><Relationship Id="rId4" Type="http://schemas.openxmlformats.org/officeDocument/2006/relationships/image" Target="../media/image42.png"/><Relationship Id="rId9" Type="http://schemas.openxmlformats.org/officeDocument/2006/relationships/image" Target="../media/image6.sv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svg"/><Relationship Id="rId3" Type="http://schemas.openxmlformats.org/officeDocument/2006/relationships/image" Target="../media/image47.svg"/><Relationship Id="rId7" Type="http://schemas.openxmlformats.org/officeDocument/2006/relationships/image" Target="../media/image14.svg"/><Relationship Id="rId12" Type="http://schemas.openxmlformats.org/officeDocument/2006/relationships/image" Target="../media/image19.png"/><Relationship Id="rId17" Type="http://schemas.openxmlformats.org/officeDocument/2006/relationships/image" Target="../media/image24.svg"/><Relationship Id="rId2" Type="http://schemas.openxmlformats.org/officeDocument/2006/relationships/image" Target="../media/image46.png"/><Relationship Id="rId16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11" Type="http://schemas.openxmlformats.org/officeDocument/2006/relationships/image" Target="../media/image10.svg"/><Relationship Id="rId5" Type="http://schemas.openxmlformats.org/officeDocument/2006/relationships/image" Target="../media/image12.svg"/><Relationship Id="rId15" Type="http://schemas.openxmlformats.org/officeDocument/2006/relationships/image" Target="../media/image22.svg"/><Relationship Id="rId10" Type="http://schemas.openxmlformats.org/officeDocument/2006/relationships/image" Target="../media/image9.png"/><Relationship Id="rId4" Type="http://schemas.openxmlformats.org/officeDocument/2006/relationships/image" Target="../media/image11.png"/><Relationship Id="rId9" Type="http://schemas.openxmlformats.org/officeDocument/2006/relationships/image" Target="../media/image8.svg"/><Relationship Id="rId14" Type="http://schemas.openxmlformats.org/officeDocument/2006/relationships/image" Target="../media/image2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.png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22.sv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12" Type="http://schemas.openxmlformats.org/officeDocument/2006/relationships/image" Target="../media/image21.png"/><Relationship Id="rId17" Type="http://schemas.openxmlformats.org/officeDocument/2006/relationships/image" Target="../media/image6.svg"/><Relationship Id="rId2" Type="http://schemas.openxmlformats.org/officeDocument/2006/relationships/image" Target="../media/image7.png"/><Relationship Id="rId16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image" Target="../media/image20.svg"/><Relationship Id="rId5" Type="http://schemas.openxmlformats.org/officeDocument/2006/relationships/image" Target="../media/image10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4" Type="http://schemas.openxmlformats.org/officeDocument/2006/relationships/image" Target="../media/image9.png"/><Relationship Id="rId9" Type="http://schemas.openxmlformats.org/officeDocument/2006/relationships/image" Target="../media/image14.svg"/><Relationship Id="rId14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svg"/><Relationship Id="rId7" Type="http://schemas.openxmlformats.org/officeDocument/2006/relationships/image" Target="../media/image1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6.svg"/><Relationship Id="rId5" Type="http://schemas.openxmlformats.org/officeDocument/2006/relationships/image" Target="../media/image8.svg"/><Relationship Id="rId10" Type="http://schemas.openxmlformats.org/officeDocument/2006/relationships/image" Target="../media/image5.png"/><Relationship Id="rId4" Type="http://schemas.openxmlformats.org/officeDocument/2006/relationships/image" Target="../media/image7.png"/><Relationship Id="rId9" Type="http://schemas.openxmlformats.org/officeDocument/2006/relationships/image" Target="../media/image1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7" Type="http://schemas.openxmlformats.org/officeDocument/2006/relationships/image" Target="../media/image24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4267140">
            <a:off x="-1511208" y="7341216"/>
            <a:ext cx="4879280" cy="5131174"/>
          </a:xfrm>
          <a:custGeom>
            <a:avLst/>
            <a:gdLst/>
            <a:ahLst/>
            <a:cxnLst/>
            <a:rect l="l" t="t" r="r" b="b"/>
            <a:pathLst>
              <a:path w="4879280" h="5131174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62716" y="533362"/>
            <a:ext cx="527269" cy="571988"/>
          </a:xfrm>
          <a:custGeom>
            <a:avLst/>
            <a:gdLst/>
            <a:ahLst/>
            <a:cxnLst/>
            <a:rect l="l" t="t" r="r" b="b"/>
            <a:pathLst>
              <a:path w="527269" h="571988">
                <a:moveTo>
                  <a:pt x="0" y="0"/>
                </a:moveTo>
                <a:lnTo>
                  <a:pt x="527269" y="0"/>
                </a:lnTo>
                <a:lnTo>
                  <a:pt x="527269" y="571989"/>
                </a:lnTo>
                <a:lnTo>
                  <a:pt x="0" y="57198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grpSp>
        <p:nvGrpSpPr>
          <p:cNvPr id="4" name="Group 4"/>
          <p:cNvGrpSpPr/>
          <p:nvPr/>
        </p:nvGrpSpPr>
        <p:grpSpPr>
          <a:xfrm>
            <a:off x="758514" y="607170"/>
            <a:ext cx="379370" cy="379370"/>
            <a:chOff x="0" y="0"/>
            <a:chExt cx="812800" cy="812800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5F1E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76200" y="57150"/>
              <a:ext cx="660400" cy="679450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7" name="Freeform 7"/>
          <p:cNvSpPr/>
          <p:nvPr/>
        </p:nvSpPr>
        <p:spPr>
          <a:xfrm rot="5400000">
            <a:off x="16593170" y="-399575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7" y="0"/>
                </a:lnTo>
                <a:lnTo>
                  <a:pt x="878587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4145448" y="618281"/>
            <a:ext cx="1034022" cy="1079150"/>
          </a:xfrm>
          <a:custGeom>
            <a:avLst/>
            <a:gdLst/>
            <a:ahLst/>
            <a:cxnLst/>
            <a:rect l="l" t="t" r="r" b="b"/>
            <a:pathLst>
              <a:path w="1034022" h="1079150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5681722" y="8178178"/>
            <a:ext cx="996936" cy="1040445"/>
          </a:xfrm>
          <a:custGeom>
            <a:avLst/>
            <a:gdLst/>
            <a:ahLst/>
            <a:cxnLst/>
            <a:rect l="l" t="t" r="r" b="b"/>
            <a:pathLst>
              <a:path w="996936" h="1040445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0" name="TextBox 10"/>
          <p:cNvSpPr txBox="1"/>
          <p:nvPr/>
        </p:nvSpPr>
        <p:spPr>
          <a:xfrm>
            <a:off x="1308706" y="636832"/>
            <a:ext cx="2630479" cy="331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1"/>
              </a:lnSpc>
            </a:pPr>
            <a:r>
              <a:rPr lang="en-US" sz="1929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ENCONTRO 1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59898" y="646357"/>
            <a:ext cx="646706" cy="265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187"/>
              </a:lnSpc>
            </a:pPr>
            <a:r>
              <a:rPr lang="en-US" sz="1562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bm</a:t>
            </a:r>
          </a:p>
        </p:txBody>
      </p:sp>
      <p:grpSp>
        <p:nvGrpSpPr>
          <p:cNvPr id="12" name="Group 12"/>
          <p:cNvGrpSpPr/>
          <p:nvPr/>
        </p:nvGrpSpPr>
        <p:grpSpPr>
          <a:xfrm rot="-307858">
            <a:off x="2697463" y="3504927"/>
            <a:ext cx="12510844" cy="2283259"/>
            <a:chOff x="0" y="0"/>
            <a:chExt cx="3070914" cy="560449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070914" cy="560449"/>
            </a:xfrm>
            <a:custGeom>
              <a:avLst/>
              <a:gdLst/>
              <a:ahLst/>
              <a:cxnLst/>
              <a:rect l="l" t="t" r="r" b="b"/>
              <a:pathLst>
                <a:path w="3070914" h="560449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41885"/>
                  </a:lnTo>
                  <a:cubicBezTo>
                    <a:pt x="3070914" y="546808"/>
                    <a:pt x="3068958" y="551530"/>
                    <a:pt x="3065477" y="555012"/>
                  </a:cubicBezTo>
                  <a:cubicBezTo>
                    <a:pt x="3061995" y="558493"/>
                    <a:pt x="3057273" y="560449"/>
                    <a:pt x="3052350" y="560449"/>
                  </a:cubicBezTo>
                  <a:lnTo>
                    <a:pt x="18565" y="560449"/>
                  </a:lnTo>
                  <a:cubicBezTo>
                    <a:pt x="13641" y="560449"/>
                    <a:pt x="8919" y="558493"/>
                    <a:pt x="5437" y="555012"/>
                  </a:cubicBezTo>
                  <a:cubicBezTo>
                    <a:pt x="1956" y="551530"/>
                    <a:pt x="0" y="546808"/>
                    <a:pt x="0" y="541885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4" name="TextBox 14"/>
            <p:cNvSpPr txBox="1"/>
            <p:nvPr/>
          </p:nvSpPr>
          <p:spPr>
            <a:xfrm>
              <a:off x="0" y="-19050"/>
              <a:ext cx="3070914" cy="579499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 rot="-307858">
            <a:off x="2531477" y="3327308"/>
            <a:ext cx="12510844" cy="2339737"/>
            <a:chOff x="0" y="0"/>
            <a:chExt cx="3070914" cy="57431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3070914" cy="574312"/>
            </a:xfrm>
            <a:custGeom>
              <a:avLst/>
              <a:gdLst/>
              <a:ahLst/>
              <a:cxnLst/>
              <a:rect l="l" t="t" r="r" b="b"/>
              <a:pathLst>
                <a:path w="3070914" h="574312">
                  <a:moveTo>
                    <a:pt x="18565" y="0"/>
                  </a:moveTo>
                  <a:lnTo>
                    <a:pt x="3052350" y="0"/>
                  </a:lnTo>
                  <a:cubicBezTo>
                    <a:pt x="3062602" y="0"/>
                    <a:pt x="3070914" y="8312"/>
                    <a:pt x="3070914" y="18565"/>
                  </a:cubicBezTo>
                  <a:lnTo>
                    <a:pt x="3070914" y="555748"/>
                  </a:lnTo>
                  <a:cubicBezTo>
                    <a:pt x="3070914" y="560671"/>
                    <a:pt x="3068958" y="565393"/>
                    <a:pt x="3065477" y="568875"/>
                  </a:cubicBezTo>
                  <a:cubicBezTo>
                    <a:pt x="3061995" y="572356"/>
                    <a:pt x="3057273" y="574312"/>
                    <a:pt x="3052350" y="574312"/>
                  </a:cubicBezTo>
                  <a:lnTo>
                    <a:pt x="18565" y="574312"/>
                  </a:lnTo>
                  <a:cubicBezTo>
                    <a:pt x="13641" y="574312"/>
                    <a:pt x="8919" y="572356"/>
                    <a:pt x="5437" y="568875"/>
                  </a:cubicBezTo>
                  <a:cubicBezTo>
                    <a:pt x="1956" y="565393"/>
                    <a:pt x="0" y="560671"/>
                    <a:pt x="0" y="555748"/>
                  </a:cubicBezTo>
                  <a:lnTo>
                    <a:pt x="0" y="18565"/>
                  </a:lnTo>
                  <a:cubicBezTo>
                    <a:pt x="0" y="13641"/>
                    <a:pt x="1956" y="8919"/>
                    <a:pt x="5437" y="5437"/>
                  </a:cubicBezTo>
                  <a:cubicBezTo>
                    <a:pt x="8919" y="1956"/>
                    <a:pt x="13641" y="0"/>
                    <a:pt x="18565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7" name="TextBox 17"/>
            <p:cNvSpPr txBox="1"/>
            <p:nvPr/>
          </p:nvSpPr>
          <p:spPr>
            <a:xfrm>
              <a:off x="0" y="-19050"/>
              <a:ext cx="3070914" cy="593362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307858">
            <a:off x="4775876" y="5622066"/>
            <a:ext cx="8483253" cy="1770715"/>
            <a:chOff x="0" y="0"/>
            <a:chExt cx="1727064" cy="360491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1727064" cy="360491"/>
            </a:xfrm>
            <a:custGeom>
              <a:avLst/>
              <a:gdLst/>
              <a:ahLst/>
              <a:cxnLst/>
              <a:rect l="l" t="t" r="r" b="b"/>
              <a:pathLst>
                <a:path w="1727064" h="360491">
                  <a:moveTo>
                    <a:pt x="34629" y="0"/>
                  </a:moveTo>
                  <a:lnTo>
                    <a:pt x="1692435" y="0"/>
                  </a:lnTo>
                  <a:cubicBezTo>
                    <a:pt x="1701619" y="0"/>
                    <a:pt x="1710427" y="3648"/>
                    <a:pt x="1716921" y="10143"/>
                  </a:cubicBezTo>
                  <a:cubicBezTo>
                    <a:pt x="1723416" y="16637"/>
                    <a:pt x="1727064" y="25445"/>
                    <a:pt x="1727064" y="34629"/>
                  </a:cubicBezTo>
                  <a:lnTo>
                    <a:pt x="1727064" y="325862"/>
                  </a:lnTo>
                  <a:cubicBezTo>
                    <a:pt x="1727064" y="335046"/>
                    <a:pt x="1723416" y="343854"/>
                    <a:pt x="1716921" y="350349"/>
                  </a:cubicBezTo>
                  <a:cubicBezTo>
                    <a:pt x="1710427" y="356843"/>
                    <a:pt x="1701619" y="360491"/>
                    <a:pt x="1692435" y="360491"/>
                  </a:cubicBezTo>
                  <a:lnTo>
                    <a:pt x="34629" y="360491"/>
                  </a:lnTo>
                  <a:cubicBezTo>
                    <a:pt x="25445" y="360491"/>
                    <a:pt x="16637" y="356843"/>
                    <a:pt x="10143" y="350349"/>
                  </a:cubicBezTo>
                  <a:cubicBezTo>
                    <a:pt x="3648" y="343854"/>
                    <a:pt x="0" y="335046"/>
                    <a:pt x="0" y="325862"/>
                  </a:cubicBezTo>
                  <a:lnTo>
                    <a:pt x="0" y="34629"/>
                  </a:lnTo>
                  <a:cubicBezTo>
                    <a:pt x="0" y="25445"/>
                    <a:pt x="3648" y="16637"/>
                    <a:pt x="10143" y="10143"/>
                  </a:cubicBezTo>
                  <a:cubicBezTo>
                    <a:pt x="16637" y="3648"/>
                    <a:pt x="25445" y="0"/>
                    <a:pt x="34629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-19050"/>
              <a:ext cx="1727064" cy="379541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21" name="Group 21"/>
          <p:cNvGrpSpPr/>
          <p:nvPr/>
        </p:nvGrpSpPr>
        <p:grpSpPr>
          <a:xfrm rot="-307858">
            <a:off x="4639761" y="5282845"/>
            <a:ext cx="8343872" cy="1877903"/>
            <a:chOff x="0" y="0"/>
            <a:chExt cx="1698688" cy="382313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1698688" cy="382313"/>
            </a:xfrm>
            <a:custGeom>
              <a:avLst/>
              <a:gdLst/>
              <a:ahLst/>
              <a:cxnLst/>
              <a:rect l="l" t="t" r="r" b="b"/>
              <a:pathLst>
                <a:path w="1698688" h="382313">
                  <a:moveTo>
                    <a:pt x="35208" y="0"/>
                  </a:moveTo>
                  <a:lnTo>
                    <a:pt x="1663480" y="0"/>
                  </a:lnTo>
                  <a:cubicBezTo>
                    <a:pt x="1672818" y="0"/>
                    <a:pt x="1681773" y="3709"/>
                    <a:pt x="1688376" y="10312"/>
                  </a:cubicBezTo>
                  <a:cubicBezTo>
                    <a:pt x="1694979" y="16915"/>
                    <a:pt x="1698688" y="25870"/>
                    <a:pt x="1698688" y="35208"/>
                  </a:cubicBezTo>
                  <a:lnTo>
                    <a:pt x="1698688" y="347105"/>
                  </a:lnTo>
                  <a:cubicBezTo>
                    <a:pt x="1698688" y="356443"/>
                    <a:pt x="1694979" y="365398"/>
                    <a:pt x="1688376" y="372001"/>
                  </a:cubicBezTo>
                  <a:cubicBezTo>
                    <a:pt x="1681773" y="378604"/>
                    <a:pt x="1672818" y="382313"/>
                    <a:pt x="1663480" y="382313"/>
                  </a:cubicBezTo>
                  <a:lnTo>
                    <a:pt x="35208" y="382313"/>
                  </a:lnTo>
                  <a:cubicBezTo>
                    <a:pt x="25870" y="382313"/>
                    <a:pt x="16915" y="378604"/>
                    <a:pt x="10312" y="372001"/>
                  </a:cubicBezTo>
                  <a:cubicBezTo>
                    <a:pt x="3709" y="365398"/>
                    <a:pt x="0" y="356443"/>
                    <a:pt x="0" y="347105"/>
                  </a:cubicBezTo>
                  <a:lnTo>
                    <a:pt x="0" y="35208"/>
                  </a:lnTo>
                  <a:cubicBezTo>
                    <a:pt x="0" y="25870"/>
                    <a:pt x="3709" y="16915"/>
                    <a:pt x="10312" y="10312"/>
                  </a:cubicBezTo>
                  <a:cubicBezTo>
                    <a:pt x="16915" y="3709"/>
                    <a:pt x="25870" y="0"/>
                    <a:pt x="35208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id="23" name="TextBox 23"/>
            <p:cNvSpPr txBox="1"/>
            <p:nvPr/>
          </p:nvSpPr>
          <p:spPr>
            <a:xfrm>
              <a:off x="0" y="-19050"/>
              <a:ext cx="1698688" cy="401363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 rot="-463397">
            <a:off x="3619424" y="6781459"/>
            <a:ext cx="1880902" cy="1974229"/>
          </a:xfrm>
          <a:custGeom>
            <a:avLst/>
            <a:gdLst/>
            <a:ahLst/>
            <a:cxnLst/>
            <a:rect l="l" t="t" r="r" b="b"/>
            <a:pathLst>
              <a:path w="1880902" h="1974229">
                <a:moveTo>
                  <a:pt x="0" y="0"/>
                </a:moveTo>
                <a:lnTo>
                  <a:pt x="1880901" y="0"/>
                </a:lnTo>
                <a:lnTo>
                  <a:pt x="1880901" y="1974229"/>
                </a:lnTo>
                <a:lnTo>
                  <a:pt x="0" y="197422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5" name="Freeform 25"/>
          <p:cNvSpPr/>
          <p:nvPr/>
        </p:nvSpPr>
        <p:spPr>
          <a:xfrm rot="321975">
            <a:off x="12736188" y="4805402"/>
            <a:ext cx="1570218" cy="1467440"/>
          </a:xfrm>
          <a:custGeom>
            <a:avLst/>
            <a:gdLst/>
            <a:ahLst/>
            <a:cxnLst/>
            <a:rect l="l" t="t" r="r" b="b"/>
            <a:pathLst>
              <a:path w="1570218" h="1467440">
                <a:moveTo>
                  <a:pt x="0" y="0"/>
                </a:moveTo>
                <a:lnTo>
                  <a:pt x="1570218" y="0"/>
                </a:lnTo>
                <a:lnTo>
                  <a:pt x="1570218" y="1467439"/>
                </a:lnTo>
                <a:lnTo>
                  <a:pt x="0" y="1467439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6" name="TextBox 26"/>
          <p:cNvSpPr txBox="1"/>
          <p:nvPr/>
        </p:nvSpPr>
        <p:spPr>
          <a:xfrm rot="-307858">
            <a:off x="701227" y="3303545"/>
            <a:ext cx="16152668" cy="202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 b="1">
                <a:solidFill>
                  <a:srgbClr val="F5F1E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INTRODUÇÃO</a:t>
            </a:r>
          </a:p>
        </p:txBody>
      </p:sp>
      <p:sp>
        <p:nvSpPr>
          <p:cNvPr id="27" name="TextBox 27"/>
          <p:cNvSpPr txBox="1"/>
          <p:nvPr/>
        </p:nvSpPr>
        <p:spPr>
          <a:xfrm rot="-307858">
            <a:off x="4729515" y="5315062"/>
            <a:ext cx="8098583" cy="16332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3405"/>
              </a:lnSpc>
            </a:pPr>
            <a:r>
              <a:rPr lang="en-US" sz="9575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ALGORITMO</a:t>
            </a:r>
          </a:p>
        </p:txBody>
      </p:sp>
      <p:sp>
        <p:nvSpPr>
          <p:cNvPr id="28" name="TextBox 28"/>
          <p:cNvSpPr txBox="1"/>
          <p:nvPr/>
        </p:nvSpPr>
        <p:spPr>
          <a:xfrm rot="-256688">
            <a:off x="8298732" y="5293617"/>
            <a:ext cx="1434700" cy="3319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1"/>
              </a:lnSpc>
            </a:pPr>
            <a:r>
              <a:rPr lang="en-US" sz="1929">
                <a:solidFill>
                  <a:srgbClr val="000000"/>
                </a:solidFill>
                <a:latin typeface="Asset"/>
                <a:ea typeface="Asset"/>
                <a:cs typeface="Asset"/>
                <a:sym typeface="Asset"/>
              </a:rPr>
              <a:t>AO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662716" y="1194121"/>
            <a:ext cx="8124641" cy="23893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01"/>
              </a:lnSpc>
            </a:pPr>
            <a:r>
              <a:rPr lang="en-US" sz="1929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Grupo:</a:t>
            </a:r>
          </a:p>
          <a:p>
            <a:pPr marL="416547" lvl="1" indent="-208274" algn="l">
              <a:lnSpc>
                <a:spcPts val="2701"/>
              </a:lnSpc>
              <a:buFont typeface="Arial"/>
              <a:buChar char="•"/>
            </a:pPr>
            <a:r>
              <a:rPr lang="en-US" sz="1929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Nicolas de Souza;</a:t>
            </a:r>
          </a:p>
          <a:p>
            <a:pPr marL="416547" lvl="1" indent="-208274" algn="l">
              <a:lnSpc>
                <a:spcPts val="2701"/>
              </a:lnSpc>
              <a:buFont typeface="Arial"/>
              <a:buChar char="•"/>
            </a:pPr>
            <a:r>
              <a:rPr lang="en-US" sz="1929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Milena Kostiw  Vier;</a:t>
            </a:r>
          </a:p>
          <a:p>
            <a:pPr marL="416547" lvl="1" indent="-208274" algn="l">
              <a:lnSpc>
                <a:spcPts val="2701"/>
              </a:lnSpc>
              <a:buFont typeface="Arial"/>
              <a:buChar char="•"/>
            </a:pPr>
            <a:r>
              <a:rPr lang="en-US" sz="1929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Núbia dos Passos;</a:t>
            </a:r>
          </a:p>
          <a:p>
            <a:pPr marL="416547" lvl="1" indent="-208274" algn="l">
              <a:lnSpc>
                <a:spcPts val="2701"/>
              </a:lnSpc>
              <a:buFont typeface="Arial"/>
              <a:buChar char="•"/>
            </a:pPr>
            <a:r>
              <a:rPr lang="en-US" sz="1929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Paulo Vitor Hobold;</a:t>
            </a:r>
          </a:p>
          <a:p>
            <a:pPr marL="416547" lvl="1" indent="-208274" algn="l">
              <a:lnSpc>
                <a:spcPts val="2701"/>
              </a:lnSpc>
              <a:buFont typeface="Arial"/>
              <a:buChar char="•"/>
            </a:pPr>
            <a:r>
              <a:rPr lang="en-US" sz="1929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Nicolas Galliani Ottoni Rodrigues;</a:t>
            </a:r>
          </a:p>
          <a:p>
            <a:pPr marL="416547" lvl="1" indent="-208274" algn="l">
              <a:lnSpc>
                <a:spcPts val="2701"/>
              </a:lnSpc>
              <a:buFont typeface="Arial"/>
              <a:buChar char="•"/>
            </a:pPr>
            <a:r>
              <a:rPr lang="en-US" sz="1929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Bárbara Ribeiro Pocinho.</a:t>
            </a:r>
          </a:p>
        </p:txBody>
      </p:sp>
      <p:sp>
        <p:nvSpPr>
          <p:cNvPr id="30" name="Freeform 30"/>
          <p:cNvSpPr/>
          <p:nvPr/>
        </p:nvSpPr>
        <p:spPr>
          <a:xfrm>
            <a:off x="3728101" y="391246"/>
            <a:ext cx="996936" cy="1040445"/>
          </a:xfrm>
          <a:custGeom>
            <a:avLst/>
            <a:gdLst/>
            <a:ahLst/>
            <a:cxnLst/>
            <a:rect l="l" t="t" r="r" b="b"/>
            <a:pathLst>
              <a:path w="996936" h="1040445">
                <a:moveTo>
                  <a:pt x="0" y="0"/>
                </a:moveTo>
                <a:lnTo>
                  <a:pt x="996935" y="0"/>
                </a:lnTo>
                <a:lnTo>
                  <a:pt x="996935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1" name="Freeform 31"/>
          <p:cNvSpPr/>
          <p:nvPr/>
        </p:nvSpPr>
        <p:spPr>
          <a:xfrm>
            <a:off x="15164711" y="8539311"/>
            <a:ext cx="1034022" cy="1079150"/>
          </a:xfrm>
          <a:custGeom>
            <a:avLst/>
            <a:gdLst/>
            <a:ahLst/>
            <a:cxnLst/>
            <a:rect l="l" t="t" r="r" b="b"/>
            <a:pathLst>
              <a:path w="1034022" h="1079150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12697">
            <a:off x="4969477" y="500020"/>
            <a:ext cx="6933850" cy="1331517"/>
            <a:chOff x="0" y="0"/>
            <a:chExt cx="1646159" cy="31611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4" name="TextBox 4"/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 rot="12697">
            <a:off x="4870528" y="221761"/>
            <a:ext cx="6890692" cy="1412363"/>
            <a:chOff x="0" y="0"/>
            <a:chExt cx="1635913" cy="335308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35913" cy="335308"/>
            </a:xfrm>
            <a:custGeom>
              <a:avLst/>
              <a:gdLst/>
              <a:ahLst/>
              <a:cxnLst/>
              <a:rect l="l" t="t" r="r" b="b"/>
              <a:pathLst>
                <a:path w="1635913" h="335308">
                  <a:moveTo>
                    <a:pt x="42633" y="0"/>
                  </a:moveTo>
                  <a:lnTo>
                    <a:pt x="1593281" y="0"/>
                  </a:lnTo>
                  <a:cubicBezTo>
                    <a:pt x="1616826" y="0"/>
                    <a:pt x="1635913" y="19087"/>
                    <a:pt x="1635913" y="42633"/>
                  </a:cubicBezTo>
                  <a:lnTo>
                    <a:pt x="1635913" y="292675"/>
                  </a:lnTo>
                  <a:cubicBezTo>
                    <a:pt x="1635913" y="316221"/>
                    <a:pt x="1616826" y="335308"/>
                    <a:pt x="1593281" y="335308"/>
                  </a:cubicBezTo>
                  <a:lnTo>
                    <a:pt x="42633" y="335308"/>
                  </a:lnTo>
                  <a:cubicBezTo>
                    <a:pt x="19087" y="335308"/>
                    <a:pt x="0" y="316221"/>
                    <a:pt x="0" y="292675"/>
                  </a:cubicBezTo>
                  <a:lnTo>
                    <a:pt x="0" y="42633"/>
                  </a:lnTo>
                  <a:cubicBezTo>
                    <a:pt x="0" y="19087"/>
                    <a:pt x="19087" y="0"/>
                    <a:pt x="42633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-19050"/>
              <a:ext cx="1635913" cy="354358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8" name="TextBox 8"/>
          <p:cNvSpPr txBox="1"/>
          <p:nvPr/>
        </p:nvSpPr>
        <p:spPr>
          <a:xfrm>
            <a:off x="5055625" y="436770"/>
            <a:ext cx="6520498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FLUXOGRAMA</a:t>
            </a:r>
          </a:p>
        </p:txBody>
      </p:sp>
      <p:sp>
        <p:nvSpPr>
          <p:cNvPr id="9" name="Freeform 9"/>
          <p:cNvSpPr/>
          <p:nvPr/>
        </p:nvSpPr>
        <p:spPr>
          <a:xfrm rot="5400000">
            <a:off x="16575977" y="-85593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 rot="12697">
            <a:off x="12127180" y="4552908"/>
            <a:ext cx="5528658" cy="4486605"/>
            <a:chOff x="0" y="0"/>
            <a:chExt cx="1265354" cy="102685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265353" cy="1026857"/>
            </a:xfrm>
            <a:custGeom>
              <a:avLst/>
              <a:gdLst/>
              <a:ahLst/>
              <a:cxnLst/>
              <a:rect l="l" t="t" r="r" b="b"/>
              <a:pathLst>
                <a:path w="1265353" h="1026857">
                  <a:moveTo>
                    <a:pt x="53135" y="0"/>
                  </a:moveTo>
                  <a:lnTo>
                    <a:pt x="1212218" y="0"/>
                  </a:lnTo>
                  <a:cubicBezTo>
                    <a:pt x="1226310" y="0"/>
                    <a:pt x="1239826" y="5598"/>
                    <a:pt x="1249790" y="15563"/>
                  </a:cubicBezTo>
                  <a:cubicBezTo>
                    <a:pt x="1259755" y="25528"/>
                    <a:pt x="1265353" y="39043"/>
                    <a:pt x="1265353" y="53135"/>
                  </a:cubicBezTo>
                  <a:lnTo>
                    <a:pt x="1265353" y="973722"/>
                  </a:lnTo>
                  <a:cubicBezTo>
                    <a:pt x="1265353" y="987814"/>
                    <a:pt x="1259755" y="1001329"/>
                    <a:pt x="1249790" y="1011294"/>
                  </a:cubicBezTo>
                  <a:cubicBezTo>
                    <a:pt x="1239826" y="1021259"/>
                    <a:pt x="1226310" y="1026857"/>
                    <a:pt x="1212218" y="1026857"/>
                  </a:cubicBezTo>
                  <a:lnTo>
                    <a:pt x="53135" y="1026857"/>
                  </a:lnTo>
                  <a:cubicBezTo>
                    <a:pt x="23790" y="1026857"/>
                    <a:pt x="0" y="1003067"/>
                    <a:pt x="0" y="973722"/>
                  </a:cubicBezTo>
                  <a:lnTo>
                    <a:pt x="0" y="53135"/>
                  </a:lnTo>
                  <a:cubicBezTo>
                    <a:pt x="0" y="39043"/>
                    <a:pt x="5598" y="25528"/>
                    <a:pt x="15563" y="15563"/>
                  </a:cubicBezTo>
                  <a:cubicBezTo>
                    <a:pt x="25528" y="5598"/>
                    <a:pt x="39043" y="0"/>
                    <a:pt x="53135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265354" cy="1045907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12697">
            <a:off x="11914275" y="4150353"/>
            <a:ext cx="5512771" cy="4619967"/>
            <a:chOff x="0" y="0"/>
            <a:chExt cx="1261718" cy="1057380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1261717" cy="1057380"/>
            </a:xfrm>
            <a:custGeom>
              <a:avLst/>
              <a:gdLst/>
              <a:ahLst/>
              <a:cxnLst/>
              <a:rect l="l" t="t" r="r" b="b"/>
              <a:pathLst>
                <a:path w="1261717" h="1057380">
                  <a:moveTo>
                    <a:pt x="53289" y="0"/>
                  </a:moveTo>
                  <a:lnTo>
                    <a:pt x="1208429" y="0"/>
                  </a:lnTo>
                  <a:cubicBezTo>
                    <a:pt x="1237859" y="0"/>
                    <a:pt x="1261717" y="23858"/>
                    <a:pt x="1261717" y="53289"/>
                  </a:cubicBezTo>
                  <a:lnTo>
                    <a:pt x="1261717" y="1004091"/>
                  </a:lnTo>
                  <a:cubicBezTo>
                    <a:pt x="1261717" y="1033522"/>
                    <a:pt x="1237859" y="1057380"/>
                    <a:pt x="1208429" y="1057380"/>
                  </a:cubicBezTo>
                  <a:lnTo>
                    <a:pt x="53289" y="1057380"/>
                  </a:lnTo>
                  <a:cubicBezTo>
                    <a:pt x="23858" y="1057380"/>
                    <a:pt x="0" y="1033522"/>
                    <a:pt x="0" y="1004091"/>
                  </a:cubicBezTo>
                  <a:lnTo>
                    <a:pt x="0" y="53289"/>
                  </a:lnTo>
                  <a:cubicBezTo>
                    <a:pt x="0" y="23858"/>
                    <a:pt x="23858" y="0"/>
                    <a:pt x="53289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19050"/>
              <a:ext cx="1261718" cy="1076430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37269" y="4901394"/>
            <a:ext cx="11226536" cy="4337770"/>
            <a:chOff x="0" y="0"/>
            <a:chExt cx="14968715" cy="5783693"/>
          </a:xfrm>
        </p:grpSpPr>
        <p:sp>
          <p:nvSpPr>
            <p:cNvPr id="17" name="Freeform 17"/>
            <p:cNvSpPr/>
            <p:nvPr/>
          </p:nvSpPr>
          <p:spPr>
            <a:xfrm>
              <a:off x="4704" y="0"/>
              <a:ext cx="1574671" cy="830281"/>
            </a:xfrm>
            <a:custGeom>
              <a:avLst/>
              <a:gdLst/>
              <a:ahLst/>
              <a:cxnLst/>
              <a:rect l="l" t="t" r="r" b="b"/>
              <a:pathLst>
                <a:path w="1574671" h="830281">
                  <a:moveTo>
                    <a:pt x="0" y="0"/>
                  </a:moveTo>
                  <a:lnTo>
                    <a:pt x="1574671" y="0"/>
                  </a:lnTo>
                  <a:lnTo>
                    <a:pt x="1574671" y="830281"/>
                  </a:lnTo>
                  <a:lnTo>
                    <a:pt x="0" y="830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219746" y="47672"/>
              <a:ext cx="1354925" cy="605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2743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01</a:t>
              </a:r>
            </a:p>
          </p:txBody>
        </p:sp>
        <p:sp>
          <p:nvSpPr>
            <p:cNvPr id="19" name="TextBox 19"/>
            <p:cNvSpPr txBox="1"/>
            <p:nvPr/>
          </p:nvSpPr>
          <p:spPr>
            <a:xfrm>
              <a:off x="1706766" y="93073"/>
              <a:ext cx="13261949" cy="5142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Início/Fim (ovalado):</a:t>
              </a:r>
              <a:r>
                <a:rPr lang="en-US" sz="23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indica onde o processo começa e termina.</a:t>
              </a:r>
            </a:p>
          </p:txBody>
        </p:sp>
        <p:sp>
          <p:nvSpPr>
            <p:cNvPr id="20" name="Freeform 20"/>
            <p:cNvSpPr/>
            <p:nvPr/>
          </p:nvSpPr>
          <p:spPr>
            <a:xfrm>
              <a:off x="0" y="1216654"/>
              <a:ext cx="1574671" cy="830281"/>
            </a:xfrm>
            <a:custGeom>
              <a:avLst/>
              <a:gdLst/>
              <a:ahLst/>
              <a:cxnLst/>
              <a:rect l="l" t="t" r="r" b="b"/>
              <a:pathLst>
                <a:path w="1574671" h="830281">
                  <a:moveTo>
                    <a:pt x="0" y="0"/>
                  </a:moveTo>
                  <a:lnTo>
                    <a:pt x="1574671" y="0"/>
                  </a:lnTo>
                  <a:lnTo>
                    <a:pt x="1574671" y="830281"/>
                  </a:lnTo>
                  <a:lnTo>
                    <a:pt x="0" y="830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215043" y="1264326"/>
              <a:ext cx="1354925" cy="605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2743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02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1706766" y="1037459"/>
              <a:ext cx="13198254" cy="1058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Entrada de dados:</a:t>
              </a:r>
              <a:r>
                <a:rPr lang="en-US" sz="23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representa informações inseridas no sistema, geralmente pelo usuário.</a:t>
              </a:r>
            </a:p>
          </p:txBody>
        </p:sp>
        <p:sp>
          <p:nvSpPr>
            <p:cNvPr id="23" name="Freeform 23"/>
            <p:cNvSpPr/>
            <p:nvPr/>
          </p:nvSpPr>
          <p:spPr>
            <a:xfrm>
              <a:off x="9407" y="2432095"/>
              <a:ext cx="1574671" cy="830281"/>
            </a:xfrm>
            <a:custGeom>
              <a:avLst/>
              <a:gdLst/>
              <a:ahLst/>
              <a:cxnLst/>
              <a:rect l="l" t="t" r="r" b="b"/>
              <a:pathLst>
                <a:path w="1574671" h="830281">
                  <a:moveTo>
                    <a:pt x="0" y="0"/>
                  </a:moveTo>
                  <a:lnTo>
                    <a:pt x="1574671" y="0"/>
                  </a:lnTo>
                  <a:lnTo>
                    <a:pt x="1574671" y="830281"/>
                  </a:lnTo>
                  <a:lnTo>
                    <a:pt x="0" y="830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224450" y="2479766"/>
              <a:ext cx="1354925" cy="605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2743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03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1674918" y="2294033"/>
              <a:ext cx="13261949" cy="1058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Processamento:</a:t>
              </a:r>
              <a:r>
                <a:rPr lang="en-US" sz="23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define cálculos ou ações realizadas pelo programa.</a:t>
              </a:r>
            </a:p>
          </p:txBody>
        </p:sp>
        <p:sp>
          <p:nvSpPr>
            <p:cNvPr id="26" name="Freeform 26"/>
            <p:cNvSpPr/>
            <p:nvPr/>
          </p:nvSpPr>
          <p:spPr>
            <a:xfrm>
              <a:off x="4704" y="3647535"/>
              <a:ext cx="1574671" cy="830281"/>
            </a:xfrm>
            <a:custGeom>
              <a:avLst/>
              <a:gdLst/>
              <a:ahLst/>
              <a:cxnLst/>
              <a:rect l="l" t="t" r="r" b="b"/>
              <a:pathLst>
                <a:path w="1574671" h="830281">
                  <a:moveTo>
                    <a:pt x="0" y="0"/>
                  </a:moveTo>
                  <a:lnTo>
                    <a:pt x="1574671" y="0"/>
                  </a:lnTo>
                  <a:lnTo>
                    <a:pt x="1574671" y="830281"/>
                  </a:lnTo>
                  <a:lnTo>
                    <a:pt x="0" y="830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219746" y="3695207"/>
              <a:ext cx="1354925" cy="605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2743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04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1674918" y="3509474"/>
              <a:ext cx="13198254" cy="1058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Decisão:</a:t>
              </a:r>
              <a:r>
                <a:rPr lang="en-US" sz="23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um ponto de escolha onde o caminho pode seguir direções diferentes, como "Sim" ou "Não".</a:t>
              </a:r>
            </a:p>
          </p:txBody>
        </p:sp>
        <p:sp>
          <p:nvSpPr>
            <p:cNvPr id="29" name="Freeform 29"/>
            <p:cNvSpPr/>
            <p:nvPr/>
          </p:nvSpPr>
          <p:spPr>
            <a:xfrm>
              <a:off x="4704" y="4862976"/>
              <a:ext cx="1574671" cy="830281"/>
            </a:xfrm>
            <a:custGeom>
              <a:avLst/>
              <a:gdLst/>
              <a:ahLst/>
              <a:cxnLst/>
              <a:rect l="l" t="t" r="r" b="b"/>
              <a:pathLst>
                <a:path w="1574671" h="830281">
                  <a:moveTo>
                    <a:pt x="0" y="0"/>
                  </a:moveTo>
                  <a:lnTo>
                    <a:pt x="1574671" y="0"/>
                  </a:lnTo>
                  <a:lnTo>
                    <a:pt x="1574671" y="830281"/>
                  </a:lnTo>
                  <a:lnTo>
                    <a:pt x="0" y="83028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30" name="TextBox 30"/>
            <p:cNvSpPr txBox="1"/>
            <p:nvPr/>
          </p:nvSpPr>
          <p:spPr>
            <a:xfrm>
              <a:off x="219746" y="4910648"/>
              <a:ext cx="1354925" cy="60504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841"/>
                </a:lnSpc>
              </a:pPr>
              <a:r>
                <a:rPr lang="en-US" sz="2743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05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>
              <a:off x="1706766" y="4724914"/>
              <a:ext cx="13198254" cy="105877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220"/>
                </a:lnSpc>
              </a:pPr>
              <a:r>
                <a:rPr lang="en-US" sz="2300" b="1" dirty="0" err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Saída</a:t>
              </a:r>
              <a:r>
                <a:rPr lang="en-US" sz="2300" b="1" dirty="0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 de dados: </a:t>
              </a:r>
              <a:r>
                <a:rPr lang="en-US" sz="23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mostra</a:t>
              </a:r>
              <a:r>
                <a:rPr lang="en-US" sz="23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informações</a:t>
              </a:r>
              <a:r>
                <a:rPr lang="en-US" sz="23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exibidas</a:t>
              </a:r>
              <a:r>
                <a:rPr lang="en-US" sz="23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pelo</a:t>
              </a:r>
              <a:r>
                <a:rPr lang="en-US" sz="23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sistema</a:t>
              </a:r>
              <a:r>
                <a:rPr lang="en-US" sz="23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, </a:t>
              </a:r>
              <a:r>
                <a:rPr lang="en-US" sz="23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como</a:t>
              </a:r>
              <a:r>
                <a:rPr lang="en-US" sz="23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mensagens</a:t>
              </a:r>
              <a:r>
                <a:rPr lang="en-US" sz="23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ou</a:t>
              </a:r>
              <a:r>
                <a:rPr lang="en-US" sz="23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23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resultados</a:t>
              </a:r>
              <a:r>
                <a:rPr lang="en-US" sz="23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.</a:t>
              </a:r>
            </a:p>
          </p:txBody>
        </p:sp>
      </p:grpSp>
      <p:sp>
        <p:nvSpPr>
          <p:cNvPr id="32" name="Freeform 32"/>
          <p:cNvSpPr/>
          <p:nvPr/>
        </p:nvSpPr>
        <p:spPr>
          <a:xfrm>
            <a:off x="12331782" y="4439364"/>
            <a:ext cx="4677757" cy="4041946"/>
          </a:xfrm>
          <a:custGeom>
            <a:avLst/>
            <a:gdLst/>
            <a:ahLst/>
            <a:cxnLst/>
            <a:rect l="l" t="t" r="r" b="b"/>
            <a:pathLst>
              <a:path w="4677757" h="4041946">
                <a:moveTo>
                  <a:pt x="0" y="0"/>
                </a:moveTo>
                <a:lnTo>
                  <a:pt x="4677758" y="0"/>
                </a:lnTo>
                <a:lnTo>
                  <a:pt x="4677758" y="4041945"/>
                </a:lnTo>
                <a:lnTo>
                  <a:pt x="0" y="404194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33" name="TextBox 33"/>
          <p:cNvSpPr txBox="1"/>
          <p:nvPr/>
        </p:nvSpPr>
        <p:spPr>
          <a:xfrm>
            <a:off x="537269" y="2287016"/>
            <a:ext cx="17011690" cy="21145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Um fluxograma é um diagrama que representa visualmente um processo, sistema ou algoritmo. Ele usa símbolos gráficos, como ovais, retângulos e losangos, conectados por setas, para indicar o fluxo e a sequência das etapas.</a:t>
            </a:r>
          </a:p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Os principais elementos de um fluxograma incluem:</a:t>
            </a:r>
          </a:p>
        </p:txBody>
      </p:sp>
    </p:spTree>
    <p:extLst>
      <p:ext uri="{BB962C8B-B14F-4D97-AF65-F5344CB8AC3E}">
        <p14:creationId xmlns:p14="http://schemas.microsoft.com/office/powerpoint/2010/main" val="403350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78654" y="234490"/>
            <a:ext cx="10330692" cy="1420109"/>
            <a:chOff x="0" y="0"/>
            <a:chExt cx="13774257" cy="1893479"/>
          </a:xfrm>
        </p:grpSpPr>
        <p:grpSp>
          <p:nvGrpSpPr>
            <p:cNvPr id="3" name="Group 3"/>
            <p:cNvGrpSpPr/>
            <p:nvPr/>
          </p:nvGrpSpPr>
          <p:grpSpPr>
            <a:xfrm rot="12697">
              <a:off x="196707" y="344782"/>
              <a:ext cx="13574782" cy="1523634"/>
              <a:chOff x="0" y="0"/>
              <a:chExt cx="2417083" cy="271293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417083" cy="271293"/>
              </a:xfrm>
              <a:custGeom>
                <a:avLst/>
                <a:gdLst/>
                <a:ahLst/>
                <a:cxnLst/>
                <a:rect l="l" t="t" r="r" b="b"/>
                <a:pathLst>
                  <a:path w="2417083" h="271293">
                    <a:moveTo>
                      <a:pt x="28854" y="0"/>
                    </a:moveTo>
                    <a:lnTo>
                      <a:pt x="2388229" y="0"/>
                    </a:lnTo>
                    <a:cubicBezTo>
                      <a:pt x="2395881" y="0"/>
                      <a:pt x="2403221" y="3040"/>
                      <a:pt x="2408632" y="8451"/>
                    </a:cubicBezTo>
                    <a:cubicBezTo>
                      <a:pt x="2414043" y="13862"/>
                      <a:pt x="2417083" y="21202"/>
                      <a:pt x="2417083" y="28854"/>
                    </a:cubicBezTo>
                    <a:lnTo>
                      <a:pt x="2417083" y="242439"/>
                    </a:lnTo>
                    <a:cubicBezTo>
                      <a:pt x="2417083" y="250092"/>
                      <a:pt x="2414043" y="257431"/>
                      <a:pt x="2408632" y="262842"/>
                    </a:cubicBezTo>
                    <a:cubicBezTo>
                      <a:pt x="2403221" y="268253"/>
                      <a:pt x="2395881" y="271293"/>
                      <a:pt x="2388229" y="271293"/>
                    </a:cubicBezTo>
                    <a:lnTo>
                      <a:pt x="28854" y="271293"/>
                    </a:lnTo>
                    <a:cubicBezTo>
                      <a:pt x="21202" y="271293"/>
                      <a:pt x="13862" y="268253"/>
                      <a:pt x="8451" y="262842"/>
                    </a:cubicBezTo>
                    <a:cubicBezTo>
                      <a:pt x="3040" y="257431"/>
                      <a:pt x="0" y="250092"/>
                      <a:pt x="0" y="242439"/>
                    </a:cubicBezTo>
                    <a:lnTo>
                      <a:pt x="0" y="28854"/>
                    </a:lnTo>
                    <a:cubicBezTo>
                      <a:pt x="0" y="21202"/>
                      <a:pt x="3040" y="13862"/>
                      <a:pt x="8451" y="8451"/>
                    </a:cubicBezTo>
                    <a:cubicBezTo>
                      <a:pt x="13862" y="3040"/>
                      <a:pt x="21202" y="0"/>
                      <a:pt x="288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2417083" cy="290343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12697">
              <a:off x="2939" y="24908"/>
              <a:ext cx="13490495" cy="1616607"/>
              <a:chOff x="0" y="0"/>
              <a:chExt cx="2402075" cy="28784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402075" cy="287848"/>
              </a:xfrm>
              <a:custGeom>
                <a:avLst/>
                <a:gdLst/>
                <a:ahLst/>
                <a:cxnLst/>
                <a:rect l="l" t="t" r="r" b="b"/>
                <a:pathLst>
                  <a:path w="2402075" h="287848">
                    <a:moveTo>
                      <a:pt x="29035" y="0"/>
                    </a:moveTo>
                    <a:lnTo>
                      <a:pt x="2373041" y="0"/>
                    </a:lnTo>
                    <a:cubicBezTo>
                      <a:pt x="2380741" y="0"/>
                      <a:pt x="2388126" y="3059"/>
                      <a:pt x="2393571" y="8504"/>
                    </a:cubicBezTo>
                    <a:cubicBezTo>
                      <a:pt x="2399016" y="13949"/>
                      <a:pt x="2402075" y="21334"/>
                      <a:pt x="2402075" y="29035"/>
                    </a:cubicBezTo>
                    <a:lnTo>
                      <a:pt x="2402075" y="258813"/>
                    </a:lnTo>
                    <a:cubicBezTo>
                      <a:pt x="2402075" y="274849"/>
                      <a:pt x="2389076" y="287848"/>
                      <a:pt x="2373041" y="287848"/>
                    </a:cubicBezTo>
                    <a:lnTo>
                      <a:pt x="29035" y="287848"/>
                    </a:lnTo>
                    <a:cubicBezTo>
                      <a:pt x="12999" y="287848"/>
                      <a:pt x="0" y="274849"/>
                      <a:pt x="0" y="258813"/>
                    </a:cubicBezTo>
                    <a:lnTo>
                      <a:pt x="0" y="29035"/>
                    </a:lnTo>
                    <a:cubicBezTo>
                      <a:pt x="0" y="12999"/>
                      <a:pt x="12999" y="0"/>
                      <a:pt x="29035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2402075" cy="306898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66859" y="210065"/>
              <a:ext cx="12762655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FLUXOGRAMA NA PRÁTICA</a:t>
              </a:r>
            </a:p>
          </p:txBody>
        </p:sp>
      </p:grpSp>
      <p:sp>
        <p:nvSpPr>
          <p:cNvPr id="10" name="Freeform 10"/>
          <p:cNvSpPr/>
          <p:nvPr/>
        </p:nvSpPr>
        <p:spPr>
          <a:xfrm rot="5400000">
            <a:off x="16521125" y="-85593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1" name="Freeform 11"/>
          <p:cNvSpPr/>
          <p:nvPr/>
        </p:nvSpPr>
        <p:spPr>
          <a:xfrm>
            <a:off x="3836104" y="2118836"/>
            <a:ext cx="10761246" cy="7933674"/>
          </a:xfrm>
          <a:custGeom>
            <a:avLst/>
            <a:gdLst/>
            <a:ahLst/>
            <a:cxnLst/>
            <a:rect l="l" t="t" r="r" b="b"/>
            <a:pathLst>
              <a:path w="10761246" h="7933674">
                <a:moveTo>
                  <a:pt x="0" y="0"/>
                </a:moveTo>
                <a:lnTo>
                  <a:pt x="10761246" y="0"/>
                </a:lnTo>
                <a:lnTo>
                  <a:pt x="10761246" y="7933674"/>
                </a:lnTo>
                <a:lnTo>
                  <a:pt x="0" y="79336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0659" y="8001684"/>
            <a:ext cx="1204066" cy="1256616"/>
          </a:xfrm>
          <a:custGeom>
            <a:avLst/>
            <a:gdLst/>
            <a:ahLst/>
            <a:cxnLst/>
            <a:rect l="l" t="t" r="r" b="b"/>
            <a:pathLst>
              <a:path w="1204066" h="125661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21718" y="1068063"/>
            <a:ext cx="1256574" cy="1311415"/>
          </a:xfrm>
          <a:custGeom>
            <a:avLst/>
            <a:gdLst/>
            <a:ahLst/>
            <a:cxnLst/>
            <a:rect l="l" t="t" r="r" b="b"/>
            <a:pathLst>
              <a:path w="1256574" h="1311415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853803">
            <a:off x="3616786" y="4128023"/>
            <a:ext cx="11316553" cy="2283259"/>
            <a:chOff x="0" y="0"/>
            <a:chExt cx="2777763" cy="5604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77763" cy="560449"/>
            </a:xfrm>
            <a:custGeom>
              <a:avLst/>
              <a:gdLst/>
              <a:ahLst/>
              <a:cxnLst/>
              <a:rect l="l" t="t" r="r" b="b"/>
              <a:pathLst>
                <a:path w="2777763" h="560449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853803">
            <a:off x="3432127" y="3895570"/>
            <a:ext cx="11406623" cy="2339737"/>
            <a:chOff x="0" y="0"/>
            <a:chExt cx="2799872" cy="5743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99872" cy="574312"/>
            </a:xfrm>
            <a:custGeom>
              <a:avLst/>
              <a:gdLst/>
              <a:ahLst/>
              <a:cxnLst/>
              <a:rect l="l" t="t" r="r" b="b"/>
              <a:pathLst>
                <a:path w="2799872" h="57431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 rot="853803">
            <a:off x="3359140" y="3928730"/>
            <a:ext cx="11530942" cy="205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 b="1" dirty="0">
                <a:solidFill>
                  <a:srgbClr val="F5F1E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EXERCÍCIO</a:t>
            </a:r>
          </a:p>
        </p:txBody>
      </p:sp>
      <p:sp>
        <p:nvSpPr>
          <p:cNvPr id="11" name="Freeform 11"/>
          <p:cNvSpPr/>
          <p:nvPr/>
        </p:nvSpPr>
        <p:spPr>
          <a:xfrm rot="698264">
            <a:off x="2473550" y="4371369"/>
            <a:ext cx="1711637" cy="1796565"/>
          </a:xfrm>
          <a:custGeom>
            <a:avLst/>
            <a:gdLst/>
            <a:ahLst/>
            <a:cxnLst/>
            <a:rect l="l" t="t" r="r" b="b"/>
            <a:pathLst>
              <a:path w="1711637" h="1796565">
                <a:moveTo>
                  <a:pt x="0" y="0"/>
                </a:moveTo>
                <a:lnTo>
                  <a:pt x="1711637" y="0"/>
                </a:lnTo>
                <a:lnTo>
                  <a:pt x="1711637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rot="1483636">
            <a:off x="10845515" y="6867655"/>
            <a:ext cx="1570218" cy="1467440"/>
          </a:xfrm>
          <a:custGeom>
            <a:avLst/>
            <a:gdLst/>
            <a:ahLst/>
            <a:cxnLst/>
            <a:rect l="l" t="t" r="r" b="b"/>
            <a:pathLst>
              <a:path w="1570218" h="1467440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927195">
            <a:off x="13564344" y="4021858"/>
            <a:ext cx="1417379" cy="1502039"/>
          </a:xfrm>
          <a:custGeom>
            <a:avLst/>
            <a:gdLst/>
            <a:ahLst/>
            <a:cxnLst/>
            <a:rect l="l" t="t" r="r" b="b"/>
            <a:pathLst>
              <a:path w="1417379" h="150203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598217">
            <a:off x="7581922" y="2060224"/>
            <a:ext cx="1312547" cy="1423867"/>
          </a:xfrm>
          <a:custGeom>
            <a:avLst/>
            <a:gdLst/>
            <a:ahLst/>
            <a:cxnLst/>
            <a:rect l="l" t="t" r="r" b="b"/>
            <a:pathLst>
              <a:path w="1312547" h="142386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5921718" y="7340082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847463" y="-967011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7" y="0"/>
                </a:lnTo>
                <a:lnTo>
                  <a:pt x="878587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665587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2687" y="2671611"/>
            <a:ext cx="13027949" cy="6684432"/>
            <a:chOff x="0" y="0"/>
            <a:chExt cx="1628580" cy="835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8580" cy="835599"/>
            </a:xfrm>
            <a:custGeom>
              <a:avLst/>
              <a:gdLst/>
              <a:ahLst/>
              <a:cxnLst/>
              <a:rect l="l" t="t" r="r" b="b"/>
              <a:pathLst>
                <a:path w="1628580" h="835599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05886"/>
                  </a:lnTo>
                  <a:cubicBezTo>
                    <a:pt x="1628580" y="813766"/>
                    <a:pt x="1625450" y="821324"/>
                    <a:pt x="1619878" y="826896"/>
                  </a:cubicBezTo>
                  <a:cubicBezTo>
                    <a:pt x="1614305" y="832468"/>
                    <a:pt x="1606748" y="835599"/>
                    <a:pt x="1598868" y="835599"/>
                  </a:cubicBezTo>
                  <a:lnTo>
                    <a:pt x="29713" y="835599"/>
                  </a:lnTo>
                  <a:cubicBezTo>
                    <a:pt x="13303" y="835599"/>
                    <a:pt x="0" y="822296"/>
                    <a:pt x="0" y="805886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628580" cy="816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39185" y="2159142"/>
            <a:ext cx="13027949" cy="6732128"/>
            <a:chOff x="0" y="0"/>
            <a:chExt cx="1628580" cy="8415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8580" cy="841561"/>
            </a:xfrm>
            <a:custGeom>
              <a:avLst/>
              <a:gdLst/>
              <a:ahLst/>
              <a:cxnLst/>
              <a:rect l="l" t="t" r="r" b="b"/>
              <a:pathLst>
                <a:path w="1628580" h="841561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11848"/>
                  </a:lnTo>
                  <a:cubicBezTo>
                    <a:pt x="1628580" y="828258"/>
                    <a:pt x="1615277" y="841561"/>
                    <a:pt x="1598868" y="841561"/>
                  </a:cubicBezTo>
                  <a:lnTo>
                    <a:pt x="29713" y="841561"/>
                  </a:lnTo>
                  <a:cubicBezTo>
                    <a:pt x="13303" y="841561"/>
                    <a:pt x="0" y="828258"/>
                    <a:pt x="0" y="811848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628580" cy="822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463397">
            <a:off x="15585892" y="645028"/>
            <a:ext cx="2034468" cy="2135415"/>
          </a:xfrm>
          <a:custGeom>
            <a:avLst/>
            <a:gdLst/>
            <a:ahLst/>
            <a:cxnLst/>
            <a:rect l="l" t="t" r="r" b="b"/>
            <a:pathLst>
              <a:path w="2034468" h="2135415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28700" y="4795383"/>
            <a:ext cx="1034022" cy="1079150"/>
          </a:xfrm>
          <a:custGeom>
            <a:avLst/>
            <a:gdLst/>
            <a:ahLst/>
            <a:cxnLst/>
            <a:rect l="l" t="t" r="r" b="b"/>
            <a:pathLst>
              <a:path w="1034022" h="1079150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62722" y="6139922"/>
            <a:ext cx="996936" cy="1040445"/>
          </a:xfrm>
          <a:custGeom>
            <a:avLst/>
            <a:gdLst/>
            <a:ahLst/>
            <a:cxnLst/>
            <a:rect l="l" t="t" r="r" b="b"/>
            <a:pathLst>
              <a:path w="996936" h="1040445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2" name="Group 12"/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3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-315592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>
            <a:off x="747558" y="7932135"/>
            <a:ext cx="702868" cy="2652331"/>
          </a:xfrm>
          <a:custGeom>
            <a:avLst/>
            <a:gdLst/>
            <a:ahLst/>
            <a:cxnLst/>
            <a:rect l="l" t="t" r="r" b="b"/>
            <a:pathLst>
              <a:path w="702868" h="2652331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4312687" y="3107558"/>
            <a:ext cx="12290439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pt-BR" sz="3600" dirty="0">
                <a:latin typeface="Garet" panose="020B0604020202020204" charset="0"/>
              </a:rPr>
              <a:t>Crie um fluxograma de como calcular uma média. Acesse esse link:</a:t>
            </a: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DAFF31F4-7C10-4423-923E-C59B3564B998}"/>
              </a:ext>
            </a:extLst>
          </p:cNvPr>
          <p:cNvGrpSpPr/>
          <p:nvPr/>
        </p:nvGrpSpPr>
        <p:grpSpPr>
          <a:xfrm rot="12697">
            <a:off x="5183595" y="4866719"/>
            <a:ext cx="6405332" cy="1092463"/>
            <a:chOff x="0" y="0"/>
            <a:chExt cx="1646159" cy="316114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69870B14-BBF6-4B67-99A6-DC0C3DE11375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4">
              <a:extLst>
                <a:ext uri="{FF2B5EF4-FFF2-40B4-BE49-F238E27FC236}">
                  <a16:creationId xmlns:a16="http://schemas.microsoft.com/office/drawing/2014/main" id="{E694A427-A64F-4585-A5F1-C986F2B6C640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83C2FBC1-FCF5-46C7-8CB1-885E0160FE90}"/>
              </a:ext>
            </a:extLst>
          </p:cNvPr>
          <p:cNvGrpSpPr/>
          <p:nvPr/>
        </p:nvGrpSpPr>
        <p:grpSpPr>
          <a:xfrm rot="12697">
            <a:off x="5041318" y="4727628"/>
            <a:ext cx="6401352" cy="1077048"/>
            <a:chOff x="0" y="0"/>
            <a:chExt cx="1843370" cy="1329725"/>
          </a:xfrm>
        </p:grpSpPr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4A0D27F-50AA-4F4C-A7B5-3F6158FEACD6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6E1D4836-A0E2-4BBB-A9B4-D85DD30B353A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4E4F90-A8D7-4B8B-9420-8BD561179126}"/>
              </a:ext>
            </a:extLst>
          </p:cNvPr>
          <p:cNvSpPr txBox="1"/>
          <p:nvPr/>
        </p:nvSpPr>
        <p:spPr>
          <a:xfrm>
            <a:off x="5536974" y="5035448"/>
            <a:ext cx="54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Garet" panose="020B0604020202020204" charset="0"/>
              </a:rPr>
              <a:t>https://l1nq.com/fluxogr</a:t>
            </a:r>
          </a:p>
        </p:txBody>
      </p:sp>
      <p:grpSp>
        <p:nvGrpSpPr>
          <p:cNvPr id="43" name="Group 2">
            <a:extLst>
              <a:ext uri="{FF2B5EF4-FFF2-40B4-BE49-F238E27FC236}">
                <a16:creationId xmlns:a16="http://schemas.microsoft.com/office/drawing/2014/main" id="{E2CE71EA-F29C-4625-B6E0-B935724B48F9}"/>
              </a:ext>
            </a:extLst>
          </p:cNvPr>
          <p:cNvGrpSpPr/>
          <p:nvPr/>
        </p:nvGrpSpPr>
        <p:grpSpPr>
          <a:xfrm rot="12697">
            <a:off x="12610864" y="5551433"/>
            <a:ext cx="3391019" cy="3051148"/>
            <a:chOff x="0" y="0"/>
            <a:chExt cx="1646159" cy="316114"/>
          </a:xfrm>
        </p:grpSpPr>
        <p:sp>
          <p:nvSpPr>
            <p:cNvPr id="44" name="Freeform 3">
              <a:extLst>
                <a:ext uri="{FF2B5EF4-FFF2-40B4-BE49-F238E27FC236}">
                  <a16:creationId xmlns:a16="http://schemas.microsoft.com/office/drawing/2014/main" id="{4D5DA71C-8153-4F31-8119-180459B12C18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45" name="TextBox 4">
              <a:extLst>
                <a:ext uri="{FF2B5EF4-FFF2-40B4-BE49-F238E27FC236}">
                  <a16:creationId xmlns:a16="http://schemas.microsoft.com/office/drawing/2014/main" id="{D0E3F0F1-0193-4EF2-8174-78013E13EC6C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pic>
        <p:nvPicPr>
          <p:cNvPr id="42" name="Imagem 41">
            <a:extLst>
              <a:ext uri="{FF2B5EF4-FFF2-40B4-BE49-F238E27FC236}">
                <a16:creationId xmlns:a16="http://schemas.microsoft.com/office/drawing/2014/main" id="{D089FE03-3725-4FE5-94D6-29E250AEFD93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1" t="20855" r="73263" b="33178"/>
          <a:stretch/>
        </p:blipFill>
        <p:spPr>
          <a:xfrm>
            <a:off x="12531008" y="5361811"/>
            <a:ext cx="3278896" cy="3056831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rot="5400000">
            <a:off x="16575977" y="-85593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78A915BF-F23D-43B9-86F3-006866980651}"/>
              </a:ext>
            </a:extLst>
          </p:cNvPr>
          <p:cNvGrpSpPr/>
          <p:nvPr/>
        </p:nvGrpSpPr>
        <p:grpSpPr>
          <a:xfrm rot="12697">
            <a:off x="3849635" y="2572231"/>
            <a:ext cx="10588730" cy="6629183"/>
            <a:chOff x="0" y="0"/>
            <a:chExt cx="1843370" cy="1329725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C81687C-BDDA-473E-A96C-A50B4A08C30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434EE4F2-AD20-4272-8F1C-962633535943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CCA20766-0F2F-4AB8-80C0-F0CDB557612C}"/>
              </a:ext>
            </a:extLst>
          </p:cNvPr>
          <p:cNvSpPr txBox="1"/>
          <p:nvPr/>
        </p:nvSpPr>
        <p:spPr>
          <a:xfrm>
            <a:off x="7108236" y="2686726"/>
            <a:ext cx="4485982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RESOLUÇÃO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2E7D031-D904-4600-8DB7-DE8F837C8DD7}"/>
              </a:ext>
            </a:extLst>
          </p:cNvPr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5398BC25-6C82-4ADD-AE45-01DDEB5B26A3}"/>
                </a:ext>
              </a:extLst>
            </p:cNvPr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1BA9FD76-C63F-4945-8CF8-8AD1C69BC8A6}"/>
                  </a:ext>
                </a:extLst>
              </p:cNvPr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1CD830C4-78BE-49DA-B00B-19F94F88676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356F08-A535-4344-B300-7B69C09873CB}"/>
                </a:ext>
              </a:extLst>
            </p:cNvPr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BDA4AC8D-1637-4D7B-B080-2CF3DE1341BC}"/>
                  </a:ext>
                </a:extLst>
              </p:cNvPr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F602CA4A-5975-4BB0-A369-548DDDA5CD3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4D8BF7-6F94-4753-AC0F-64ED095C3D5F}"/>
                </a:ext>
              </a:extLst>
            </p:cNvPr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3</a:t>
              </a:r>
            </a:p>
          </p:txBody>
        </p:sp>
      </p:grpSp>
      <p:sp>
        <p:nvSpPr>
          <p:cNvPr id="24" name="Freeform 19">
            <a:extLst>
              <a:ext uri="{FF2B5EF4-FFF2-40B4-BE49-F238E27FC236}">
                <a16:creationId xmlns:a16="http://schemas.microsoft.com/office/drawing/2014/main" id="{6DEC50A9-F7A2-4226-B657-E35D24703ADE}"/>
              </a:ext>
            </a:extLst>
          </p:cNvPr>
          <p:cNvSpPr/>
          <p:nvPr/>
        </p:nvSpPr>
        <p:spPr>
          <a:xfrm rot="21284408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9DF00574-6F8E-4149-BD86-14C1877CB8BD}"/>
              </a:ext>
            </a:extLst>
          </p:cNvPr>
          <p:cNvSpPr/>
          <p:nvPr/>
        </p:nvSpPr>
        <p:spPr>
          <a:xfrm>
            <a:off x="-1357718" y="8007482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27" name="Group 2">
            <a:extLst>
              <a:ext uri="{FF2B5EF4-FFF2-40B4-BE49-F238E27FC236}">
                <a16:creationId xmlns:a16="http://schemas.microsoft.com/office/drawing/2014/main" id="{3A52CD7E-35DC-4DC4-89DB-CECE4770B012}"/>
              </a:ext>
            </a:extLst>
          </p:cNvPr>
          <p:cNvGrpSpPr/>
          <p:nvPr/>
        </p:nvGrpSpPr>
        <p:grpSpPr>
          <a:xfrm rot="12697">
            <a:off x="7774494" y="7819198"/>
            <a:ext cx="3350494" cy="1140029"/>
            <a:chOff x="0" y="0"/>
            <a:chExt cx="1646159" cy="316114"/>
          </a:xfrm>
        </p:grpSpPr>
        <p:sp>
          <p:nvSpPr>
            <p:cNvPr id="28" name="Freeform 3">
              <a:extLst>
                <a:ext uri="{FF2B5EF4-FFF2-40B4-BE49-F238E27FC236}">
                  <a16:creationId xmlns:a16="http://schemas.microsoft.com/office/drawing/2014/main" id="{01534945-AB22-46DF-B6A7-C7F8A44AA971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29" name="TextBox 4">
              <a:extLst>
                <a:ext uri="{FF2B5EF4-FFF2-40B4-BE49-F238E27FC236}">
                  <a16:creationId xmlns:a16="http://schemas.microsoft.com/office/drawing/2014/main" id="{7F0113D7-4134-40F5-854C-AD290D2915C6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30" name="Group 2">
            <a:extLst>
              <a:ext uri="{FF2B5EF4-FFF2-40B4-BE49-F238E27FC236}">
                <a16:creationId xmlns:a16="http://schemas.microsoft.com/office/drawing/2014/main" id="{3413626B-7A34-4AC4-8879-B44E9DB90BAF}"/>
              </a:ext>
            </a:extLst>
          </p:cNvPr>
          <p:cNvGrpSpPr/>
          <p:nvPr/>
        </p:nvGrpSpPr>
        <p:grpSpPr>
          <a:xfrm rot="12697">
            <a:off x="7774494" y="6951940"/>
            <a:ext cx="3350494" cy="1140029"/>
            <a:chOff x="0" y="0"/>
            <a:chExt cx="1646159" cy="316114"/>
          </a:xfrm>
        </p:grpSpPr>
        <p:sp>
          <p:nvSpPr>
            <p:cNvPr id="31" name="Freeform 3">
              <a:extLst>
                <a:ext uri="{FF2B5EF4-FFF2-40B4-BE49-F238E27FC236}">
                  <a16:creationId xmlns:a16="http://schemas.microsoft.com/office/drawing/2014/main" id="{4256D0A3-6C12-4F2B-955D-E82B4123579C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32" name="TextBox 4">
              <a:extLst>
                <a:ext uri="{FF2B5EF4-FFF2-40B4-BE49-F238E27FC236}">
                  <a16:creationId xmlns:a16="http://schemas.microsoft.com/office/drawing/2014/main" id="{BBFC7EC6-4ED8-4752-B19A-09310226FA89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33" name="Group 2">
            <a:extLst>
              <a:ext uri="{FF2B5EF4-FFF2-40B4-BE49-F238E27FC236}">
                <a16:creationId xmlns:a16="http://schemas.microsoft.com/office/drawing/2014/main" id="{7A9187DA-90FA-4D40-9254-3524B646A9A4}"/>
              </a:ext>
            </a:extLst>
          </p:cNvPr>
          <p:cNvGrpSpPr/>
          <p:nvPr/>
        </p:nvGrpSpPr>
        <p:grpSpPr>
          <a:xfrm rot="12697">
            <a:off x="7776786" y="6036708"/>
            <a:ext cx="3350494" cy="1140029"/>
            <a:chOff x="0" y="0"/>
            <a:chExt cx="1646159" cy="316114"/>
          </a:xfrm>
        </p:grpSpPr>
        <p:sp>
          <p:nvSpPr>
            <p:cNvPr id="34" name="Freeform 3">
              <a:extLst>
                <a:ext uri="{FF2B5EF4-FFF2-40B4-BE49-F238E27FC236}">
                  <a16:creationId xmlns:a16="http://schemas.microsoft.com/office/drawing/2014/main" id="{36B69FE0-BA9C-4F46-AEAB-D34A8B564EA7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38" name="TextBox 4">
              <a:extLst>
                <a:ext uri="{FF2B5EF4-FFF2-40B4-BE49-F238E27FC236}">
                  <a16:creationId xmlns:a16="http://schemas.microsoft.com/office/drawing/2014/main" id="{C704648F-C424-4F54-BA8E-F4D9006ECA71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39" name="Group 2">
            <a:extLst>
              <a:ext uri="{FF2B5EF4-FFF2-40B4-BE49-F238E27FC236}">
                <a16:creationId xmlns:a16="http://schemas.microsoft.com/office/drawing/2014/main" id="{DA9AA07C-5E7D-443E-ADE8-47B804E06BD0}"/>
              </a:ext>
            </a:extLst>
          </p:cNvPr>
          <p:cNvGrpSpPr/>
          <p:nvPr/>
        </p:nvGrpSpPr>
        <p:grpSpPr>
          <a:xfrm rot="12697">
            <a:off x="7778669" y="5179814"/>
            <a:ext cx="3350494" cy="1140029"/>
            <a:chOff x="0" y="0"/>
            <a:chExt cx="1646159" cy="316114"/>
          </a:xfrm>
        </p:grpSpPr>
        <p:sp>
          <p:nvSpPr>
            <p:cNvPr id="40" name="Freeform 3">
              <a:extLst>
                <a:ext uri="{FF2B5EF4-FFF2-40B4-BE49-F238E27FC236}">
                  <a16:creationId xmlns:a16="http://schemas.microsoft.com/office/drawing/2014/main" id="{DB3FE206-A835-4D84-BEFA-F5EFC4C50DFF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42" name="TextBox 4">
              <a:extLst>
                <a:ext uri="{FF2B5EF4-FFF2-40B4-BE49-F238E27FC236}">
                  <a16:creationId xmlns:a16="http://schemas.microsoft.com/office/drawing/2014/main" id="{6913B89B-90C1-4BF1-81CA-213875B29465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43" name="Group 2">
            <a:extLst>
              <a:ext uri="{FF2B5EF4-FFF2-40B4-BE49-F238E27FC236}">
                <a16:creationId xmlns:a16="http://schemas.microsoft.com/office/drawing/2014/main" id="{DDC02C95-5E57-4A84-915A-83250A663A93}"/>
              </a:ext>
            </a:extLst>
          </p:cNvPr>
          <p:cNvGrpSpPr/>
          <p:nvPr/>
        </p:nvGrpSpPr>
        <p:grpSpPr>
          <a:xfrm rot="12697">
            <a:off x="7774493" y="4372474"/>
            <a:ext cx="3350494" cy="1140029"/>
            <a:chOff x="0" y="0"/>
            <a:chExt cx="1646159" cy="316114"/>
          </a:xfrm>
        </p:grpSpPr>
        <p:sp>
          <p:nvSpPr>
            <p:cNvPr id="44" name="Freeform 3">
              <a:extLst>
                <a:ext uri="{FF2B5EF4-FFF2-40B4-BE49-F238E27FC236}">
                  <a16:creationId xmlns:a16="http://schemas.microsoft.com/office/drawing/2014/main" id="{4DC51DB8-396D-4CBC-A07B-BCA012EDECC1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45" name="TextBox 4">
              <a:extLst>
                <a:ext uri="{FF2B5EF4-FFF2-40B4-BE49-F238E27FC236}">
                  <a16:creationId xmlns:a16="http://schemas.microsoft.com/office/drawing/2014/main" id="{3D60B7BF-E7A6-4D81-8865-543340F7EAF9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46" name="Group 2">
            <a:extLst>
              <a:ext uri="{FF2B5EF4-FFF2-40B4-BE49-F238E27FC236}">
                <a16:creationId xmlns:a16="http://schemas.microsoft.com/office/drawing/2014/main" id="{6D79BB9B-D9F5-49F3-86DA-2667D4D7773A}"/>
              </a:ext>
            </a:extLst>
          </p:cNvPr>
          <p:cNvGrpSpPr/>
          <p:nvPr/>
        </p:nvGrpSpPr>
        <p:grpSpPr>
          <a:xfrm rot="12697">
            <a:off x="7776787" y="3811083"/>
            <a:ext cx="3350494" cy="1140029"/>
            <a:chOff x="0" y="0"/>
            <a:chExt cx="1646159" cy="316114"/>
          </a:xfrm>
        </p:grpSpPr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id="{DBA20316-12A1-4A65-8012-CC564926AE13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48" name="TextBox 4">
              <a:extLst>
                <a:ext uri="{FF2B5EF4-FFF2-40B4-BE49-F238E27FC236}">
                  <a16:creationId xmlns:a16="http://schemas.microsoft.com/office/drawing/2014/main" id="{BE92061D-E7BD-44CF-87CA-FC3AFDB26DF0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pic>
        <p:nvPicPr>
          <p:cNvPr id="26" name="Imagem 25">
            <a:extLst>
              <a:ext uri="{FF2B5EF4-FFF2-40B4-BE49-F238E27FC236}">
                <a16:creationId xmlns:a16="http://schemas.microsoft.com/office/drawing/2014/main" id="{3946925D-B078-4C3B-BC02-A383B934588E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7926" t="13693" r="41718"/>
          <a:stretch/>
        </p:blipFill>
        <p:spPr>
          <a:xfrm>
            <a:off x="7674827" y="3634349"/>
            <a:ext cx="3352800" cy="5169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1845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2687" y="2671611"/>
            <a:ext cx="13027949" cy="6684432"/>
            <a:chOff x="0" y="0"/>
            <a:chExt cx="1628580" cy="835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8580" cy="835599"/>
            </a:xfrm>
            <a:custGeom>
              <a:avLst/>
              <a:gdLst/>
              <a:ahLst/>
              <a:cxnLst/>
              <a:rect l="l" t="t" r="r" b="b"/>
              <a:pathLst>
                <a:path w="1628580" h="835599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05886"/>
                  </a:lnTo>
                  <a:cubicBezTo>
                    <a:pt x="1628580" y="813766"/>
                    <a:pt x="1625450" y="821324"/>
                    <a:pt x="1619878" y="826896"/>
                  </a:cubicBezTo>
                  <a:cubicBezTo>
                    <a:pt x="1614305" y="832468"/>
                    <a:pt x="1606748" y="835599"/>
                    <a:pt x="1598868" y="835599"/>
                  </a:cubicBezTo>
                  <a:lnTo>
                    <a:pt x="29713" y="835599"/>
                  </a:lnTo>
                  <a:cubicBezTo>
                    <a:pt x="13303" y="835599"/>
                    <a:pt x="0" y="822296"/>
                    <a:pt x="0" y="805886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628580" cy="816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39185" y="2159142"/>
            <a:ext cx="13027949" cy="6732128"/>
            <a:chOff x="0" y="0"/>
            <a:chExt cx="1628580" cy="8415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8580" cy="841561"/>
            </a:xfrm>
            <a:custGeom>
              <a:avLst/>
              <a:gdLst/>
              <a:ahLst/>
              <a:cxnLst/>
              <a:rect l="l" t="t" r="r" b="b"/>
              <a:pathLst>
                <a:path w="1628580" h="841561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11848"/>
                  </a:lnTo>
                  <a:cubicBezTo>
                    <a:pt x="1628580" y="828258"/>
                    <a:pt x="1615277" y="841561"/>
                    <a:pt x="1598868" y="841561"/>
                  </a:cubicBezTo>
                  <a:lnTo>
                    <a:pt x="29713" y="841561"/>
                  </a:lnTo>
                  <a:cubicBezTo>
                    <a:pt x="13303" y="841561"/>
                    <a:pt x="0" y="828258"/>
                    <a:pt x="0" y="811848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628580" cy="822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463397">
            <a:off x="15585892" y="645028"/>
            <a:ext cx="2034468" cy="2135415"/>
          </a:xfrm>
          <a:custGeom>
            <a:avLst/>
            <a:gdLst/>
            <a:ahLst/>
            <a:cxnLst/>
            <a:rect l="l" t="t" r="r" b="b"/>
            <a:pathLst>
              <a:path w="2034468" h="2135415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28700" y="4795383"/>
            <a:ext cx="1034022" cy="1079150"/>
          </a:xfrm>
          <a:custGeom>
            <a:avLst/>
            <a:gdLst/>
            <a:ahLst/>
            <a:cxnLst/>
            <a:rect l="l" t="t" r="r" b="b"/>
            <a:pathLst>
              <a:path w="1034022" h="1079150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62722" y="6139922"/>
            <a:ext cx="996936" cy="1040445"/>
          </a:xfrm>
          <a:custGeom>
            <a:avLst/>
            <a:gdLst/>
            <a:ahLst/>
            <a:cxnLst/>
            <a:rect l="l" t="t" r="r" b="b"/>
            <a:pathLst>
              <a:path w="996936" h="1040445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2" name="Group 12"/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4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-315592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>
            <a:off x="747558" y="7932135"/>
            <a:ext cx="702868" cy="2652331"/>
          </a:xfrm>
          <a:custGeom>
            <a:avLst/>
            <a:gdLst/>
            <a:ahLst/>
            <a:cxnLst/>
            <a:rect l="l" t="t" r="r" b="b"/>
            <a:pathLst>
              <a:path w="702868" h="2652331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4312687" y="3107558"/>
            <a:ext cx="12290439" cy="11079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pt-BR" sz="3600" dirty="0">
                <a:latin typeface="Garet" panose="020B0604020202020204" charset="0"/>
              </a:rPr>
              <a:t>Crie um fluxograma de transferência de um </a:t>
            </a:r>
            <a:r>
              <a:rPr lang="pt-BR" sz="3600" dirty="0" err="1">
                <a:latin typeface="Garet" panose="020B0604020202020204" charset="0"/>
              </a:rPr>
              <a:t>pix</a:t>
            </a:r>
            <a:r>
              <a:rPr lang="pt-BR" sz="3600" dirty="0">
                <a:latin typeface="Garet" panose="020B0604020202020204" charset="0"/>
              </a:rPr>
              <a:t>. Acesse esse link:</a:t>
            </a: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DAFF31F4-7C10-4423-923E-C59B3564B998}"/>
              </a:ext>
            </a:extLst>
          </p:cNvPr>
          <p:cNvGrpSpPr/>
          <p:nvPr/>
        </p:nvGrpSpPr>
        <p:grpSpPr>
          <a:xfrm rot="12697">
            <a:off x="5183595" y="4866719"/>
            <a:ext cx="6405332" cy="1092463"/>
            <a:chOff x="0" y="0"/>
            <a:chExt cx="1646159" cy="316114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69870B14-BBF6-4B67-99A6-DC0C3DE11375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4">
              <a:extLst>
                <a:ext uri="{FF2B5EF4-FFF2-40B4-BE49-F238E27FC236}">
                  <a16:creationId xmlns:a16="http://schemas.microsoft.com/office/drawing/2014/main" id="{E694A427-A64F-4585-A5F1-C986F2B6C640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83C2FBC1-FCF5-46C7-8CB1-885E0160FE90}"/>
              </a:ext>
            </a:extLst>
          </p:cNvPr>
          <p:cNvGrpSpPr/>
          <p:nvPr/>
        </p:nvGrpSpPr>
        <p:grpSpPr>
          <a:xfrm rot="12697">
            <a:off x="5041318" y="4727628"/>
            <a:ext cx="6401352" cy="1077048"/>
            <a:chOff x="0" y="0"/>
            <a:chExt cx="1843370" cy="1329725"/>
          </a:xfrm>
        </p:grpSpPr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4A0D27F-50AA-4F4C-A7B5-3F6158FEACD6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6E1D4836-A0E2-4BBB-A9B4-D85DD30B353A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4E4F90-A8D7-4B8B-9420-8BD561179126}"/>
              </a:ext>
            </a:extLst>
          </p:cNvPr>
          <p:cNvSpPr txBox="1"/>
          <p:nvPr/>
        </p:nvSpPr>
        <p:spPr>
          <a:xfrm>
            <a:off x="5536974" y="5035448"/>
            <a:ext cx="54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Garet" panose="020B0604020202020204" charset="0"/>
              </a:rPr>
              <a:t>https://l1nq.com/fluxogr</a:t>
            </a:r>
          </a:p>
        </p:txBody>
      </p:sp>
      <p:grpSp>
        <p:nvGrpSpPr>
          <p:cNvPr id="43" name="Group 2">
            <a:extLst>
              <a:ext uri="{FF2B5EF4-FFF2-40B4-BE49-F238E27FC236}">
                <a16:creationId xmlns:a16="http://schemas.microsoft.com/office/drawing/2014/main" id="{E2CE71EA-F29C-4625-B6E0-B935724B48F9}"/>
              </a:ext>
            </a:extLst>
          </p:cNvPr>
          <p:cNvGrpSpPr/>
          <p:nvPr/>
        </p:nvGrpSpPr>
        <p:grpSpPr>
          <a:xfrm rot="12697">
            <a:off x="12653814" y="5143679"/>
            <a:ext cx="3739444" cy="3327315"/>
            <a:chOff x="0" y="0"/>
            <a:chExt cx="1646159" cy="316114"/>
          </a:xfrm>
        </p:grpSpPr>
        <p:sp>
          <p:nvSpPr>
            <p:cNvPr id="44" name="Freeform 3">
              <a:extLst>
                <a:ext uri="{FF2B5EF4-FFF2-40B4-BE49-F238E27FC236}">
                  <a16:creationId xmlns:a16="http://schemas.microsoft.com/office/drawing/2014/main" id="{4D5DA71C-8153-4F31-8119-180459B12C18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45" name="TextBox 4">
              <a:extLst>
                <a:ext uri="{FF2B5EF4-FFF2-40B4-BE49-F238E27FC236}">
                  <a16:creationId xmlns:a16="http://schemas.microsoft.com/office/drawing/2014/main" id="{D0E3F0F1-0193-4EF2-8174-78013E13EC6C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46" name="Group 2">
            <a:extLst>
              <a:ext uri="{FF2B5EF4-FFF2-40B4-BE49-F238E27FC236}">
                <a16:creationId xmlns:a16="http://schemas.microsoft.com/office/drawing/2014/main" id="{B3FEFCA1-D3AD-4564-B21C-A62D50F1DD68}"/>
              </a:ext>
            </a:extLst>
          </p:cNvPr>
          <p:cNvGrpSpPr/>
          <p:nvPr/>
        </p:nvGrpSpPr>
        <p:grpSpPr>
          <a:xfrm rot="12697">
            <a:off x="12435619" y="4800597"/>
            <a:ext cx="3775387" cy="3506769"/>
            <a:chOff x="0" y="-19050"/>
            <a:chExt cx="1736791" cy="335164"/>
          </a:xfrm>
          <a:solidFill>
            <a:srgbClr val="85CEC3"/>
          </a:solidFill>
        </p:grpSpPr>
        <p:sp>
          <p:nvSpPr>
            <p:cNvPr id="47" name="Freeform 3">
              <a:extLst>
                <a:ext uri="{FF2B5EF4-FFF2-40B4-BE49-F238E27FC236}">
                  <a16:creationId xmlns:a16="http://schemas.microsoft.com/office/drawing/2014/main" id="{CE237424-DD79-44A6-90B6-463EC1AD8AE5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grpFill/>
            <a:ln cap="rnd">
              <a:noFill/>
              <a:prstDash val="solid"/>
              <a:round/>
            </a:ln>
          </p:spPr>
        </p:sp>
        <p:sp>
          <p:nvSpPr>
            <p:cNvPr id="48" name="TextBox 4">
              <a:extLst>
                <a:ext uri="{FF2B5EF4-FFF2-40B4-BE49-F238E27FC236}">
                  <a16:creationId xmlns:a16="http://schemas.microsoft.com/office/drawing/2014/main" id="{D4A6B2EA-0E81-494C-B28F-0414979D833F}"/>
                </a:ext>
              </a:extLst>
            </p:cNvPr>
            <p:cNvSpPr txBox="1"/>
            <p:nvPr/>
          </p:nvSpPr>
          <p:spPr>
            <a:xfrm>
              <a:off x="0" y="-19050"/>
              <a:ext cx="1736791" cy="335164"/>
            </a:xfrm>
            <a:prstGeom prst="rect">
              <a:avLst/>
            </a:prstGeom>
            <a:grpFill/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 dirty="0"/>
            </a:p>
          </p:txBody>
        </p:sp>
      </p:grpSp>
      <p:sp>
        <p:nvSpPr>
          <p:cNvPr id="21" name="CaixaDeTexto 20">
            <a:extLst>
              <a:ext uri="{FF2B5EF4-FFF2-40B4-BE49-F238E27FC236}">
                <a16:creationId xmlns:a16="http://schemas.microsoft.com/office/drawing/2014/main" id="{1F365E1E-AA15-4DCD-A97D-8C019EDA4CDD}"/>
              </a:ext>
            </a:extLst>
          </p:cNvPr>
          <p:cNvSpPr txBox="1"/>
          <p:nvPr/>
        </p:nvSpPr>
        <p:spPr>
          <a:xfrm>
            <a:off x="12443270" y="4874037"/>
            <a:ext cx="3782008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aret" panose="020B0604020202020204" charset="0"/>
              </a:rPr>
              <a:t>Usuário insere a chave </a:t>
            </a:r>
            <a:r>
              <a:rPr lang="pt-BR" sz="2000" dirty="0" err="1">
                <a:latin typeface="Garet" panose="020B0604020202020204" charset="0"/>
              </a:rPr>
              <a:t>Pix</a:t>
            </a:r>
            <a:r>
              <a:rPr lang="pt-BR" sz="2000" dirty="0">
                <a:latin typeface="Garet" panose="020B0604020202020204" charset="0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aret" panose="020B0604020202020204" charset="0"/>
              </a:rPr>
              <a:t>Informa o valor da transferência.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aret" panose="020B0604020202020204" charset="0"/>
              </a:rPr>
              <a:t>Saldo do pagador é reduzido.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aret" panose="020B0604020202020204" charset="0"/>
              </a:rPr>
              <a:t>Saldo do recebedor é aumentado.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aret" panose="020B0604020202020204" charset="0"/>
              </a:rPr>
              <a:t>Exibe mensagem "</a:t>
            </a:r>
            <a:r>
              <a:rPr lang="pt-BR" sz="2000" dirty="0" err="1">
                <a:latin typeface="Garet" panose="020B0604020202020204" charset="0"/>
              </a:rPr>
              <a:t>Pix</a:t>
            </a:r>
            <a:r>
              <a:rPr lang="pt-BR" sz="2000" dirty="0">
                <a:latin typeface="Garet" panose="020B0604020202020204" charset="0"/>
              </a:rPr>
              <a:t> realizado com sucesso!".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pt-BR" sz="2000" dirty="0">
                <a:latin typeface="Garet" panose="020B0604020202020204" charset="0"/>
              </a:rPr>
              <a:t>Fim do processo.</a:t>
            </a:r>
          </a:p>
        </p:txBody>
      </p:sp>
    </p:spTree>
    <p:extLst>
      <p:ext uri="{BB962C8B-B14F-4D97-AF65-F5344CB8AC3E}">
        <p14:creationId xmlns:p14="http://schemas.microsoft.com/office/powerpoint/2010/main" val="3009762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rot="5400000">
            <a:off x="16575977" y="-85593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78A915BF-F23D-43B9-86F3-006866980651}"/>
              </a:ext>
            </a:extLst>
          </p:cNvPr>
          <p:cNvGrpSpPr/>
          <p:nvPr/>
        </p:nvGrpSpPr>
        <p:grpSpPr>
          <a:xfrm rot="12697">
            <a:off x="3849635" y="2572231"/>
            <a:ext cx="10588730" cy="6629183"/>
            <a:chOff x="0" y="0"/>
            <a:chExt cx="1843370" cy="1329725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C81687C-BDDA-473E-A96C-A50B4A08C30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434EE4F2-AD20-4272-8F1C-962633535943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CCA20766-0F2F-4AB8-80C0-F0CDB557612C}"/>
              </a:ext>
            </a:extLst>
          </p:cNvPr>
          <p:cNvSpPr txBox="1"/>
          <p:nvPr/>
        </p:nvSpPr>
        <p:spPr>
          <a:xfrm>
            <a:off x="7108236" y="2686726"/>
            <a:ext cx="4485982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RESOLUÇÃO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2E7D031-D904-4600-8DB7-DE8F837C8DD7}"/>
              </a:ext>
            </a:extLst>
          </p:cNvPr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5398BC25-6C82-4ADD-AE45-01DDEB5B26A3}"/>
                </a:ext>
              </a:extLst>
            </p:cNvPr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1BA9FD76-C63F-4945-8CF8-8AD1C69BC8A6}"/>
                  </a:ext>
                </a:extLst>
              </p:cNvPr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1CD830C4-78BE-49DA-B00B-19F94F88676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356F08-A535-4344-B300-7B69C09873CB}"/>
                </a:ext>
              </a:extLst>
            </p:cNvPr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BDA4AC8D-1637-4D7B-B080-2CF3DE1341BC}"/>
                  </a:ext>
                </a:extLst>
              </p:cNvPr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F602CA4A-5975-4BB0-A369-548DDDA5CD3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4D8BF7-6F94-4753-AC0F-64ED095C3D5F}"/>
                </a:ext>
              </a:extLst>
            </p:cNvPr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4</a:t>
              </a:r>
            </a:p>
          </p:txBody>
        </p:sp>
      </p:grpSp>
      <p:sp>
        <p:nvSpPr>
          <p:cNvPr id="24" name="Freeform 19">
            <a:extLst>
              <a:ext uri="{FF2B5EF4-FFF2-40B4-BE49-F238E27FC236}">
                <a16:creationId xmlns:a16="http://schemas.microsoft.com/office/drawing/2014/main" id="{6DEC50A9-F7A2-4226-B657-E35D24703ADE}"/>
              </a:ext>
            </a:extLst>
          </p:cNvPr>
          <p:cNvSpPr/>
          <p:nvPr/>
        </p:nvSpPr>
        <p:spPr>
          <a:xfrm rot="21284408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9DF00574-6F8E-4149-BD86-14C1877CB8BD}"/>
              </a:ext>
            </a:extLst>
          </p:cNvPr>
          <p:cNvSpPr/>
          <p:nvPr/>
        </p:nvSpPr>
        <p:spPr>
          <a:xfrm>
            <a:off x="-1357718" y="8007482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41" name="Group 10">
            <a:extLst>
              <a:ext uri="{FF2B5EF4-FFF2-40B4-BE49-F238E27FC236}">
                <a16:creationId xmlns:a16="http://schemas.microsoft.com/office/drawing/2014/main" id="{2D1612A6-AFFF-4F42-B2BC-EB65D3FD8F19}"/>
              </a:ext>
            </a:extLst>
          </p:cNvPr>
          <p:cNvGrpSpPr/>
          <p:nvPr/>
        </p:nvGrpSpPr>
        <p:grpSpPr>
          <a:xfrm rot="12697">
            <a:off x="5038778" y="3947876"/>
            <a:ext cx="8604324" cy="5201433"/>
            <a:chOff x="0" y="0"/>
            <a:chExt cx="1843370" cy="1329725"/>
          </a:xfrm>
          <a:solidFill>
            <a:schemeClr val="tx1"/>
          </a:solidFill>
        </p:grpSpPr>
        <p:sp>
          <p:nvSpPr>
            <p:cNvPr id="49" name="Freeform 11">
              <a:extLst>
                <a:ext uri="{FF2B5EF4-FFF2-40B4-BE49-F238E27FC236}">
                  <a16:creationId xmlns:a16="http://schemas.microsoft.com/office/drawing/2014/main" id="{9C0BD4B2-0B18-475D-979F-B91A78599B48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grpFill/>
            <a:ln w="28575" cap="rnd">
              <a:solidFill>
                <a:schemeClr val="tx1"/>
              </a:solidFill>
              <a:prstDash val="solid"/>
              <a:round/>
            </a:ln>
          </p:spPr>
        </p:sp>
        <p:sp>
          <p:nvSpPr>
            <p:cNvPr id="50" name="TextBox 12">
              <a:extLst>
                <a:ext uri="{FF2B5EF4-FFF2-40B4-BE49-F238E27FC236}">
                  <a16:creationId xmlns:a16="http://schemas.microsoft.com/office/drawing/2014/main" id="{67950921-9A8B-4F88-8D0D-622D6C9BAD47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pic>
        <p:nvPicPr>
          <p:cNvPr id="3" name="Imagem 2">
            <a:extLst>
              <a:ext uri="{FF2B5EF4-FFF2-40B4-BE49-F238E27FC236}">
                <a16:creationId xmlns:a16="http://schemas.microsoft.com/office/drawing/2014/main" id="{E4987C1A-2A13-462E-BFB1-4D9FFE6693E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t="2009"/>
          <a:stretch/>
        </p:blipFill>
        <p:spPr>
          <a:xfrm>
            <a:off x="4838099" y="3657804"/>
            <a:ext cx="8611802" cy="5339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117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3"/>
          <p:cNvGrpSpPr/>
          <p:nvPr/>
        </p:nvGrpSpPr>
        <p:grpSpPr>
          <a:xfrm>
            <a:off x="517987" y="1426921"/>
            <a:ext cx="10226213" cy="1258816"/>
            <a:chOff x="0" y="0"/>
            <a:chExt cx="12684172" cy="1678421"/>
          </a:xfrm>
        </p:grpSpPr>
        <p:grpSp>
          <p:nvGrpSpPr>
            <p:cNvPr id="4" name="Group 4"/>
            <p:cNvGrpSpPr/>
            <p:nvPr/>
          </p:nvGrpSpPr>
          <p:grpSpPr>
            <a:xfrm rot="12697">
              <a:off x="181046" y="306309"/>
              <a:ext cx="12500678" cy="1349031"/>
              <a:chOff x="0" y="0"/>
              <a:chExt cx="2555463" cy="27577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555463" cy="275777"/>
              </a:xfrm>
              <a:custGeom>
                <a:avLst/>
                <a:gdLst/>
                <a:ahLst/>
                <a:cxnLst/>
                <a:rect l="l" t="t" r="r" b="b"/>
                <a:pathLst>
                  <a:path w="2555463" h="275777">
                    <a:moveTo>
                      <a:pt x="31377" y="0"/>
                    </a:moveTo>
                    <a:lnTo>
                      <a:pt x="2524087" y="0"/>
                    </a:lnTo>
                    <a:cubicBezTo>
                      <a:pt x="2541416" y="0"/>
                      <a:pt x="2555463" y="14048"/>
                      <a:pt x="2555463" y="31377"/>
                    </a:cubicBezTo>
                    <a:lnTo>
                      <a:pt x="2555463" y="244400"/>
                    </a:lnTo>
                    <a:cubicBezTo>
                      <a:pt x="2555463" y="252722"/>
                      <a:pt x="2552158" y="260703"/>
                      <a:pt x="2546273" y="266587"/>
                    </a:cubicBezTo>
                    <a:cubicBezTo>
                      <a:pt x="2540389" y="272471"/>
                      <a:pt x="2532408" y="275777"/>
                      <a:pt x="2524087" y="275777"/>
                    </a:cubicBezTo>
                    <a:lnTo>
                      <a:pt x="31377" y="275777"/>
                    </a:lnTo>
                    <a:cubicBezTo>
                      <a:pt x="14048" y="275777"/>
                      <a:pt x="0" y="261729"/>
                      <a:pt x="0" y="244400"/>
                    </a:cubicBezTo>
                    <a:lnTo>
                      <a:pt x="0" y="31377"/>
                    </a:lnTo>
                    <a:cubicBezTo>
                      <a:pt x="0" y="14048"/>
                      <a:pt x="14048" y="0"/>
                      <a:pt x="313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2555463" cy="294827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12697">
              <a:off x="2601" y="22937"/>
              <a:ext cx="12423098" cy="1431399"/>
              <a:chOff x="0" y="0"/>
              <a:chExt cx="2539604" cy="29261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539604" cy="292615"/>
              </a:xfrm>
              <a:custGeom>
                <a:avLst/>
                <a:gdLst/>
                <a:ahLst/>
                <a:cxnLst/>
                <a:rect l="l" t="t" r="r" b="b"/>
                <a:pathLst>
                  <a:path w="2539604" h="292615">
                    <a:moveTo>
                      <a:pt x="31573" y="0"/>
                    </a:moveTo>
                    <a:lnTo>
                      <a:pt x="2508032" y="0"/>
                    </a:lnTo>
                    <a:cubicBezTo>
                      <a:pt x="2525469" y="0"/>
                      <a:pt x="2539604" y="14136"/>
                      <a:pt x="2539604" y="31573"/>
                    </a:cubicBezTo>
                    <a:lnTo>
                      <a:pt x="2539604" y="261043"/>
                    </a:lnTo>
                    <a:cubicBezTo>
                      <a:pt x="2539604" y="278480"/>
                      <a:pt x="2525469" y="292615"/>
                      <a:pt x="2508032" y="292615"/>
                    </a:cubicBezTo>
                    <a:lnTo>
                      <a:pt x="31573" y="292615"/>
                    </a:lnTo>
                    <a:cubicBezTo>
                      <a:pt x="14136" y="292615"/>
                      <a:pt x="0" y="278480"/>
                      <a:pt x="0" y="261043"/>
                    </a:cubicBezTo>
                    <a:lnTo>
                      <a:pt x="0" y="31573"/>
                    </a:lnTo>
                    <a:cubicBezTo>
                      <a:pt x="0" y="14136"/>
                      <a:pt x="14136" y="0"/>
                      <a:pt x="31573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2539604" cy="311665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638155" y="1469967"/>
            <a:ext cx="9522840" cy="76200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QUE É UM PSEUDOCÓDIGO: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638155" y="2956945"/>
            <a:ext cx="17011690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Pseudocódigo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é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forma de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descrever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algoritmos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processos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maneira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simples,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utilizando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linguagem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natural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vez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linguagem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programação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Ele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facilita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planejamento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soluções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antes da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implementação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uma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3200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linguagem</a:t>
            </a:r>
            <a:r>
              <a:rPr lang="en-US" sz="3200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real.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889001" y="5143500"/>
            <a:ext cx="15314254" cy="3188428"/>
            <a:chOff x="0" y="0"/>
            <a:chExt cx="20419005" cy="425123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98529" cy="1264679"/>
            </a:xfrm>
            <a:custGeom>
              <a:avLst/>
              <a:gdLst/>
              <a:ahLst/>
              <a:cxnLst/>
              <a:rect l="l" t="t" r="r" b="b"/>
              <a:pathLst>
                <a:path w="2398529" h="1264679">
                  <a:moveTo>
                    <a:pt x="0" y="0"/>
                  </a:moveTo>
                  <a:lnTo>
                    <a:pt x="2398529" y="0"/>
                  </a:lnTo>
                  <a:lnTo>
                    <a:pt x="2398529" y="1264679"/>
                  </a:lnTo>
                  <a:lnTo>
                    <a:pt x="0" y="126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327552" y="59430"/>
              <a:ext cx="2063813" cy="93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4179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01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3226118" y="271017"/>
              <a:ext cx="15812271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Método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para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descrever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processos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e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algoritmos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;</a:t>
              </a:r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1493279"/>
              <a:ext cx="2398529" cy="1264679"/>
            </a:xfrm>
            <a:custGeom>
              <a:avLst/>
              <a:gdLst/>
              <a:ahLst/>
              <a:cxnLst/>
              <a:rect l="l" t="t" r="r" b="b"/>
              <a:pathLst>
                <a:path w="2398529" h="1264679">
                  <a:moveTo>
                    <a:pt x="0" y="0"/>
                  </a:moveTo>
                  <a:lnTo>
                    <a:pt x="2398529" y="0"/>
                  </a:lnTo>
                  <a:lnTo>
                    <a:pt x="2398529" y="1264679"/>
                  </a:lnTo>
                  <a:lnTo>
                    <a:pt x="0" y="126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327552" y="1552709"/>
              <a:ext cx="2063813" cy="93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4179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02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226118" y="1764296"/>
              <a:ext cx="17192887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Usa linguagem natural, como português ou inglês;</a:t>
              </a:r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2986558"/>
              <a:ext cx="2398529" cy="1264679"/>
            </a:xfrm>
            <a:custGeom>
              <a:avLst/>
              <a:gdLst/>
              <a:ahLst/>
              <a:cxnLst/>
              <a:rect l="l" t="t" r="r" b="b"/>
              <a:pathLst>
                <a:path w="2398529" h="1264679">
                  <a:moveTo>
                    <a:pt x="0" y="0"/>
                  </a:moveTo>
                  <a:lnTo>
                    <a:pt x="2398529" y="0"/>
                  </a:lnTo>
                  <a:lnTo>
                    <a:pt x="2398529" y="1264679"/>
                  </a:lnTo>
                  <a:lnTo>
                    <a:pt x="0" y="126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327552" y="3045989"/>
              <a:ext cx="2063813" cy="93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4179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03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3226118" y="3257576"/>
              <a:ext cx="14191548" cy="6667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Funciona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como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um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rascunho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antes da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programação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.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5400000">
            <a:off x="17177987" y="-1136389"/>
            <a:ext cx="702868" cy="2652331"/>
          </a:xfrm>
          <a:custGeom>
            <a:avLst/>
            <a:gdLst/>
            <a:ahLst/>
            <a:cxnLst/>
            <a:rect l="l" t="t" r="r" b="b"/>
            <a:pathLst>
              <a:path w="702868" h="2652331">
                <a:moveTo>
                  <a:pt x="0" y="0"/>
                </a:moveTo>
                <a:lnTo>
                  <a:pt x="702867" y="0"/>
                </a:lnTo>
                <a:lnTo>
                  <a:pt x="702867" y="2652331"/>
                </a:lnTo>
                <a:lnTo>
                  <a:pt x="0" y="2652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-463397">
            <a:off x="15090572" y="5270519"/>
            <a:ext cx="2034468" cy="2135415"/>
          </a:xfrm>
          <a:custGeom>
            <a:avLst/>
            <a:gdLst/>
            <a:ahLst/>
            <a:cxnLst/>
            <a:rect l="l" t="t" r="r" b="b"/>
            <a:pathLst>
              <a:path w="2034468" h="2135415">
                <a:moveTo>
                  <a:pt x="0" y="0"/>
                </a:moveTo>
                <a:lnTo>
                  <a:pt x="2034468" y="0"/>
                </a:lnTo>
                <a:lnTo>
                  <a:pt x="2034468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1" name="Freeform 31"/>
          <p:cNvSpPr/>
          <p:nvPr/>
        </p:nvSpPr>
        <p:spPr>
          <a:xfrm rot="-315592">
            <a:off x="9307292" y="1861282"/>
            <a:ext cx="854022" cy="514579"/>
          </a:xfrm>
          <a:custGeom>
            <a:avLst/>
            <a:gdLst/>
            <a:ahLst/>
            <a:cxnLst/>
            <a:rect l="l" t="t" r="r" b="b"/>
            <a:pathLst>
              <a:path w="834863" h="514579">
                <a:moveTo>
                  <a:pt x="0" y="0"/>
                </a:moveTo>
                <a:lnTo>
                  <a:pt x="834863" y="0"/>
                </a:lnTo>
                <a:lnTo>
                  <a:pt x="834863" y="514580"/>
                </a:lnTo>
                <a:lnTo>
                  <a:pt x="0" y="5145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2717743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638155" y="276115"/>
            <a:ext cx="14213304" cy="1814940"/>
            <a:chOff x="0" y="0"/>
            <a:chExt cx="18951072" cy="2419920"/>
          </a:xfrm>
        </p:grpSpPr>
        <p:grpSp>
          <p:nvGrpSpPr>
            <p:cNvPr id="3" name="Group 3"/>
            <p:cNvGrpSpPr/>
            <p:nvPr/>
          </p:nvGrpSpPr>
          <p:grpSpPr>
            <a:xfrm rot="12697">
              <a:off x="270401" y="439748"/>
              <a:ext cx="18677142" cy="1945687"/>
              <a:chOff x="0" y="0"/>
              <a:chExt cx="3460446" cy="36049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3460446" cy="360491"/>
              </a:xfrm>
              <a:custGeom>
                <a:avLst/>
                <a:gdLst/>
                <a:ahLst/>
                <a:cxnLst/>
                <a:rect l="l" t="t" r="r" b="b"/>
                <a:pathLst>
                  <a:path w="3460446" h="360491">
                    <a:moveTo>
                      <a:pt x="20154" y="0"/>
                    </a:moveTo>
                    <a:lnTo>
                      <a:pt x="3440292" y="0"/>
                    </a:lnTo>
                    <a:cubicBezTo>
                      <a:pt x="3451422" y="0"/>
                      <a:pt x="3460446" y="9023"/>
                      <a:pt x="3460446" y="20154"/>
                    </a:cubicBezTo>
                    <a:lnTo>
                      <a:pt x="3460446" y="340337"/>
                    </a:lnTo>
                    <a:cubicBezTo>
                      <a:pt x="3460446" y="345682"/>
                      <a:pt x="3458322" y="350808"/>
                      <a:pt x="3454543" y="354588"/>
                    </a:cubicBezTo>
                    <a:cubicBezTo>
                      <a:pt x="3450763" y="358368"/>
                      <a:pt x="3445637" y="360491"/>
                      <a:pt x="3440292" y="360491"/>
                    </a:cubicBezTo>
                    <a:lnTo>
                      <a:pt x="20154" y="360491"/>
                    </a:lnTo>
                    <a:cubicBezTo>
                      <a:pt x="9023" y="360491"/>
                      <a:pt x="0" y="351468"/>
                      <a:pt x="0" y="340337"/>
                    </a:cubicBezTo>
                    <a:lnTo>
                      <a:pt x="0" y="20154"/>
                    </a:lnTo>
                    <a:cubicBezTo>
                      <a:pt x="0" y="9023"/>
                      <a:pt x="9023" y="0"/>
                      <a:pt x="20154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3460446" cy="379541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12697">
              <a:off x="3747" y="34271"/>
              <a:ext cx="18561401" cy="2063467"/>
              <a:chOff x="0" y="0"/>
              <a:chExt cx="3439002" cy="38231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3439002" cy="382313"/>
              </a:xfrm>
              <a:custGeom>
                <a:avLst/>
                <a:gdLst/>
                <a:ahLst/>
                <a:cxnLst/>
                <a:rect l="l" t="t" r="r" b="b"/>
                <a:pathLst>
                  <a:path w="3439002" h="382313">
                    <a:moveTo>
                      <a:pt x="20280" y="0"/>
                    </a:moveTo>
                    <a:lnTo>
                      <a:pt x="3418722" y="0"/>
                    </a:lnTo>
                    <a:cubicBezTo>
                      <a:pt x="3429922" y="0"/>
                      <a:pt x="3439002" y="9080"/>
                      <a:pt x="3439002" y="20280"/>
                    </a:cubicBezTo>
                    <a:lnTo>
                      <a:pt x="3439002" y="362033"/>
                    </a:lnTo>
                    <a:cubicBezTo>
                      <a:pt x="3439002" y="367412"/>
                      <a:pt x="3436865" y="372570"/>
                      <a:pt x="3433062" y="376373"/>
                    </a:cubicBezTo>
                    <a:cubicBezTo>
                      <a:pt x="3429259" y="380176"/>
                      <a:pt x="3424100" y="382313"/>
                      <a:pt x="3418722" y="382313"/>
                    </a:cubicBezTo>
                    <a:lnTo>
                      <a:pt x="20280" y="382313"/>
                    </a:lnTo>
                    <a:cubicBezTo>
                      <a:pt x="9080" y="382313"/>
                      <a:pt x="0" y="373233"/>
                      <a:pt x="0" y="362033"/>
                    </a:cubicBezTo>
                    <a:lnTo>
                      <a:pt x="0" y="20280"/>
                    </a:lnTo>
                    <a:cubicBezTo>
                      <a:pt x="0" y="14901"/>
                      <a:pt x="2137" y="9743"/>
                      <a:pt x="5940" y="5940"/>
                    </a:cubicBezTo>
                    <a:cubicBezTo>
                      <a:pt x="9743" y="2137"/>
                      <a:pt x="14901" y="0"/>
                      <a:pt x="20280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3439002" cy="401363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20099" y="447196"/>
              <a:ext cx="18169473" cy="1109899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996"/>
                </a:lnSpc>
              </a:pPr>
              <a:r>
                <a:rPr lang="en-US" sz="4997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CARACTERÍSTICAS DO PSEUDOCÓDIGO</a:t>
              </a:r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638155" y="2557780"/>
            <a:ext cx="17011690" cy="1661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en-US" sz="32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Diferente das linguagens de programação, o pseudocódigo não segue uma sintaxe rígida e não pode ser executado por um computador. Ele é usado para entender a lógica antes de escrever o código real.</a:t>
            </a:r>
          </a:p>
        </p:txBody>
      </p:sp>
      <p:sp>
        <p:nvSpPr>
          <p:cNvPr id="11" name="Freeform 11"/>
          <p:cNvSpPr/>
          <p:nvPr/>
        </p:nvSpPr>
        <p:spPr>
          <a:xfrm>
            <a:off x="893640" y="5646049"/>
            <a:ext cx="1798897" cy="948509"/>
          </a:xfrm>
          <a:custGeom>
            <a:avLst/>
            <a:gdLst/>
            <a:ahLst/>
            <a:cxnLst/>
            <a:rect l="l" t="t" r="r" b="b"/>
            <a:pathLst>
              <a:path w="1798897" h="948509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TextBox 12"/>
          <p:cNvSpPr txBox="1"/>
          <p:nvPr/>
        </p:nvSpPr>
        <p:spPr>
          <a:xfrm>
            <a:off x="1139304" y="5669191"/>
            <a:ext cx="1547860" cy="72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01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3313228" y="5835025"/>
            <a:ext cx="8167557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Não é uma linguagem de programação;</a:t>
            </a:r>
          </a:p>
        </p:txBody>
      </p:sp>
      <p:sp>
        <p:nvSpPr>
          <p:cNvPr id="14" name="Freeform 14"/>
          <p:cNvSpPr/>
          <p:nvPr/>
        </p:nvSpPr>
        <p:spPr>
          <a:xfrm>
            <a:off x="893640" y="6766008"/>
            <a:ext cx="1798897" cy="948509"/>
          </a:xfrm>
          <a:custGeom>
            <a:avLst/>
            <a:gdLst/>
            <a:ahLst/>
            <a:cxnLst/>
            <a:rect l="l" t="t" r="r" b="b"/>
            <a:pathLst>
              <a:path w="1798897" h="948509">
                <a:moveTo>
                  <a:pt x="0" y="0"/>
                </a:moveTo>
                <a:lnTo>
                  <a:pt x="1798897" y="0"/>
                </a:lnTo>
                <a:lnTo>
                  <a:pt x="1798897" y="948510"/>
                </a:lnTo>
                <a:lnTo>
                  <a:pt x="0" y="9485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TextBox 15"/>
          <p:cNvSpPr txBox="1"/>
          <p:nvPr/>
        </p:nvSpPr>
        <p:spPr>
          <a:xfrm>
            <a:off x="1139304" y="6789150"/>
            <a:ext cx="1547860" cy="72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02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3313228" y="6954984"/>
            <a:ext cx="12894665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Usado para aprendizado e planejamento;</a:t>
            </a:r>
          </a:p>
        </p:txBody>
      </p:sp>
      <p:sp>
        <p:nvSpPr>
          <p:cNvPr id="17" name="Freeform 17"/>
          <p:cNvSpPr/>
          <p:nvPr/>
        </p:nvSpPr>
        <p:spPr>
          <a:xfrm>
            <a:off x="893640" y="7885968"/>
            <a:ext cx="1798897" cy="948509"/>
          </a:xfrm>
          <a:custGeom>
            <a:avLst/>
            <a:gdLst/>
            <a:ahLst/>
            <a:cxnLst/>
            <a:rect l="l" t="t" r="r" b="b"/>
            <a:pathLst>
              <a:path w="1798897" h="948509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8" name="TextBox 18"/>
          <p:cNvSpPr txBox="1"/>
          <p:nvPr/>
        </p:nvSpPr>
        <p:spPr>
          <a:xfrm>
            <a:off x="1139304" y="7909109"/>
            <a:ext cx="1547860" cy="72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1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03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313228" y="8074943"/>
            <a:ext cx="1064366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Não pode ser compilado nem executado;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638155" y="4536387"/>
            <a:ext cx="885880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Suas características:</a:t>
            </a:r>
          </a:p>
        </p:txBody>
      </p:sp>
      <p:sp>
        <p:nvSpPr>
          <p:cNvPr id="21" name="Freeform 21"/>
          <p:cNvSpPr/>
          <p:nvPr/>
        </p:nvSpPr>
        <p:spPr>
          <a:xfrm>
            <a:off x="893640" y="9005927"/>
            <a:ext cx="1798897" cy="948509"/>
          </a:xfrm>
          <a:custGeom>
            <a:avLst/>
            <a:gdLst/>
            <a:ahLst/>
            <a:cxnLst/>
            <a:rect l="l" t="t" r="r" b="b"/>
            <a:pathLst>
              <a:path w="1798897" h="948509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2" name="TextBox 22"/>
          <p:cNvSpPr txBox="1"/>
          <p:nvPr/>
        </p:nvSpPr>
        <p:spPr>
          <a:xfrm>
            <a:off x="1139304" y="9029069"/>
            <a:ext cx="1547860" cy="72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1" dirty="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04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3313228" y="9194903"/>
            <a:ext cx="10643661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Permite flexibilidade na escrita.</a:t>
            </a:r>
          </a:p>
        </p:txBody>
      </p:sp>
      <p:grpSp>
        <p:nvGrpSpPr>
          <p:cNvPr id="24" name="Group 24"/>
          <p:cNvGrpSpPr/>
          <p:nvPr/>
        </p:nvGrpSpPr>
        <p:grpSpPr>
          <a:xfrm>
            <a:off x="13490253" y="4642462"/>
            <a:ext cx="2929018" cy="3297065"/>
            <a:chOff x="0" y="0"/>
            <a:chExt cx="3905358" cy="4396087"/>
          </a:xfrm>
        </p:grpSpPr>
        <p:sp>
          <p:nvSpPr>
            <p:cNvPr id="25" name="Freeform 25"/>
            <p:cNvSpPr/>
            <p:nvPr/>
          </p:nvSpPr>
          <p:spPr>
            <a:xfrm>
              <a:off x="209773" y="2014267"/>
              <a:ext cx="2271093" cy="2271093"/>
            </a:xfrm>
            <a:custGeom>
              <a:avLst/>
              <a:gdLst/>
              <a:ahLst/>
              <a:cxnLst/>
              <a:rect l="l" t="t" r="r" b="b"/>
              <a:pathLst>
                <a:path w="2271093" h="2271093">
                  <a:moveTo>
                    <a:pt x="0" y="0"/>
                  </a:moveTo>
                  <a:lnTo>
                    <a:pt x="2271093" y="0"/>
                  </a:lnTo>
                  <a:lnTo>
                    <a:pt x="2271093" y="2271093"/>
                  </a:lnTo>
                  <a:lnTo>
                    <a:pt x="0" y="22710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6" name="Freeform 26"/>
            <p:cNvSpPr/>
            <p:nvPr/>
          </p:nvSpPr>
          <p:spPr>
            <a:xfrm>
              <a:off x="0" y="2124993"/>
              <a:ext cx="2271093" cy="2271093"/>
            </a:xfrm>
            <a:custGeom>
              <a:avLst/>
              <a:gdLst/>
              <a:ahLst/>
              <a:cxnLst/>
              <a:rect l="l" t="t" r="r" b="b"/>
              <a:pathLst>
                <a:path w="2271093" h="2271093">
                  <a:moveTo>
                    <a:pt x="0" y="0"/>
                  </a:moveTo>
                  <a:lnTo>
                    <a:pt x="2271093" y="0"/>
                  </a:lnTo>
                  <a:lnTo>
                    <a:pt x="2271093" y="2271094"/>
                  </a:lnTo>
                  <a:lnTo>
                    <a:pt x="0" y="227109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7" name="TextBox 27"/>
            <p:cNvSpPr txBox="1"/>
            <p:nvPr/>
          </p:nvSpPr>
          <p:spPr>
            <a:xfrm rot="3463187">
              <a:off x="2049775" y="508806"/>
              <a:ext cx="1057650" cy="23994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100"/>
                </a:lnSpc>
              </a:pPr>
              <a:r>
                <a:rPr lang="en-US" sz="10785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?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 rot="1469890">
              <a:off x="1300361" y="-79408"/>
              <a:ext cx="1057650" cy="23994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100"/>
                </a:lnSpc>
              </a:pPr>
              <a:r>
                <a:rPr lang="en-US" sz="10785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?</a:t>
              </a:r>
            </a:p>
          </p:txBody>
        </p:sp>
        <p:sp>
          <p:nvSpPr>
            <p:cNvPr id="29" name="TextBox 29"/>
            <p:cNvSpPr txBox="1"/>
            <p:nvPr/>
          </p:nvSpPr>
          <p:spPr>
            <a:xfrm rot="3463187">
              <a:off x="2001690" y="675502"/>
              <a:ext cx="985314" cy="2230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67"/>
                </a:lnSpc>
              </a:pPr>
              <a:r>
                <a:rPr lang="en-US" sz="10048" b="1">
                  <a:solidFill>
                    <a:srgbClr val="85CEC3"/>
                  </a:solidFill>
                  <a:latin typeface="Garet Bold"/>
                  <a:ea typeface="Garet Bold"/>
                  <a:cs typeface="Garet Bold"/>
                  <a:sym typeface="Garet Bold"/>
                </a:rPr>
                <a:t>?</a:t>
              </a:r>
            </a:p>
          </p:txBody>
        </p:sp>
        <p:sp>
          <p:nvSpPr>
            <p:cNvPr id="30" name="TextBox 30"/>
            <p:cNvSpPr txBox="1"/>
            <p:nvPr/>
          </p:nvSpPr>
          <p:spPr>
            <a:xfrm rot="1469890">
              <a:off x="1304547" y="128404"/>
              <a:ext cx="985314" cy="2230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67"/>
                </a:lnSpc>
              </a:pPr>
              <a:r>
                <a:rPr lang="en-US" sz="10048" b="1">
                  <a:solidFill>
                    <a:srgbClr val="85CEC3"/>
                  </a:solidFill>
                  <a:latin typeface="Garet Bold"/>
                  <a:ea typeface="Garet Bold"/>
                  <a:cs typeface="Garet Bold"/>
                  <a:sym typeface="Garet Bold"/>
                </a:rPr>
                <a:t>?</a:t>
              </a:r>
            </a:p>
          </p:txBody>
        </p:sp>
        <p:sp>
          <p:nvSpPr>
            <p:cNvPr id="31" name="TextBox 31"/>
            <p:cNvSpPr txBox="1"/>
            <p:nvPr/>
          </p:nvSpPr>
          <p:spPr>
            <a:xfrm rot="4851590">
              <a:off x="2314909" y="1353815"/>
              <a:ext cx="1057650" cy="23994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100"/>
                </a:lnSpc>
              </a:pPr>
              <a:r>
                <a:rPr lang="en-US" sz="10785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?</a:t>
              </a:r>
            </a:p>
          </p:txBody>
        </p:sp>
        <p:sp>
          <p:nvSpPr>
            <p:cNvPr id="32" name="TextBox 32"/>
            <p:cNvSpPr txBox="1"/>
            <p:nvPr/>
          </p:nvSpPr>
          <p:spPr>
            <a:xfrm rot="4851590">
              <a:off x="2248357" y="1461834"/>
              <a:ext cx="985314" cy="2230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67"/>
                </a:lnSpc>
              </a:pPr>
              <a:r>
                <a:rPr lang="en-US" sz="10048" b="1">
                  <a:solidFill>
                    <a:srgbClr val="85CEC3"/>
                  </a:solidFill>
                  <a:latin typeface="Garet Bold"/>
                  <a:ea typeface="Garet Bold"/>
                  <a:cs typeface="Garet Bold"/>
                  <a:sym typeface="Garet Bold"/>
                </a:rPr>
                <a:t>?</a:t>
              </a:r>
            </a:p>
          </p:txBody>
        </p:sp>
        <p:sp>
          <p:nvSpPr>
            <p:cNvPr id="33" name="TextBox 33"/>
            <p:cNvSpPr txBox="1"/>
            <p:nvPr/>
          </p:nvSpPr>
          <p:spPr>
            <a:xfrm rot="-838788">
              <a:off x="331699" y="-103284"/>
              <a:ext cx="1057650" cy="2399486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5100"/>
                </a:lnSpc>
              </a:pPr>
              <a:r>
                <a:rPr lang="en-US" sz="10785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?</a:t>
              </a:r>
            </a:p>
          </p:txBody>
        </p:sp>
        <p:sp>
          <p:nvSpPr>
            <p:cNvPr id="34" name="TextBox 34"/>
            <p:cNvSpPr txBox="1"/>
            <p:nvPr/>
          </p:nvSpPr>
          <p:spPr>
            <a:xfrm rot="-838788">
              <a:off x="400056" y="81491"/>
              <a:ext cx="985314" cy="223066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4067"/>
                </a:lnSpc>
              </a:pPr>
              <a:r>
                <a:rPr lang="en-US" sz="10048" b="1">
                  <a:solidFill>
                    <a:srgbClr val="85CEC3"/>
                  </a:solidFill>
                  <a:latin typeface="Garet Bold"/>
                  <a:ea typeface="Garet Bold"/>
                  <a:cs typeface="Garet Bold"/>
                  <a:sym typeface="Garet Bold"/>
                </a:rPr>
                <a:t>?</a:t>
              </a:r>
            </a:p>
          </p:txBody>
        </p:sp>
      </p:grpSp>
      <p:sp>
        <p:nvSpPr>
          <p:cNvPr id="35" name="Freeform 35"/>
          <p:cNvSpPr/>
          <p:nvPr/>
        </p:nvSpPr>
        <p:spPr>
          <a:xfrm rot="5400000">
            <a:off x="16606392" y="-629012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682358" y="312999"/>
            <a:ext cx="11210556" cy="1875543"/>
            <a:chOff x="0" y="0"/>
            <a:chExt cx="14947409" cy="2500724"/>
          </a:xfrm>
        </p:grpSpPr>
        <p:grpSp>
          <p:nvGrpSpPr>
            <p:cNvPr id="3" name="Group 3"/>
            <p:cNvGrpSpPr/>
            <p:nvPr/>
          </p:nvGrpSpPr>
          <p:grpSpPr>
            <a:xfrm rot="12697">
              <a:off x="214180" y="448945"/>
              <a:ext cx="14729540" cy="2024585"/>
              <a:chOff x="0" y="0"/>
              <a:chExt cx="2622696" cy="36049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22696" cy="360491"/>
              </a:xfrm>
              <a:custGeom>
                <a:avLst/>
                <a:gdLst/>
                <a:ahLst/>
                <a:cxnLst/>
                <a:rect l="l" t="t" r="r" b="b"/>
                <a:pathLst>
                  <a:path w="2622696" h="360491">
                    <a:moveTo>
                      <a:pt x="26592" y="0"/>
                    </a:moveTo>
                    <a:lnTo>
                      <a:pt x="2596104" y="0"/>
                    </a:lnTo>
                    <a:cubicBezTo>
                      <a:pt x="2603156" y="0"/>
                      <a:pt x="2609920" y="2802"/>
                      <a:pt x="2614907" y="7789"/>
                    </a:cubicBezTo>
                    <a:cubicBezTo>
                      <a:pt x="2619894" y="12776"/>
                      <a:pt x="2622696" y="19539"/>
                      <a:pt x="2622696" y="26592"/>
                    </a:cubicBezTo>
                    <a:lnTo>
                      <a:pt x="2622696" y="333899"/>
                    </a:lnTo>
                    <a:cubicBezTo>
                      <a:pt x="2622696" y="340952"/>
                      <a:pt x="2619894" y="347716"/>
                      <a:pt x="2614907" y="352703"/>
                    </a:cubicBezTo>
                    <a:cubicBezTo>
                      <a:pt x="2609920" y="357690"/>
                      <a:pt x="2603156" y="360491"/>
                      <a:pt x="2596104" y="360491"/>
                    </a:cubicBezTo>
                    <a:lnTo>
                      <a:pt x="26592" y="360491"/>
                    </a:lnTo>
                    <a:cubicBezTo>
                      <a:pt x="19539" y="360491"/>
                      <a:pt x="12776" y="357690"/>
                      <a:pt x="7789" y="352703"/>
                    </a:cubicBezTo>
                    <a:cubicBezTo>
                      <a:pt x="2802" y="347716"/>
                      <a:pt x="0" y="340952"/>
                      <a:pt x="0" y="333899"/>
                    </a:cubicBezTo>
                    <a:lnTo>
                      <a:pt x="0" y="26592"/>
                    </a:lnTo>
                    <a:cubicBezTo>
                      <a:pt x="0" y="19539"/>
                      <a:pt x="2802" y="12776"/>
                      <a:pt x="7789" y="7789"/>
                    </a:cubicBezTo>
                    <a:cubicBezTo>
                      <a:pt x="12776" y="2802"/>
                      <a:pt x="19539" y="0"/>
                      <a:pt x="265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2622696" cy="379541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12697">
              <a:off x="3915" y="27025"/>
              <a:ext cx="14638141" cy="2147140"/>
              <a:chOff x="0" y="0"/>
              <a:chExt cx="2606421" cy="38231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606422" cy="382313"/>
              </a:xfrm>
              <a:custGeom>
                <a:avLst/>
                <a:gdLst/>
                <a:ahLst/>
                <a:cxnLst/>
                <a:rect l="l" t="t" r="r" b="b"/>
                <a:pathLst>
                  <a:path w="2606422" h="382313">
                    <a:moveTo>
                      <a:pt x="26758" y="0"/>
                    </a:moveTo>
                    <a:lnTo>
                      <a:pt x="2579663" y="0"/>
                    </a:lnTo>
                    <a:cubicBezTo>
                      <a:pt x="2594441" y="0"/>
                      <a:pt x="2606422" y="11980"/>
                      <a:pt x="2606422" y="26758"/>
                    </a:cubicBezTo>
                    <a:lnTo>
                      <a:pt x="2606422" y="355555"/>
                    </a:lnTo>
                    <a:cubicBezTo>
                      <a:pt x="2606422" y="362652"/>
                      <a:pt x="2603602" y="369458"/>
                      <a:pt x="2598584" y="374476"/>
                    </a:cubicBezTo>
                    <a:cubicBezTo>
                      <a:pt x="2593566" y="379494"/>
                      <a:pt x="2586760" y="382313"/>
                      <a:pt x="2579663" y="382313"/>
                    </a:cubicBezTo>
                    <a:lnTo>
                      <a:pt x="26758" y="382313"/>
                    </a:lnTo>
                    <a:cubicBezTo>
                      <a:pt x="11980" y="382313"/>
                      <a:pt x="0" y="370333"/>
                      <a:pt x="0" y="355555"/>
                    </a:cubicBezTo>
                    <a:lnTo>
                      <a:pt x="0" y="26758"/>
                    </a:lnTo>
                    <a:cubicBezTo>
                      <a:pt x="0" y="19661"/>
                      <a:pt x="2819" y="12855"/>
                      <a:pt x="7837" y="7837"/>
                    </a:cubicBezTo>
                    <a:cubicBezTo>
                      <a:pt x="12855" y="2819"/>
                      <a:pt x="19661" y="0"/>
                      <a:pt x="26758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2606421" cy="401363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99540" y="477449"/>
              <a:ext cx="14358821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79"/>
                </a:lnSpc>
              </a:pPr>
              <a:r>
                <a:rPr lang="en-US" sz="51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ORIGEM DO PSEUDOGÓDIGO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 rot="12697">
            <a:off x="9965932" y="2841822"/>
            <a:ext cx="7764527" cy="5600985"/>
            <a:chOff x="0" y="0"/>
            <a:chExt cx="1843370" cy="13297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3" name="Freeform 13"/>
          <p:cNvSpPr/>
          <p:nvPr/>
        </p:nvSpPr>
        <p:spPr>
          <a:xfrm>
            <a:off x="10540410" y="3180437"/>
            <a:ext cx="6615238" cy="4885128"/>
          </a:xfrm>
          <a:custGeom>
            <a:avLst/>
            <a:gdLst/>
            <a:ahLst/>
            <a:cxnLst/>
            <a:rect l="l" t="t" r="r" b="b"/>
            <a:pathLst>
              <a:path w="6615238" h="4885128">
                <a:moveTo>
                  <a:pt x="0" y="0"/>
                </a:moveTo>
                <a:lnTo>
                  <a:pt x="6615238" y="0"/>
                </a:lnTo>
                <a:lnTo>
                  <a:pt x="6615238" y="4885129"/>
                </a:lnTo>
                <a:lnTo>
                  <a:pt x="0" y="488512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r="-57918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68539" y="3049346"/>
            <a:ext cx="8650538" cy="50806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040"/>
              </a:lnSpc>
            </a:pPr>
            <a:r>
              <a:rPr lang="en-US" sz="36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Essa palavra “pseudocódigo” é uma junção de duas palavras: pseudo e código. “Pseudo” é algo cujo conteúdo não é real ou verdadeiro. Dessa forma, o pseudocódigo nada mais é do que um rascunho de um programa ou algoritmo antes de ser implementado em uma linguagem de programação. </a:t>
            </a:r>
          </a:p>
        </p:txBody>
      </p:sp>
      <p:sp>
        <p:nvSpPr>
          <p:cNvPr id="15" name="Freeform 15"/>
          <p:cNvSpPr/>
          <p:nvPr/>
        </p:nvSpPr>
        <p:spPr>
          <a:xfrm rot="5400000">
            <a:off x="16588466" y="-543487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321975">
            <a:off x="16266886" y="8609520"/>
            <a:ext cx="1570218" cy="1467440"/>
          </a:xfrm>
          <a:custGeom>
            <a:avLst/>
            <a:gdLst/>
            <a:ahLst/>
            <a:cxnLst/>
            <a:rect l="l" t="t" r="r" b="b"/>
            <a:pathLst>
              <a:path w="1570218" h="1467440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6668350">
            <a:off x="-1410940" y="7856534"/>
            <a:ext cx="4879280" cy="5131174"/>
          </a:xfrm>
          <a:custGeom>
            <a:avLst/>
            <a:gdLst/>
            <a:ahLst/>
            <a:cxnLst/>
            <a:rect l="l" t="t" r="r" b="b"/>
            <a:pathLst>
              <a:path w="4879280" h="5131174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33238324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46947" y="722313"/>
            <a:ext cx="5391031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Joinville / 2025-1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17731" y="2288430"/>
            <a:ext cx="9513129" cy="1258816"/>
            <a:chOff x="0" y="0"/>
            <a:chExt cx="12684172" cy="1678421"/>
          </a:xfrm>
        </p:grpSpPr>
        <p:grpSp>
          <p:nvGrpSpPr>
            <p:cNvPr id="4" name="Group 4"/>
            <p:cNvGrpSpPr/>
            <p:nvPr/>
          </p:nvGrpSpPr>
          <p:grpSpPr>
            <a:xfrm rot="12697">
              <a:off x="181046" y="306309"/>
              <a:ext cx="12500678" cy="1349031"/>
              <a:chOff x="0" y="0"/>
              <a:chExt cx="2555463" cy="27577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555463" cy="275777"/>
              </a:xfrm>
              <a:custGeom>
                <a:avLst/>
                <a:gdLst/>
                <a:ahLst/>
                <a:cxnLst/>
                <a:rect l="l" t="t" r="r" b="b"/>
                <a:pathLst>
                  <a:path w="2555463" h="275777">
                    <a:moveTo>
                      <a:pt x="31377" y="0"/>
                    </a:moveTo>
                    <a:lnTo>
                      <a:pt x="2524087" y="0"/>
                    </a:lnTo>
                    <a:cubicBezTo>
                      <a:pt x="2541416" y="0"/>
                      <a:pt x="2555463" y="14048"/>
                      <a:pt x="2555463" y="31377"/>
                    </a:cubicBezTo>
                    <a:lnTo>
                      <a:pt x="2555463" y="244400"/>
                    </a:lnTo>
                    <a:cubicBezTo>
                      <a:pt x="2555463" y="252722"/>
                      <a:pt x="2552158" y="260703"/>
                      <a:pt x="2546273" y="266587"/>
                    </a:cubicBezTo>
                    <a:cubicBezTo>
                      <a:pt x="2540389" y="272471"/>
                      <a:pt x="2532408" y="275777"/>
                      <a:pt x="2524087" y="275777"/>
                    </a:cubicBezTo>
                    <a:lnTo>
                      <a:pt x="31377" y="275777"/>
                    </a:lnTo>
                    <a:cubicBezTo>
                      <a:pt x="14048" y="275777"/>
                      <a:pt x="0" y="261729"/>
                      <a:pt x="0" y="244400"/>
                    </a:cubicBezTo>
                    <a:lnTo>
                      <a:pt x="0" y="31377"/>
                    </a:lnTo>
                    <a:cubicBezTo>
                      <a:pt x="0" y="14048"/>
                      <a:pt x="14048" y="0"/>
                      <a:pt x="313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2555463" cy="294827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12697">
              <a:off x="2601" y="22937"/>
              <a:ext cx="12423098" cy="1431399"/>
              <a:chOff x="0" y="0"/>
              <a:chExt cx="2539604" cy="29261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539604" cy="292615"/>
              </a:xfrm>
              <a:custGeom>
                <a:avLst/>
                <a:gdLst/>
                <a:ahLst/>
                <a:cxnLst/>
                <a:rect l="l" t="t" r="r" b="b"/>
                <a:pathLst>
                  <a:path w="2539604" h="292615">
                    <a:moveTo>
                      <a:pt x="31573" y="0"/>
                    </a:moveTo>
                    <a:lnTo>
                      <a:pt x="2508032" y="0"/>
                    </a:lnTo>
                    <a:cubicBezTo>
                      <a:pt x="2525469" y="0"/>
                      <a:pt x="2539604" y="14136"/>
                      <a:pt x="2539604" y="31573"/>
                    </a:cubicBezTo>
                    <a:lnTo>
                      <a:pt x="2539604" y="261043"/>
                    </a:lnTo>
                    <a:cubicBezTo>
                      <a:pt x="2539604" y="278480"/>
                      <a:pt x="2525469" y="292615"/>
                      <a:pt x="2508032" y="292615"/>
                    </a:cubicBezTo>
                    <a:lnTo>
                      <a:pt x="31573" y="292615"/>
                    </a:lnTo>
                    <a:cubicBezTo>
                      <a:pt x="14136" y="292615"/>
                      <a:pt x="0" y="278480"/>
                      <a:pt x="0" y="261043"/>
                    </a:cubicBezTo>
                    <a:lnTo>
                      <a:pt x="0" y="31573"/>
                    </a:lnTo>
                    <a:cubicBezTo>
                      <a:pt x="0" y="14136"/>
                      <a:pt x="14136" y="0"/>
                      <a:pt x="31573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2539604" cy="311665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637899" y="2331476"/>
            <a:ext cx="885880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 que é a PAC</a:t>
            </a:r>
          </a:p>
        </p:txBody>
      </p:sp>
      <p:grpSp>
        <p:nvGrpSpPr>
          <p:cNvPr id="11" name="Group 11"/>
          <p:cNvGrpSpPr/>
          <p:nvPr/>
        </p:nvGrpSpPr>
        <p:grpSpPr>
          <a:xfrm rot="12697">
            <a:off x="684359" y="693202"/>
            <a:ext cx="11493181" cy="1320757"/>
            <a:chOff x="0" y="0"/>
            <a:chExt cx="3136981" cy="3604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6981" cy="360491"/>
            </a:xfrm>
            <a:custGeom>
              <a:avLst/>
              <a:gdLst/>
              <a:ahLst/>
              <a:cxnLst/>
              <a:rect l="l" t="t" r="r" b="b"/>
              <a:pathLst>
                <a:path w="3136981" h="360491">
                  <a:moveTo>
                    <a:pt x="25560" y="0"/>
                  </a:moveTo>
                  <a:lnTo>
                    <a:pt x="3111421" y="0"/>
                  </a:lnTo>
                  <a:cubicBezTo>
                    <a:pt x="3125537" y="0"/>
                    <a:pt x="3136981" y="11444"/>
                    <a:pt x="3136981" y="25560"/>
                  </a:cubicBezTo>
                  <a:lnTo>
                    <a:pt x="3136981" y="334931"/>
                  </a:lnTo>
                  <a:cubicBezTo>
                    <a:pt x="3136981" y="349047"/>
                    <a:pt x="3125537" y="360491"/>
                    <a:pt x="3111421" y="360491"/>
                  </a:cubicBezTo>
                  <a:lnTo>
                    <a:pt x="25560" y="360491"/>
                  </a:lnTo>
                  <a:cubicBezTo>
                    <a:pt x="11444" y="360491"/>
                    <a:pt x="0" y="349047"/>
                    <a:pt x="0" y="334931"/>
                  </a:cubicBezTo>
                  <a:lnTo>
                    <a:pt x="0" y="25560"/>
                  </a:lnTo>
                  <a:cubicBezTo>
                    <a:pt x="0" y="11444"/>
                    <a:pt x="11444" y="0"/>
                    <a:pt x="2556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3136981" cy="379541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12697">
            <a:off x="520279" y="417959"/>
            <a:ext cx="11421928" cy="1400708"/>
            <a:chOff x="0" y="0"/>
            <a:chExt cx="3117533" cy="3823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117533" cy="382313"/>
            </a:xfrm>
            <a:custGeom>
              <a:avLst/>
              <a:gdLst/>
              <a:ahLst/>
              <a:cxnLst/>
              <a:rect l="l" t="t" r="r" b="b"/>
              <a:pathLst>
                <a:path w="3117533" h="382313">
                  <a:moveTo>
                    <a:pt x="25720" y="0"/>
                  </a:moveTo>
                  <a:lnTo>
                    <a:pt x="3091813" y="0"/>
                  </a:lnTo>
                  <a:cubicBezTo>
                    <a:pt x="3098635" y="0"/>
                    <a:pt x="3105177" y="2710"/>
                    <a:pt x="3110000" y="7533"/>
                  </a:cubicBezTo>
                  <a:cubicBezTo>
                    <a:pt x="3114823" y="12356"/>
                    <a:pt x="3117533" y="18898"/>
                    <a:pt x="3117533" y="25720"/>
                  </a:cubicBezTo>
                  <a:lnTo>
                    <a:pt x="3117533" y="356593"/>
                  </a:lnTo>
                  <a:cubicBezTo>
                    <a:pt x="3117533" y="363415"/>
                    <a:pt x="3114823" y="369957"/>
                    <a:pt x="3110000" y="374780"/>
                  </a:cubicBezTo>
                  <a:cubicBezTo>
                    <a:pt x="3105177" y="379603"/>
                    <a:pt x="3098635" y="382313"/>
                    <a:pt x="3091813" y="382313"/>
                  </a:cubicBezTo>
                  <a:lnTo>
                    <a:pt x="25720" y="382313"/>
                  </a:lnTo>
                  <a:cubicBezTo>
                    <a:pt x="18898" y="382313"/>
                    <a:pt x="12356" y="379603"/>
                    <a:pt x="7533" y="374780"/>
                  </a:cubicBezTo>
                  <a:cubicBezTo>
                    <a:pt x="2710" y="369957"/>
                    <a:pt x="0" y="363415"/>
                    <a:pt x="0" y="356593"/>
                  </a:cubicBezTo>
                  <a:lnTo>
                    <a:pt x="0" y="25720"/>
                  </a:lnTo>
                  <a:cubicBezTo>
                    <a:pt x="0" y="18898"/>
                    <a:pt x="2710" y="12356"/>
                    <a:pt x="7533" y="7533"/>
                  </a:cubicBezTo>
                  <a:cubicBezTo>
                    <a:pt x="12356" y="2710"/>
                    <a:pt x="18898" y="0"/>
                    <a:pt x="25720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3117533" cy="401363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80057" y="669159"/>
            <a:ext cx="11189207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PROJETO DE EXTENSÃO - PACEXT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517731" y="3727248"/>
            <a:ext cx="17011690" cy="28642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80"/>
              </a:lnSpc>
            </a:pPr>
            <a:r>
              <a:rPr lang="pt-BR" sz="3200" dirty="0">
                <a:latin typeface="Garet" panose="020B0604020202020204" charset="0"/>
              </a:rPr>
              <a:t>O PAC do Curso de Engenharia de Software busca orientar os alunos na realização de experimentos práticos voltados à programação, promovendo a integração dos conhecimentos adquiridos nas disciplinas com conceitos essenciais para a resolução de problemas, o trabalho colaborativo e o aprimoramento das habilidades técnicas.</a:t>
            </a:r>
            <a:endParaRPr lang="en-US" sz="3200" dirty="0">
              <a:solidFill>
                <a:srgbClr val="000000"/>
              </a:solidFill>
              <a:latin typeface="Garet" panose="020B0604020202020204" charset="0"/>
              <a:ea typeface="Open Sans"/>
              <a:cs typeface="Open Sans"/>
              <a:sym typeface="Open Sans"/>
            </a:endParaRPr>
          </a:p>
        </p:txBody>
      </p:sp>
      <p:grpSp>
        <p:nvGrpSpPr>
          <p:cNvPr id="19" name="Group 19"/>
          <p:cNvGrpSpPr/>
          <p:nvPr/>
        </p:nvGrpSpPr>
        <p:grpSpPr>
          <a:xfrm>
            <a:off x="934857" y="6771496"/>
            <a:ext cx="15314254" cy="3188428"/>
            <a:chOff x="0" y="0"/>
            <a:chExt cx="20419005" cy="425123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98529" cy="1264679"/>
            </a:xfrm>
            <a:custGeom>
              <a:avLst/>
              <a:gdLst/>
              <a:ahLst/>
              <a:cxnLst/>
              <a:rect l="l" t="t" r="r" b="b"/>
              <a:pathLst>
                <a:path w="2398529" h="1264679">
                  <a:moveTo>
                    <a:pt x="0" y="0"/>
                  </a:moveTo>
                  <a:lnTo>
                    <a:pt x="2398529" y="0"/>
                  </a:lnTo>
                  <a:lnTo>
                    <a:pt x="2398529" y="1264679"/>
                  </a:lnTo>
                  <a:lnTo>
                    <a:pt x="0" y="126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327552" y="59430"/>
              <a:ext cx="2063813" cy="93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4179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01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3226119" y="271017"/>
              <a:ext cx="15812270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Aprender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ensinando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;</a:t>
              </a:r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1493279"/>
              <a:ext cx="2398529" cy="1264679"/>
            </a:xfrm>
            <a:custGeom>
              <a:avLst/>
              <a:gdLst/>
              <a:ahLst/>
              <a:cxnLst/>
              <a:rect l="l" t="t" r="r" b="b"/>
              <a:pathLst>
                <a:path w="2398529" h="1264679">
                  <a:moveTo>
                    <a:pt x="0" y="0"/>
                  </a:moveTo>
                  <a:lnTo>
                    <a:pt x="2398529" y="0"/>
                  </a:lnTo>
                  <a:lnTo>
                    <a:pt x="2398529" y="1264679"/>
                  </a:lnTo>
                  <a:lnTo>
                    <a:pt x="0" y="126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327552" y="1552709"/>
              <a:ext cx="2063813" cy="93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4179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02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226119" y="1764296"/>
              <a:ext cx="17192886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Revisão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;</a:t>
              </a:r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2986558"/>
              <a:ext cx="2398529" cy="1264679"/>
            </a:xfrm>
            <a:custGeom>
              <a:avLst/>
              <a:gdLst/>
              <a:ahLst/>
              <a:cxnLst/>
              <a:rect l="l" t="t" r="r" b="b"/>
              <a:pathLst>
                <a:path w="2398529" h="1264679">
                  <a:moveTo>
                    <a:pt x="0" y="0"/>
                  </a:moveTo>
                  <a:lnTo>
                    <a:pt x="2398529" y="0"/>
                  </a:lnTo>
                  <a:lnTo>
                    <a:pt x="2398529" y="1264679"/>
                  </a:lnTo>
                  <a:lnTo>
                    <a:pt x="0" y="126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327552" y="3045989"/>
              <a:ext cx="2063813" cy="93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4179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03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3226119" y="3257576"/>
              <a:ext cx="14191548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Repassar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conhecimento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.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5400000">
            <a:off x="17177987" y="-1136389"/>
            <a:ext cx="702868" cy="2652331"/>
          </a:xfrm>
          <a:custGeom>
            <a:avLst/>
            <a:gdLst/>
            <a:ahLst/>
            <a:cxnLst/>
            <a:rect l="l" t="t" r="r" b="b"/>
            <a:pathLst>
              <a:path w="702868" h="2652331">
                <a:moveTo>
                  <a:pt x="0" y="0"/>
                </a:moveTo>
                <a:lnTo>
                  <a:pt x="702867" y="0"/>
                </a:lnTo>
                <a:lnTo>
                  <a:pt x="702867" y="2652331"/>
                </a:lnTo>
                <a:lnTo>
                  <a:pt x="0" y="2652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-463397">
            <a:off x="15090572" y="6541661"/>
            <a:ext cx="2034468" cy="2135415"/>
          </a:xfrm>
          <a:custGeom>
            <a:avLst/>
            <a:gdLst/>
            <a:ahLst/>
            <a:cxnLst/>
            <a:rect l="l" t="t" r="r" b="b"/>
            <a:pathLst>
              <a:path w="2034468" h="2135415">
                <a:moveTo>
                  <a:pt x="0" y="0"/>
                </a:moveTo>
                <a:lnTo>
                  <a:pt x="2034468" y="0"/>
                </a:lnTo>
                <a:lnTo>
                  <a:pt x="2034468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1" name="Freeform 31"/>
          <p:cNvSpPr/>
          <p:nvPr/>
        </p:nvSpPr>
        <p:spPr>
          <a:xfrm rot="-315592">
            <a:off x="8567701" y="2541712"/>
            <a:ext cx="834863" cy="514579"/>
          </a:xfrm>
          <a:custGeom>
            <a:avLst/>
            <a:gdLst/>
            <a:ahLst/>
            <a:cxnLst/>
            <a:rect l="l" t="t" r="r" b="b"/>
            <a:pathLst>
              <a:path w="834863" h="514579">
                <a:moveTo>
                  <a:pt x="0" y="0"/>
                </a:moveTo>
                <a:lnTo>
                  <a:pt x="834863" y="0"/>
                </a:lnTo>
                <a:lnTo>
                  <a:pt x="834863" y="514580"/>
                </a:lnTo>
                <a:lnTo>
                  <a:pt x="0" y="5145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818849" y="589406"/>
            <a:ext cx="8327998" cy="1639981"/>
            <a:chOff x="0" y="0"/>
            <a:chExt cx="11103997" cy="2186641"/>
          </a:xfrm>
        </p:grpSpPr>
        <p:grpSp>
          <p:nvGrpSpPr>
            <p:cNvPr id="3" name="Group 3"/>
            <p:cNvGrpSpPr/>
            <p:nvPr/>
          </p:nvGrpSpPr>
          <p:grpSpPr>
            <a:xfrm rot="12697">
              <a:off x="159595" y="391086"/>
              <a:ext cx="10941161" cy="1775356"/>
              <a:chOff x="0" y="0"/>
              <a:chExt cx="1948149" cy="31611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48149" cy="316114"/>
              </a:xfrm>
              <a:custGeom>
                <a:avLst/>
                <a:gdLst/>
                <a:ahLst/>
                <a:cxnLst/>
                <a:rect l="l" t="t" r="r" b="b"/>
                <a:pathLst>
                  <a:path w="1948149" h="316114">
                    <a:moveTo>
                      <a:pt x="35800" y="0"/>
                    </a:moveTo>
                    <a:lnTo>
                      <a:pt x="1912349" y="0"/>
                    </a:lnTo>
                    <a:cubicBezTo>
                      <a:pt x="1932121" y="0"/>
                      <a:pt x="1948149" y="16028"/>
                      <a:pt x="1948149" y="35800"/>
                    </a:cubicBezTo>
                    <a:lnTo>
                      <a:pt x="1948149" y="280315"/>
                    </a:lnTo>
                    <a:cubicBezTo>
                      <a:pt x="1948149" y="300086"/>
                      <a:pt x="1932121" y="316114"/>
                      <a:pt x="1912349" y="316114"/>
                    </a:cubicBezTo>
                    <a:lnTo>
                      <a:pt x="35800" y="316114"/>
                    </a:lnTo>
                    <a:cubicBezTo>
                      <a:pt x="16028" y="316114"/>
                      <a:pt x="0" y="300086"/>
                      <a:pt x="0" y="280315"/>
                    </a:cubicBezTo>
                    <a:lnTo>
                      <a:pt x="0" y="35800"/>
                    </a:lnTo>
                    <a:cubicBezTo>
                      <a:pt x="0" y="16028"/>
                      <a:pt x="16028" y="0"/>
                      <a:pt x="358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1948149" cy="335164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12697">
              <a:off x="3441" y="20073"/>
              <a:ext cx="10873141" cy="1883151"/>
              <a:chOff x="0" y="0"/>
              <a:chExt cx="1936037" cy="33530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936037" cy="335308"/>
              </a:xfrm>
              <a:custGeom>
                <a:avLst/>
                <a:gdLst/>
                <a:ahLst/>
                <a:cxnLst/>
                <a:rect l="l" t="t" r="r" b="b"/>
                <a:pathLst>
                  <a:path w="1936037" h="335308">
                    <a:moveTo>
                      <a:pt x="36024" y="0"/>
                    </a:moveTo>
                    <a:lnTo>
                      <a:pt x="1900014" y="0"/>
                    </a:lnTo>
                    <a:cubicBezTo>
                      <a:pt x="1919909" y="0"/>
                      <a:pt x="1936037" y="16128"/>
                      <a:pt x="1936037" y="36024"/>
                    </a:cubicBezTo>
                    <a:lnTo>
                      <a:pt x="1936037" y="299284"/>
                    </a:lnTo>
                    <a:cubicBezTo>
                      <a:pt x="1936037" y="308838"/>
                      <a:pt x="1932242" y="318001"/>
                      <a:pt x="1925486" y="324757"/>
                    </a:cubicBezTo>
                    <a:cubicBezTo>
                      <a:pt x="1918731" y="331513"/>
                      <a:pt x="1909568" y="335308"/>
                      <a:pt x="1900014" y="335308"/>
                    </a:cubicBezTo>
                    <a:lnTo>
                      <a:pt x="36024" y="335308"/>
                    </a:lnTo>
                    <a:cubicBezTo>
                      <a:pt x="26470" y="335308"/>
                      <a:pt x="17307" y="331513"/>
                      <a:pt x="10551" y="324757"/>
                    </a:cubicBezTo>
                    <a:cubicBezTo>
                      <a:pt x="3795" y="318001"/>
                      <a:pt x="0" y="308838"/>
                      <a:pt x="0" y="299284"/>
                    </a:cubicBezTo>
                    <a:lnTo>
                      <a:pt x="0" y="36024"/>
                    </a:lnTo>
                    <a:cubicBezTo>
                      <a:pt x="0" y="26470"/>
                      <a:pt x="3795" y="17307"/>
                      <a:pt x="10551" y="10551"/>
                    </a:cubicBezTo>
                    <a:cubicBezTo>
                      <a:pt x="17307" y="3795"/>
                      <a:pt x="26470" y="0"/>
                      <a:pt x="36024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1936037" cy="354358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296117" y="338502"/>
              <a:ext cx="10287789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79"/>
                </a:lnSpc>
              </a:pPr>
              <a:r>
                <a:rPr lang="en-US" sz="51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COMANDOS BÁSICOS</a:t>
              </a:r>
            </a:p>
          </p:txBody>
        </p:sp>
      </p:grpSp>
      <p:graphicFrame>
        <p:nvGraphicFramePr>
          <p:cNvPr id="10" name="Table 10"/>
          <p:cNvGraphicFramePr>
            <a:graphicFrameLocks noGrp="1"/>
          </p:cNvGraphicFramePr>
          <p:nvPr/>
        </p:nvGraphicFramePr>
        <p:xfrm>
          <a:off x="1169137" y="2752329"/>
          <a:ext cx="15949726" cy="6889751"/>
        </p:xfrm>
        <a:graphic>
          <a:graphicData uri="http://schemas.openxmlformats.org/drawingml/2006/table">
            <a:tbl>
              <a:tblPr/>
              <a:tblGrid>
                <a:gridCol w="324951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2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158934"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COMANDO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EC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4900"/>
                        </a:lnSpc>
                        <a:defRPr/>
                      </a:pPr>
                      <a:r>
                        <a:rPr lang="en-US" sz="35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FUNÇÃO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E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1411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Escreva (“ “)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Mostrar uma mensagem para a pessoa que estiver executando o programa no computador.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821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Leia ( )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21416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Receber alguma informação digitada pela pessoa que está executando o programa.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821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var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21416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Armazenar variáveis em seu programa.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4821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&lt;-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21416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Atribuir um valor para um espaço que você criou.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48219">
                <a:tc>
                  <a:txBody>
                    <a:bodyPr/>
                    <a:lstStyle/>
                    <a:p>
                      <a:pPr algn="ctr">
                        <a:lnSpc>
                          <a:spcPts val="3499"/>
                        </a:lnSpc>
                        <a:defRPr/>
                      </a:pPr>
                      <a:r>
                        <a:rPr lang="en-US" sz="24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+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 u="none" strike="noStrike">
                          <a:solidFill>
                            <a:srgbClr val="121416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Somar dois valores.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86530">
                <a:tc>
                  <a:txBody>
                    <a:bodyPr/>
                    <a:lstStyle/>
                    <a:p>
                      <a:pPr algn="ctr">
                        <a:lnSpc>
                          <a:spcPts val="3779"/>
                        </a:lnSpc>
                        <a:defRPr/>
                      </a:pPr>
                      <a:r>
                        <a:rPr lang="en-US" sz="2699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-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2800"/>
                        </a:lnSpc>
                        <a:defRPr/>
                      </a:pPr>
                      <a:r>
                        <a:rPr lang="en-US" sz="2000">
                          <a:solidFill>
                            <a:srgbClr val="121416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Subtrair dois valores.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5F1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Freeform 11"/>
          <p:cNvSpPr/>
          <p:nvPr/>
        </p:nvSpPr>
        <p:spPr>
          <a:xfrm rot="5400000">
            <a:off x="16506135" y="-629012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7" y="0"/>
                </a:lnTo>
                <a:lnTo>
                  <a:pt x="878587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2965352" y="202050"/>
            <a:ext cx="11997134" cy="1653301"/>
            <a:chOff x="0" y="0"/>
            <a:chExt cx="15996179" cy="2204401"/>
          </a:xfrm>
        </p:grpSpPr>
        <p:grpSp>
          <p:nvGrpSpPr>
            <p:cNvPr id="3" name="Group 3"/>
            <p:cNvGrpSpPr/>
            <p:nvPr/>
          </p:nvGrpSpPr>
          <p:grpSpPr>
            <a:xfrm rot="12697">
              <a:off x="228465" y="399938"/>
              <a:ext cx="15764490" cy="1775356"/>
              <a:chOff x="0" y="0"/>
              <a:chExt cx="2806976" cy="31611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806976" cy="316114"/>
              </a:xfrm>
              <a:custGeom>
                <a:avLst/>
                <a:gdLst/>
                <a:ahLst/>
                <a:cxnLst/>
                <a:rect l="l" t="t" r="r" b="b"/>
                <a:pathLst>
                  <a:path w="2806976" h="316114">
                    <a:moveTo>
                      <a:pt x="24846" y="0"/>
                    </a:moveTo>
                    <a:lnTo>
                      <a:pt x="2782129" y="0"/>
                    </a:lnTo>
                    <a:cubicBezTo>
                      <a:pt x="2788719" y="0"/>
                      <a:pt x="2795039" y="2618"/>
                      <a:pt x="2799698" y="7277"/>
                    </a:cubicBezTo>
                    <a:cubicBezTo>
                      <a:pt x="2804358" y="11937"/>
                      <a:pt x="2806976" y="18257"/>
                      <a:pt x="2806976" y="24846"/>
                    </a:cubicBezTo>
                    <a:lnTo>
                      <a:pt x="2806976" y="291268"/>
                    </a:lnTo>
                    <a:cubicBezTo>
                      <a:pt x="2806976" y="297858"/>
                      <a:pt x="2804358" y="304177"/>
                      <a:pt x="2799698" y="308837"/>
                    </a:cubicBezTo>
                    <a:cubicBezTo>
                      <a:pt x="2795039" y="313497"/>
                      <a:pt x="2788719" y="316114"/>
                      <a:pt x="2782129" y="316114"/>
                    </a:cubicBezTo>
                    <a:lnTo>
                      <a:pt x="24846" y="316114"/>
                    </a:lnTo>
                    <a:cubicBezTo>
                      <a:pt x="18257" y="316114"/>
                      <a:pt x="11937" y="313497"/>
                      <a:pt x="7277" y="308837"/>
                    </a:cubicBezTo>
                    <a:cubicBezTo>
                      <a:pt x="2618" y="304177"/>
                      <a:pt x="0" y="297858"/>
                      <a:pt x="0" y="291268"/>
                    </a:cubicBezTo>
                    <a:lnTo>
                      <a:pt x="0" y="24846"/>
                    </a:lnTo>
                    <a:cubicBezTo>
                      <a:pt x="0" y="18257"/>
                      <a:pt x="2618" y="11937"/>
                      <a:pt x="7277" y="7277"/>
                    </a:cubicBezTo>
                    <a:cubicBezTo>
                      <a:pt x="11937" y="2618"/>
                      <a:pt x="18257" y="0"/>
                      <a:pt x="24846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2806976" cy="335164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12697">
              <a:off x="3424" y="28926"/>
              <a:ext cx="15666677" cy="1883151"/>
              <a:chOff x="0" y="0"/>
              <a:chExt cx="2789559" cy="33530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789559" cy="335308"/>
              </a:xfrm>
              <a:custGeom>
                <a:avLst/>
                <a:gdLst/>
                <a:ahLst/>
                <a:cxnLst/>
                <a:rect l="l" t="t" r="r" b="b"/>
                <a:pathLst>
                  <a:path w="2789559" h="335308">
                    <a:moveTo>
                      <a:pt x="25001" y="0"/>
                    </a:moveTo>
                    <a:lnTo>
                      <a:pt x="2764558" y="0"/>
                    </a:lnTo>
                    <a:cubicBezTo>
                      <a:pt x="2778366" y="0"/>
                      <a:pt x="2789559" y="11194"/>
                      <a:pt x="2789559" y="25001"/>
                    </a:cubicBezTo>
                    <a:lnTo>
                      <a:pt x="2789559" y="310306"/>
                    </a:lnTo>
                    <a:cubicBezTo>
                      <a:pt x="2789559" y="324114"/>
                      <a:pt x="2778366" y="335308"/>
                      <a:pt x="2764558" y="335308"/>
                    </a:cubicBezTo>
                    <a:lnTo>
                      <a:pt x="25001" y="335308"/>
                    </a:lnTo>
                    <a:cubicBezTo>
                      <a:pt x="11194" y="335308"/>
                      <a:pt x="0" y="324114"/>
                      <a:pt x="0" y="310306"/>
                    </a:cubicBezTo>
                    <a:lnTo>
                      <a:pt x="0" y="25001"/>
                    </a:lnTo>
                    <a:cubicBezTo>
                      <a:pt x="0" y="11194"/>
                      <a:pt x="11194" y="0"/>
                      <a:pt x="25001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2789559" cy="354358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426580" y="347354"/>
              <a:ext cx="14820366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EXEMPLO DE PSEUDOCÓDIGO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 rot="12697">
            <a:off x="2427470" y="3056442"/>
            <a:ext cx="13906365" cy="6705339"/>
            <a:chOff x="0" y="0"/>
            <a:chExt cx="3301498" cy="1591909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301498" cy="1591909"/>
            </a:xfrm>
            <a:custGeom>
              <a:avLst/>
              <a:gdLst/>
              <a:ahLst/>
              <a:cxnLst/>
              <a:rect l="l" t="t" r="r" b="b"/>
              <a:pathLst>
                <a:path w="3301498" h="1591909">
                  <a:moveTo>
                    <a:pt x="21125" y="0"/>
                  </a:moveTo>
                  <a:lnTo>
                    <a:pt x="3280373" y="0"/>
                  </a:lnTo>
                  <a:cubicBezTo>
                    <a:pt x="3292040" y="0"/>
                    <a:pt x="3301498" y="9458"/>
                    <a:pt x="3301498" y="21125"/>
                  </a:cubicBezTo>
                  <a:lnTo>
                    <a:pt x="3301498" y="1570784"/>
                  </a:lnTo>
                  <a:cubicBezTo>
                    <a:pt x="3301498" y="1582451"/>
                    <a:pt x="3292040" y="1591909"/>
                    <a:pt x="3280373" y="1591909"/>
                  </a:cubicBezTo>
                  <a:lnTo>
                    <a:pt x="21125" y="1591909"/>
                  </a:lnTo>
                  <a:cubicBezTo>
                    <a:pt x="9458" y="1591909"/>
                    <a:pt x="0" y="1582451"/>
                    <a:pt x="0" y="1570784"/>
                  </a:cubicBezTo>
                  <a:lnTo>
                    <a:pt x="0" y="21125"/>
                  </a:lnTo>
                  <a:cubicBezTo>
                    <a:pt x="0" y="9458"/>
                    <a:pt x="9458" y="0"/>
                    <a:pt x="21125" y="0"/>
                  </a:cubicBezTo>
                  <a:close/>
                </a:path>
              </a:pathLst>
            </a:custGeom>
            <a:solidFill>
              <a:srgbClr val="85CEC3"/>
            </a:solidFill>
            <a:ln cap="rnd">
              <a:noFill/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3301498" cy="1610959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12697">
            <a:off x="2168661" y="2613150"/>
            <a:ext cx="13950679" cy="6865342"/>
            <a:chOff x="0" y="0"/>
            <a:chExt cx="3312019" cy="1629895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312019" cy="1629895"/>
            </a:xfrm>
            <a:custGeom>
              <a:avLst/>
              <a:gdLst/>
              <a:ahLst/>
              <a:cxnLst/>
              <a:rect l="l" t="t" r="r" b="b"/>
              <a:pathLst>
                <a:path w="3312019" h="1629895">
                  <a:moveTo>
                    <a:pt x="21058" y="0"/>
                  </a:moveTo>
                  <a:lnTo>
                    <a:pt x="3290961" y="0"/>
                  </a:lnTo>
                  <a:cubicBezTo>
                    <a:pt x="3302591" y="0"/>
                    <a:pt x="3312019" y="9428"/>
                    <a:pt x="3312019" y="21058"/>
                  </a:cubicBezTo>
                  <a:lnTo>
                    <a:pt x="3312019" y="1608837"/>
                  </a:lnTo>
                  <a:cubicBezTo>
                    <a:pt x="3312019" y="1614422"/>
                    <a:pt x="3309800" y="1619778"/>
                    <a:pt x="3305851" y="1623727"/>
                  </a:cubicBezTo>
                  <a:cubicBezTo>
                    <a:pt x="3301902" y="1627677"/>
                    <a:pt x="3296546" y="1629895"/>
                    <a:pt x="3290961" y="1629895"/>
                  </a:cubicBezTo>
                  <a:lnTo>
                    <a:pt x="21058" y="1629895"/>
                  </a:lnTo>
                  <a:cubicBezTo>
                    <a:pt x="15473" y="1629895"/>
                    <a:pt x="10117" y="1627677"/>
                    <a:pt x="6168" y="1623727"/>
                  </a:cubicBezTo>
                  <a:cubicBezTo>
                    <a:pt x="2219" y="1619778"/>
                    <a:pt x="0" y="1614422"/>
                    <a:pt x="0" y="1608837"/>
                  </a:cubicBezTo>
                  <a:lnTo>
                    <a:pt x="0" y="21058"/>
                  </a:lnTo>
                  <a:cubicBezTo>
                    <a:pt x="0" y="15473"/>
                    <a:pt x="2219" y="10117"/>
                    <a:pt x="6168" y="6168"/>
                  </a:cubicBezTo>
                  <a:cubicBezTo>
                    <a:pt x="10117" y="2219"/>
                    <a:pt x="15473" y="0"/>
                    <a:pt x="21058" y="0"/>
                  </a:cubicBezTo>
                  <a:close/>
                </a:path>
              </a:pathLst>
            </a:custGeom>
            <a:solidFill>
              <a:srgbClr val="000000"/>
            </a:solidFill>
            <a:ln w="2857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15" name="TextBox 15"/>
            <p:cNvSpPr txBox="1"/>
            <p:nvPr/>
          </p:nvSpPr>
          <p:spPr>
            <a:xfrm>
              <a:off x="0" y="-38100"/>
              <a:ext cx="3312019" cy="166799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l">
                <a:lnSpc>
                  <a:spcPts val="2800"/>
                </a:lnSpc>
              </a:pPr>
              <a:endParaRPr/>
            </a:p>
          </p:txBody>
        </p:sp>
      </p:grpSp>
      <p:sp>
        <p:nvSpPr>
          <p:cNvPr id="16" name="TextBox 16"/>
          <p:cNvSpPr txBox="1"/>
          <p:nvPr/>
        </p:nvSpPr>
        <p:spPr>
          <a:xfrm>
            <a:off x="2686791" y="2820857"/>
            <a:ext cx="13387723" cy="66833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2000">
                <a:solidFill>
                  <a:srgbClr val="563AFF"/>
                </a:solidFill>
                <a:latin typeface="Garet"/>
                <a:ea typeface="Garet"/>
                <a:cs typeface="Garet"/>
                <a:sym typeface="Garet"/>
              </a:rPr>
              <a:t>programa 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{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</a:t>
            </a:r>
            <a:r>
              <a:rPr lang="en-US" sz="2000">
                <a:solidFill>
                  <a:srgbClr val="563AFF"/>
                </a:solidFill>
                <a:latin typeface="Garet"/>
                <a:ea typeface="Garet"/>
                <a:cs typeface="Garet"/>
                <a:sym typeface="Garet"/>
              </a:rPr>
              <a:t>funcao </a:t>
            </a:r>
            <a:r>
              <a:rPr lang="en-US" sz="2000">
                <a:solidFill>
                  <a:srgbClr val="FFDE59"/>
                </a:solidFill>
                <a:latin typeface="Garet"/>
                <a:ea typeface="Garet"/>
                <a:cs typeface="Garet"/>
                <a:sym typeface="Garet"/>
              </a:rPr>
              <a:t>inicio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() {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   </a:t>
            </a:r>
            <a:r>
              <a:rPr lang="en-US" sz="2000">
                <a:solidFill>
                  <a:srgbClr val="563AFF"/>
                </a:solidFill>
                <a:latin typeface="Garet"/>
                <a:ea typeface="Garet"/>
                <a:cs typeface="Garet"/>
                <a:sym typeface="Garet"/>
              </a:rPr>
              <a:t>inteiro 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n1, n2, resultado </a:t>
            </a:r>
            <a:r>
              <a:rPr lang="en-US" sz="2000">
                <a:solidFill>
                  <a:srgbClr val="9BC35B"/>
                </a:solidFill>
                <a:latin typeface="Garet"/>
                <a:ea typeface="Garet"/>
                <a:cs typeface="Garet"/>
                <a:sym typeface="Garet"/>
              </a:rPr>
              <a:t>// variável para números inteiros //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   </a:t>
            </a:r>
            <a:r>
              <a:rPr lang="en-US" sz="2000">
                <a:solidFill>
                  <a:srgbClr val="563AFF"/>
                </a:solidFill>
                <a:latin typeface="Garet"/>
                <a:ea typeface="Garet"/>
                <a:cs typeface="Garet"/>
                <a:sym typeface="Garet"/>
              </a:rPr>
              <a:t>real 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altura </a:t>
            </a:r>
            <a:r>
              <a:rPr lang="en-US" sz="2000">
                <a:solidFill>
                  <a:srgbClr val="9BC35B"/>
                </a:solidFill>
                <a:latin typeface="Garet"/>
                <a:ea typeface="Garet"/>
                <a:cs typeface="Garet"/>
                <a:sym typeface="Garet"/>
              </a:rPr>
              <a:t>// variável para números reais //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        </a:t>
            </a:r>
            <a:r>
              <a:rPr lang="en-US" sz="2000">
                <a:solidFill>
                  <a:srgbClr val="FFDE59"/>
                </a:solidFill>
                <a:latin typeface="Garet"/>
                <a:ea typeface="Garet"/>
                <a:cs typeface="Garet"/>
                <a:sym typeface="Garet"/>
              </a:rPr>
              <a:t>escreva 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</a:t>
            </a:r>
            <a:r>
              <a:rPr lang="en-US" sz="2000">
                <a:solidFill>
                  <a:srgbClr val="D56850"/>
                </a:solidFill>
                <a:latin typeface="Garet"/>
                <a:ea typeface="Garet"/>
                <a:cs typeface="Garet"/>
                <a:sym typeface="Garet"/>
              </a:rPr>
              <a:t>"Por favor, insira o 1º número:</a:t>
            </a:r>
            <a:r>
              <a:rPr lang="en-US" sz="2000">
                <a:solidFill>
                  <a:srgbClr val="FF66C4"/>
                </a:solidFill>
                <a:latin typeface="Garet"/>
                <a:ea typeface="Garet"/>
                <a:cs typeface="Garet"/>
                <a:sym typeface="Garet"/>
              </a:rPr>
              <a:t>\n</a:t>
            </a:r>
            <a:r>
              <a:rPr lang="en-US" sz="2000">
                <a:solidFill>
                  <a:srgbClr val="D56850"/>
                </a:solidFill>
                <a:latin typeface="Garet"/>
                <a:ea typeface="Garet"/>
                <a:cs typeface="Garet"/>
                <a:sym typeface="Garet"/>
              </a:rPr>
              <a:t>"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) </a:t>
            </a:r>
            <a:r>
              <a:rPr lang="en-US" sz="2000">
                <a:solidFill>
                  <a:srgbClr val="9BC35B"/>
                </a:solidFill>
                <a:latin typeface="Garet"/>
                <a:ea typeface="Garet"/>
                <a:cs typeface="Garet"/>
                <a:sym typeface="Garet"/>
              </a:rPr>
              <a:t>// \n é usado para pular linhas //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        </a:t>
            </a:r>
            <a:r>
              <a:rPr lang="en-US" sz="2000">
                <a:solidFill>
                  <a:srgbClr val="FFDE59"/>
                </a:solidFill>
                <a:latin typeface="Garet"/>
                <a:ea typeface="Garet"/>
                <a:cs typeface="Garet"/>
                <a:sym typeface="Garet"/>
              </a:rPr>
              <a:t>leia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(n1)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        </a:t>
            </a:r>
            <a:r>
              <a:rPr lang="en-US" sz="2000">
                <a:solidFill>
                  <a:srgbClr val="FFDE59"/>
                </a:solidFill>
                <a:latin typeface="Garet"/>
                <a:ea typeface="Garet"/>
                <a:cs typeface="Garet"/>
                <a:sym typeface="Garet"/>
              </a:rPr>
              <a:t>escreva 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</a:t>
            </a:r>
            <a:r>
              <a:rPr lang="en-US" sz="2000">
                <a:solidFill>
                  <a:srgbClr val="D56850"/>
                </a:solidFill>
                <a:latin typeface="Garet"/>
                <a:ea typeface="Garet"/>
                <a:cs typeface="Garet"/>
                <a:sym typeface="Garet"/>
              </a:rPr>
              <a:t>"Por favor, insira o 2º número:</a:t>
            </a:r>
            <a:r>
              <a:rPr lang="en-US" sz="2000">
                <a:solidFill>
                  <a:srgbClr val="FF66C4"/>
                </a:solidFill>
                <a:latin typeface="Garet"/>
                <a:ea typeface="Garet"/>
                <a:cs typeface="Garet"/>
                <a:sym typeface="Garet"/>
              </a:rPr>
              <a:t>\n</a:t>
            </a:r>
            <a:r>
              <a:rPr lang="en-US" sz="2000">
                <a:solidFill>
                  <a:srgbClr val="D56850"/>
                </a:solidFill>
                <a:latin typeface="Garet"/>
                <a:ea typeface="Garet"/>
                <a:cs typeface="Garet"/>
                <a:sym typeface="Garet"/>
              </a:rPr>
              <a:t>"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)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        </a:t>
            </a:r>
            <a:r>
              <a:rPr lang="en-US" sz="2000">
                <a:solidFill>
                  <a:srgbClr val="FFDE59"/>
                </a:solidFill>
                <a:latin typeface="Garet"/>
                <a:ea typeface="Garet"/>
                <a:cs typeface="Garet"/>
                <a:sym typeface="Garet"/>
              </a:rPr>
              <a:t>leia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(n2)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        resultado = n1 + n2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       </a:t>
            </a:r>
            <a:r>
              <a:rPr lang="en-US" sz="2000">
                <a:solidFill>
                  <a:srgbClr val="FFDE59"/>
                </a:solidFill>
                <a:latin typeface="Garet"/>
                <a:ea typeface="Garet"/>
                <a:cs typeface="Garet"/>
                <a:sym typeface="Garet"/>
              </a:rPr>
              <a:t>escreva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</a:t>
            </a:r>
            <a:r>
              <a:rPr lang="en-US" sz="2000">
                <a:solidFill>
                  <a:srgbClr val="D56850"/>
                </a:solidFill>
                <a:latin typeface="Garet"/>
                <a:ea typeface="Garet"/>
                <a:cs typeface="Garet"/>
                <a:sym typeface="Garet"/>
              </a:rPr>
              <a:t>"O resultado da soma do 1º e do 2º número é:</a:t>
            </a:r>
            <a:r>
              <a:rPr lang="en-US" sz="2000">
                <a:solidFill>
                  <a:srgbClr val="FF66C4"/>
                </a:solidFill>
                <a:latin typeface="Garet"/>
                <a:ea typeface="Garet"/>
                <a:cs typeface="Garet"/>
                <a:sym typeface="Garet"/>
              </a:rPr>
              <a:t>\n</a:t>
            </a:r>
            <a:r>
              <a:rPr lang="en-US" sz="2000">
                <a:solidFill>
                  <a:srgbClr val="D56850"/>
                </a:solidFill>
                <a:latin typeface="Garet"/>
                <a:ea typeface="Garet"/>
                <a:cs typeface="Garet"/>
                <a:sym typeface="Garet"/>
              </a:rPr>
              <a:t>"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, resultado)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       </a:t>
            </a:r>
            <a:r>
              <a:rPr lang="en-US" sz="2000">
                <a:solidFill>
                  <a:srgbClr val="FFDE59"/>
                </a:solidFill>
                <a:latin typeface="Garet"/>
                <a:ea typeface="Garet"/>
                <a:cs typeface="Garet"/>
                <a:sym typeface="Garet"/>
              </a:rPr>
              <a:t>escreva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</a:t>
            </a:r>
            <a:r>
              <a:rPr lang="en-US" sz="2000">
                <a:solidFill>
                  <a:srgbClr val="D56850"/>
                </a:solidFill>
                <a:latin typeface="Garet"/>
                <a:ea typeface="Garet"/>
                <a:cs typeface="Garet"/>
                <a:sym typeface="Garet"/>
              </a:rPr>
              <a:t>"</a:t>
            </a:r>
            <a:r>
              <a:rPr lang="en-US" sz="2000">
                <a:solidFill>
                  <a:srgbClr val="FF66C4"/>
                </a:solidFill>
                <a:latin typeface="Garet"/>
                <a:ea typeface="Garet"/>
                <a:cs typeface="Garet"/>
                <a:sym typeface="Garet"/>
              </a:rPr>
              <a:t>\n</a:t>
            </a:r>
            <a:r>
              <a:rPr lang="en-US" sz="2000">
                <a:solidFill>
                  <a:srgbClr val="D56850"/>
                </a:solidFill>
                <a:latin typeface="Garet"/>
                <a:ea typeface="Garet"/>
                <a:cs typeface="Garet"/>
                <a:sym typeface="Garet"/>
              </a:rPr>
              <a:t>Qual é a sua altura?</a:t>
            </a:r>
            <a:r>
              <a:rPr lang="en-US" sz="2000">
                <a:solidFill>
                  <a:srgbClr val="FF66C4"/>
                </a:solidFill>
                <a:latin typeface="Garet"/>
                <a:ea typeface="Garet"/>
                <a:cs typeface="Garet"/>
                <a:sym typeface="Garet"/>
              </a:rPr>
              <a:t>\n</a:t>
            </a:r>
            <a:r>
              <a:rPr lang="en-US" sz="2000">
                <a:solidFill>
                  <a:srgbClr val="D56850"/>
                </a:solidFill>
                <a:latin typeface="Garet"/>
                <a:ea typeface="Garet"/>
                <a:cs typeface="Garet"/>
                <a:sym typeface="Garet"/>
              </a:rPr>
              <a:t>"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) </a:t>
            </a:r>
            <a:r>
              <a:rPr lang="en-US" sz="2000">
                <a:solidFill>
                  <a:srgbClr val="9BC35B"/>
                </a:solidFill>
                <a:latin typeface="Garet"/>
                <a:ea typeface="Garet"/>
                <a:cs typeface="Garet"/>
                <a:sym typeface="Garet"/>
              </a:rPr>
              <a:t>// para escrever número reais utilize . ao invés de , //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       </a:t>
            </a:r>
            <a:r>
              <a:rPr lang="en-US" sz="2000">
                <a:solidFill>
                  <a:srgbClr val="FFDE59"/>
                </a:solidFill>
                <a:latin typeface="Garet"/>
                <a:ea typeface="Garet"/>
                <a:cs typeface="Garet"/>
                <a:sym typeface="Garet"/>
              </a:rPr>
              <a:t>leia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(altura)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       </a:t>
            </a:r>
            <a:r>
              <a:rPr lang="en-US" sz="2000">
                <a:solidFill>
                  <a:srgbClr val="FFDE59"/>
                </a:solidFill>
                <a:latin typeface="Garet"/>
                <a:ea typeface="Garet"/>
                <a:cs typeface="Garet"/>
                <a:sym typeface="Garet"/>
              </a:rPr>
              <a:t>escreva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(</a:t>
            </a:r>
            <a:r>
              <a:rPr lang="en-US" sz="2000">
                <a:solidFill>
                  <a:srgbClr val="D56850"/>
                </a:solidFill>
                <a:latin typeface="Garet"/>
                <a:ea typeface="Garet"/>
                <a:cs typeface="Garet"/>
                <a:sym typeface="Garet"/>
              </a:rPr>
              <a:t>"Sua altura é:</a:t>
            </a:r>
            <a:r>
              <a:rPr lang="en-US" sz="2000">
                <a:solidFill>
                  <a:srgbClr val="FF66C4"/>
                </a:solidFill>
                <a:latin typeface="Garet"/>
                <a:ea typeface="Garet"/>
                <a:cs typeface="Garet"/>
                <a:sym typeface="Garet"/>
              </a:rPr>
              <a:t>\n</a:t>
            </a:r>
            <a:r>
              <a:rPr lang="en-US" sz="2000">
                <a:solidFill>
                  <a:srgbClr val="D56850"/>
                </a:solidFill>
                <a:latin typeface="Garet"/>
                <a:ea typeface="Garet"/>
                <a:cs typeface="Garet"/>
                <a:sym typeface="Garet"/>
              </a:rPr>
              <a:t>"</a:t>
            </a: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, altura)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          } </a:t>
            </a:r>
          </a:p>
          <a:p>
            <a:pPr algn="just">
              <a:lnSpc>
                <a:spcPts val="2800"/>
              </a:lnSpc>
            </a:pPr>
            <a:r>
              <a:rPr lang="en-US" sz="200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 } </a:t>
            </a:r>
          </a:p>
          <a:p>
            <a:pPr algn="just">
              <a:lnSpc>
                <a:spcPts val="2800"/>
              </a:lnSpc>
            </a:pPr>
            <a:endParaRPr lang="en-US" sz="200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17" name="Freeform 17"/>
          <p:cNvSpPr/>
          <p:nvPr/>
        </p:nvSpPr>
        <p:spPr>
          <a:xfrm rot="5400000">
            <a:off x="16575977" y="-85593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0659" y="8001684"/>
            <a:ext cx="1204066" cy="1256616"/>
          </a:xfrm>
          <a:custGeom>
            <a:avLst/>
            <a:gdLst/>
            <a:ahLst/>
            <a:cxnLst/>
            <a:rect l="l" t="t" r="r" b="b"/>
            <a:pathLst>
              <a:path w="1204066" h="125661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21718" y="1068063"/>
            <a:ext cx="1256574" cy="1311415"/>
          </a:xfrm>
          <a:custGeom>
            <a:avLst/>
            <a:gdLst/>
            <a:ahLst/>
            <a:cxnLst/>
            <a:rect l="l" t="t" r="r" b="b"/>
            <a:pathLst>
              <a:path w="1256574" h="1311415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853803">
            <a:off x="3616786" y="4128023"/>
            <a:ext cx="11316553" cy="2283259"/>
            <a:chOff x="0" y="0"/>
            <a:chExt cx="2777763" cy="5604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77763" cy="560449"/>
            </a:xfrm>
            <a:custGeom>
              <a:avLst/>
              <a:gdLst/>
              <a:ahLst/>
              <a:cxnLst/>
              <a:rect l="l" t="t" r="r" b="b"/>
              <a:pathLst>
                <a:path w="2777763" h="560449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853803">
            <a:off x="3432127" y="3895570"/>
            <a:ext cx="11406623" cy="2339737"/>
            <a:chOff x="0" y="0"/>
            <a:chExt cx="2799872" cy="5743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99872" cy="574312"/>
            </a:xfrm>
            <a:custGeom>
              <a:avLst/>
              <a:gdLst/>
              <a:ahLst/>
              <a:cxnLst/>
              <a:rect l="l" t="t" r="r" b="b"/>
              <a:pathLst>
                <a:path w="2799872" h="57431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 rot="853803">
            <a:off x="3359140" y="3928730"/>
            <a:ext cx="11530942" cy="205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 b="1" dirty="0">
                <a:solidFill>
                  <a:srgbClr val="F5F1E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EXERCÍCIO</a:t>
            </a:r>
          </a:p>
        </p:txBody>
      </p:sp>
      <p:sp>
        <p:nvSpPr>
          <p:cNvPr id="11" name="Freeform 11"/>
          <p:cNvSpPr/>
          <p:nvPr/>
        </p:nvSpPr>
        <p:spPr>
          <a:xfrm rot="698264">
            <a:off x="2473550" y="4371369"/>
            <a:ext cx="1711637" cy="1796565"/>
          </a:xfrm>
          <a:custGeom>
            <a:avLst/>
            <a:gdLst/>
            <a:ahLst/>
            <a:cxnLst/>
            <a:rect l="l" t="t" r="r" b="b"/>
            <a:pathLst>
              <a:path w="1711637" h="1796565">
                <a:moveTo>
                  <a:pt x="0" y="0"/>
                </a:moveTo>
                <a:lnTo>
                  <a:pt x="1711637" y="0"/>
                </a:lnTo>
                <a:lnTo>
                  <a:pt x="1711637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rot="1483636">
            <a:off x="10845515" y="6867655"/>
            <a:ext cx="1570218" cy="1467440"/>
          </a:xfrm>
          <a:custGeom>
            <a:avLst/>
            <a:gdLst/>
            <a:ahLst/>
            <a:cxnLst/>
            <a:rect l="l" t="t" r="r" b="b"/>
            <a:pathLst>
              <a:path w="1570218" h="1467440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927195">
            <a:off x="13564344" y="4021858"/>
            <a:ext cx="1417379" cy="1502039"/>
          </a:xfrm>
          <a:custGeom>
            <a:avLst/>
            <a:gdLst/>
            <a:ahLst/>
            <a:cxnLst/>
            <a:rect l="l" t="t" r="r" b="b"/>
            <a:pathLst>
              <a:path w="1417379" h="150203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598217">
            <a:off x="7581922" y="2060224"/>
            <a:ext cx="1312547" cy="1423867"/>
          </a:xfrm>
          <a:custGeom>
            <a:avLst/>
            <a:gdLst/>
            <a:ahLst/>
            <a:cxnLst/>
            <a:rect l="l" t="t" r="r" b="b"/>
            <a:pathLst>
              <a:path w="1312547" h="142386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4348797" y="-1881544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847463" y="-967011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7" y="0"/>
                </a:lnTo>
                <a:lnTo>
                  <a:pt x="878587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2687" y="2671611"/>
            <a:ext cx="13027949" cy="6684432"/>
            <a:chOff x="0" y="0"/>
            <a:chExt cx="1628580" cy="835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8580" cy="835599"/>
            </a:xfrm>
            <a:custGeom>
              <a:avLst/>
              <a:gdLst/>
              <a:ahLst/>
              <a:cxnLst/>
              <a:rect l="l" t="t" r="r" b="b"/>
              <a:pathLst>
                <a:path w="1628580" h="835599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05886"/>
                  </a:lnTo>
                  <a:cubicBezTo>
                    <a:pt x="1628580" y="813766"/>
                    <a:pt x="1625450" y="821324"/>
                    <a:pt x="1619878" y="826896"/>
                  </a:cubicBezTo>
                  <a:cubicBezTo>
                    <a:pt x="1614305" y="832468"/>
                    <a:pt x="1606748" y="835599"/>
                    <a:pt x="1598868" y="835599"/>
                  </a:cubicBezTo>
                  <a:lnTo>
                    <a:pt x="29713" y="835599"/>
                  </a:lnTo>
                  <a:cubicBezTo>
                    <a:pt x="13303" y="835599"/>
                    <a:pt x="0" y="822296"/>
                    <a:pt x="0" y="805886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628580" cy="816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39185" y="2159142"/>
            <a:ext cx="13027949" cy="6732128"/>
            <a:chOff x="0" y="0"/>
            <a:chExt cx="1628580" cy="8415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8580" cy="841561"/>
            </a:xfrm>
            <a:custGeom>
              <a:avLst/>
              <a:gdLst/>
              <a:ahLst/>
              <a:cxnLst/>
              <a:rect l="l" t="t" r="r" b="b"/>
              <a:pathLst>
                <a:path w="1628580" h="841561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11848"/>
                  </a:lnTo>
                  <a:cubicBezTo>
                    <a:pt x="1628580" y="828258"/>
                    <a:pt x="1615277" y="841561"/>
                    <a:pt x="1598868" y="841561"/>
                  </a:cubicBezTo>
                  <a:lnTo>
                    <a:pt x="29713" y="841561"/>
                  </a:lnTo>
                  <a:cubicBezTo>
                    <a:pt x="13303" y="841561"/>
                    <a:pt x="0" y="828258"/>
                    <a:pt x="0" y="811848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628580" cy="822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463397">
            <a:off x="15585892" y="645028"/>
            <a:ext cx="2034468" cy="2135415"/>
          </a:xfrm>
          <a:custGeom>
            <a:avLst/>
            <a:gdLst/>
            <a:ahLst/>
            <a:cxnLst/>
            <a:rect l="l" t="t" r="r" b="b"/>
            <a:pathLst>
              <a:path w="2034468" h="2135415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28700" y="4795383"/>
            <a:ext cx="1034022" cy="1079150"/>
          </a:xfrm>
          <a:custGeom>
            <a:avLst/>
            <a:gdLst/>
            <a:ahLst/>
            <a:cxnLst/>
            <a:rect l="l" t="t" r="r" b="b"/>
            <a:pathLst>
              <a:path w="1034022" h="1079150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62722" y="6139922"/>
            <a:ext cx="996936" cy="1040445"/>
          </a:xfrm>
          <a:custGeom>
            <a:avLst/>
            <a:gdLst/>
            <a:ahLst/>
            <a:cxnLst/>
            <a:rect l="l" t="t" r="r" b="b"/>
            <a:pathLst>
              <a:path w="996936" h="1040445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2" name="Group 12"/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4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-315592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>
            <a:off x="747558" y="7932135"/>
            <a:ext cx="702868" cy="2652331"/>
          </a:xfrm>
          <a:custGeom>
            <a:avLst/>
            <a:gdLst/>
            <a:ahLst/>
            <a:cxnLst/>
            <a:rect l="l" t="t" r="r" b="b"/>
            <a:pathLst>
              <a:path w="702868" h="2652331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4312687" y="3107558"/>
            <a:ext cx="12290439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Crie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um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pseudocódigo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que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mostre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na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tela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frase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“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Olá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Mundo!”.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Acesse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o link </a:t>
            </a: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94800C68-502D-4C9C-82D3-ECA5A8E0A644}"/>
              </a:ext>
            </a:extLst>
          </p:cNvPr>
          <p:cNvGrpSpPr/>
          <p:nvPr/>
        </p:nvGrpSpPr>
        <p:grpSpPr>
          <a:xfrm rot="12697">
            <a:off x="5183595" y="4866719"/>
            <a:ext cx="6405332" cy="1092463"/>
            <a:chOff x="0" y="0"/>
            <a:chExt cx="1646159" cy="316114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F9EC5038-671F-4EF2-ABCA-E17C32DE6905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4">
              <a:extLst>
                <a:ext uri="{FF2B5EF4-FFF2-40B4-BE49-F238E27FC236}">
                  <a16:creationId xmlns:a16="http://schemas.microsoft.com/office/drawing/2014/main" id="{1489302A-71C3-428D-A0F9-1E04D3665476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B7748EAD-3240-43DE-9A1D-E4005FFE5AC3}"/>
              </a:ext>
            </a:extLst>
          </p:cNvPr>
          <p:cNvGrpSpPr/>
          <p:nvPr/>
        </p:nvGrpSpPr>
        <p:grpSpPr>
          <a:xfrm rot="12697">
            <a:off x="5041318" y="4727628"/>
            <a:ext cx="6401352" cy="1077048"/>
            <a:chOff x="0" y="0"/>
            <a:chExt cx="1843370" cy="1329725"/>
          </a:xfrm>
        </p:grpSpPr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F0D86F62-D764-445D-BEA7-22FAF5B093F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FCECC9CE-CECE-4DAC-83AF-C4D193650105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36EF32-C1C2-4F0C-9BD1-143BE10178A6}"/>
              </a:ext>
            </a:extLst>
          </p:cNvPr>
          <p:cNvSpPr txBox="1"/>
          <p:nvPr/>
        </p:nvSpPr>
        <p:spPr>
          <a:xfrm>
            <a:off x="5536974" y="5035448"/>
            <a:ext cx="54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Garet" panose="020B0604020202020204" charset="0"/>
              </a:rPr>
              <a:t>https://portugol.dev/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rot="5400000">
            <a:off x="16575977" y="-85593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78A915BF-F23D-43B9-86F3-006866980651}"/>
              </a:ext>
            </a:extLst>
          </p:cNvPr>
          <p:cNvGrpSpPr/>
          <p:nvPr/>
        </p:nvGrpSpPr>
        <p:grpSpPr>
          <a:xfrm rot="12697">
            <a:off x="3849635" y="2572231"/>
            <a:ext cx="10588730" cy="6629183"/>
            <a:chOff x="0" y="0"/>
            <a:chExt cx="1843370" cy="1329725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C81687C-BDDA-473E-A96C-A50B4A08C30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434EE4F2-AD20-4272-8F1C-962633535943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CCA20766-0F2F-4AB8-80C0-F0CDB557612C}"/>
              </a:ext>
            </a:extLst>
          </p:cNvPr>
          <p:cNvSpPr txBox="1"/>
          <p:nvPr/>
        </p:nvSpPr>
        <p:spPr>
          <a:xfrm>
            <a:off x="4166597" y="2846973"/>
            <a:ext cx="4672601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EXEMPLO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2E7D031-D904-4600-8DB7-DE8F837C8DD7}"/>
              </a:ext>
            </a:extLst>
          </p:cNvPr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5398BC25-6C82-4ADD-AE45-01DDEB5B26A3}"/>
                </a:ext>
              </a:extLst>
            </p:cNvPr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1BA9FD76-C63F-4945-8CF8-8AD1C69BC8A6}"/>
                  </a:ext>
                </a:extLst>
              </p:cNvPr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1CD830C4-78BE-49DA-B00B-19F94F88676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356F08-A535-4344-B300-7B69C09873CB}"/>
                </a:ext>
              </a:extLst>
            </p:cNvPr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BDA4AC8D-1637-4D7B-B080-2CF3DE1341BC}"/>
                  </a:ext>
                </a:extLst>
              </p:cNvPr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F602CA4A-5975-4BB0-A369-548DDDA5CD3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4D8BF7-6F94-4753-AC0F-64ED095C3D5F}"/>
                </a:ext>
              </a:extLst>
            </p:cNvPr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4</a:t>
              </a:r>
            </a:p>
          </p:txBody>
        </p:sp>
      </p:grpSp>
      <p:sp>
        <p:nvSpPr>
          <p:cNvPr id="24" name="Freeform 19">
            <a:extLst>
              <a:ext uri="{FF2B5EF4-FFF2-40B4-BE49-F238E27FC236}">
                <a16:creationId xmlns:a16="http://schemas.microsoft.com/office/drawing/2014/main" id="{6DEC50A9-F7A2-4226-B657-E35D24703ADE}"/>
              </a:ext>
            </a:extLst>
          </p:cNvPr>
          <p:cNvSpPr/>
          <p:nvPr/>
        </p:nvSpPr>
        <p:spPr>
          <a:xfrm rot="21284408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9DF00574-6F8E-4149-BD86-14C1877CB8BD}"/>
              </a:ext>
            </a:extLst>
          </p:cNvPr>
          <p:cNvSpPr/>
          <p:nvPr/>
        </p:nvSpPr>
        <p:spPr>
          <a:xfrm>
            <a:off x="-1357718" y="8007482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89563F5-47F6-40C6-BCC9-E3AB5E31AFD4}"/>
              </a:ext>
            </a:extLst>
          </p:cNvPr>
          <p:cNvSpPr/>
          <p:nvPr/>
        </p:nvSpPr>
        <p:spPr>
          <a:xfrm>
            <a:off x="4495800" y="4224219"/>
            <a:ext cx="7467600" cy="36872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EA45687-41D2-47AF-8DA9-42C9FEF867A8}"/>
              </a:ext>
            </a:extLst>
          </p:cNvPr>
          <p:cNvSpPr/>
          <p:nvPr/>
        </p:nvSpPr>
        <p:spPr>
          <a:xfrm>
            <a:off x="4166597" y="3894936"/>
            <a:ext cx="7594381" cy="37669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9BD84F-2817-4CE4-B36B-0DFF6D441054}"/>
              </a:ext>
            </a:extLst>
          </p:cNvPr>
          <p:cNvSpPr txBox="1"/>
          <p:nvPr/>
        </p:nvSpPr>
        <p:spPr>
          <a:xfrm>
            <a:off x="4653462" y="4303338"/>
            <a:ext cx="5866335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programa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inicio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escreva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“Bom dia!"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12663892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2687" y="2671611"/>
            <a:ext cx="13027949" cy="6684432"/>
            <a:chOff x="0" y="0"/>
            <a:chExt cx="1628580" cy="835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8580" cy="835599"/>
            </a:xfrm>
            <a:custGeom>
              <a:avLst/>
              <a:gdLst/>
              <a:ahLst/>
              <a:cxnLst/>
              <a:rect l="l" t="t" r="r" b="b"/>
              <a:pathLst>
                <a:path w="1628580" h="835599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05886"/>
                  </a:lnTo>
                  <a:cubicBezTo>
                    <a:pt x="1628580" y="813766"/>
                    <a:pt x="1625450" y="821324"/>
                    <a:pt x="1619878" y="826896"/>
                  </a:cubicBezTo>
                  <a:cubicBezTo>
                    <a:pt x="1614305" y="832468"/>
                    <a:pt x="1606748" y="835599"/>
                    <a:pt x="1598868" y="835599"/>
                  </a:cubicBezTo>
                  <a:lnTo>
                    <a:pt x="29713" y="835599"/>
                  </a:lnTo>
                  <a:cubicBezTo>
                    <a:pt x="13303" y="835599"/>
                    <a:pt x="0" y="822296"/>
                    <a:pt x="0" y="805886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628580" cy="816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39185" y="2159142"/>
            <a:ext cx="13027949" cy="6732128"/>
            <a:chOff x="0" y="0"/>
            <a:chExt cx="1628580" cy="8415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8580" cy="841561"/>
            </a:xfrm>
            <a:custGeom>
              <a:avLst/>
              <a:gdLst/>
              <a:ahLst/>
              <a:cxnLst/>
              <a:rect l="l" t="t" r="r" b="b"/>
              <a:pathLst>
                <a:path w="1628580" h="841561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11848"/>
                  </a:lnTo>
                  <a:cubicBezTo>
                    <a:pt x="1628580" y="828258"/>
                    <a:pt x="1615277" y="841561"/>
                    <a:pt x="1598868" y="841561"/>
                  </a:cubicBezTo>
                  <a:lnTo>
                    <a:pt x="29713" y="841561"/>
                  </a:lnTo>
                  <a:cubicBezTo>
                    <a:pt x="13303" y="841561"/>
                    <a:pt x="0" y="828258"/>
                    <a:pt x="0" y="811848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628580" cy="822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463397">
            <a:off x="15585892" y="645028"/>
            <a:ext cx="2034468" cy="2135415"/>
          </a:xfrm>
          <a:custGeom>
            <a:avLst/>
            <a:gdLst/>
            <a:ahLst/>
            <a:cxnLst/>
            <a:rect l="l" t="t" r="r" b="b"/>
            <a:pathLst>
              <a:path w="2034468" h="2135415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28700" y="4795383"/>
            <a:ext cx="1034022" cy="1079150"/>
          </a:xfrm>
          <a:custGeom>
            <a:avLst/>
            <a:gdLst/>
            <a:ahLst/>
            <a:cxnLst/>
            <a:rect l="l" t="t" r="r" b="b"/>
            <a:pathLst>
              <a:path w="1034022" h="1079150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62722" y="6139922"/>
            <a:ext cx="996936" cy="1040445"/>
          </a:xfrm>
          <a:custGeom>
            <a:avLst/>
            <a:gdLst/>
            <a:ahLst/>
            <a:cxnLst/>
            <a:rect l="l" t="t" r="r" b="b"/>
            <a:pathLst>
              <a:path w="996936" h="1040445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2" name="Group 12"/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5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-315592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>
            <a:off x="747558" y="7932135"/>
            <a:ext cx="702868" cy="2652331"/>
          </a:xfrm>
          <a:custGeom>
            <a:avLst/>
            <a:gdLst/>
            <a:ahLst/>
            <a:cxnLst/>
            <a:rect l="l" t="t" r="r" b="b"/>
            <a:pathLst>
              <a:path w="702868" h="2652331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4312687" y="3107558"/>
            <a:ext cx="12290439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Crie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um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pseudocódigo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que some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dois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números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Acesse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o link </a:t>
            </a: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94800C68-502D-4C9C-82D3-ECA5A8E0A644}"/>
              </a:ext>
            </a:extLst>
          </p:cNvPr>
          <p:cNvGrpSpPr/>
          <p:nvPr/>
        </p:nvGrpSpPr>
        <p:grpSpPr>
          <a:xfrm rot="12697">
            <a:off x="5183595" y="4866719"/>
            <a:ext cx="6405332" cy="1092463"/>
            <a:chOff x="0" y="0"/>
            <a:chExt cx="1646159" cy="316114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F9EC5038-671F-4EF2-ABCA-E17C32DE6905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4">
              <a:extLst>
                <a:ext uri="{FF2B5EF4-FFF2-40B4-BE49-F238E27FC236}">
                  <a16:creationId xmlns:a16="http://schemas.microsoft.com/office/drawing/2014/main" id="{1489302A-71C3-428D-A0F9-1E04D3665476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B7748EAD-3240-43DE-9A1D-E4005FFE5AC3}"/>
              </a:ext>
            </a:extLst>
          </p:cNvPr>
          <p:cNvGrpSpPr/>
          <p:nvPr/>
        </p:nvGrpSpPr>
        <p:grpSpPr>
          <a:xfrm rot="12697">
            <a:off x="5041318" y="4727628"/>
            <a:ext cx="6401352" cy="1077048"/>
            <a:chOff x="0" y="0"/>
            <a:chExt cx="1843370" cy="1329725"/>
          </a:xfrm>
        </p:grpSpPr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F0D86F62-D764-445D-BEA7-22FAF5B093F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FCECC9CE-CECE-4DAC-83AF-C4D193650105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36EF32-C1C2-4F0C-9BD1-143BE10178A6}"/>
              </a:ext>
            </a:extLst>
          </p:cNvPr>
          <p:cNvSpPr txBox="1"/>
          <p:nvPr/>
        </p:nvSpPr>
        <p:spPr>
          <a:xfrm>
            <a:off x="5536974" y="5035448"/>
            <a:ext cx="54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Garet" panose="020B0604020202020204" charset="0"/>
              </a:rPr>
              <a:t>https://portugol.dev/</a:t>
            </a:r>
          </a:p>
        </p:txBody>
      </p:sp>
    </p:spTree>
    <p:extLst>
      <p:ext uri="{BB962C8B-B14F-4D97-AF65-F5344CB8AC3E}">
        <p14:creationId xmlns:p14="http://schemas.microsoft.com/office/powerpoint/2010/main" val="8500967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rot="5400000">
            <a:off x="16575977" y="-85593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78A915BF-F23D-43B9-86F3-006866980651}"/>
              </a:ext>
            </a:extLst>
          </p:cNvPr>
          <p:cNvGrpSpPr/>
          <p:nvPr/>
        </p:nvGrpSpPr>
        <p:grpSpPr>
          <a:xfrm rot="12697">
            <a:off x="3849635" y="2572231"/>
            <a:ext cx="10588730" cy="6629183"/>
            <a:chOff x="0" y="0"/>
            <a:chExt cx="1843370" cy="1329725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C81687C-BDDA-473E-A96C-A50B4A08C30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434EE4F2-AD20-4272-8F1C-962633535943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CCA20766-0F2F-4AB8-80C0-F0CDB557612C}"/>
              </a:ext>
            </a:extLst>
          </p:cNvPr>
          <p:cNvSpPr txBox="1"/>
          <p:nvPr/>
        </p:nvSpPr>
        <p:spPr>
          <a:xfrm>
            <a:off x="4166597" y="2846973"/>
            <a:ext cx="4672601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EXEMPLO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2E7D031-D904-4600-8DB7-DE8F837C8DD7}"/>
              </a:ext>
            </a:extLst>
          </p:cNvPr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5398BC25-6C82-4ADD-AE45-01DDEB5B26A3}"/>
                </a:ext>
              </a:extLst>
            </p:cNvPr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1BA9FD76-C63F-4945-8CF8-8AD1C69BC8A6}"/>
                  </a:ext>
                </a:extLst>
              </p:cNvPr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1CD830C4-78BE-49DA-B00B-19F94F88676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356F08-A535-4344-B300-7B69C09873CB}"/>
                </a:ext>
              </a:extLst>
            </p:cNvPr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BDA4AC8D-1637-4D7B-B080-2CF3DE1341BC}"/>
                  </a:ext>
                </a:extLst>
              </p:cNvPr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F602CA4A-5975-4BB0-A369-548DDDA5CD3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4D8BF7-6F94-4753-AC0F-64ED095C3D5F}"/>
                </a:ext>
              </a:extLst>
            </p:cNvPr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5</a:t>
              </a:r>
            </a:p>
          </p:txBody>
        </p:sp>
      </p:grpSp>
      <p:sp>
        <p:nvSpPr>
          <p:cNvPr id="24" name="Freeform 19">
            <a:extLst>
              <a:ext uri="{FF2B5EF4-FFF2-40B4-BE49-F238E27FC236}">
                <a16:creationId xmlns:a16="http://schemas.microsoft.com/office/drawing/2014/main" id="{6DEC50A9-F7A2-4226-B657-E35D24703ADE}"/>
              </a:ext>
            </a:extLst>
          </p:cNvPr>
          <p:cNvSpPr/>
          <p:nvPr/>
        </p:nvSpPr>
        <p:spPr>
          <a:xfrm rot="21284408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9DF00574-6F8E-4149-BD86-14C1877CB8BD}"/>
              </a:ext>
            </a:extLst>
          </p:cNvPr>
          <p:cNvSpPr/>
          <p:nvPr/>
        </p:nvSpPr>
        <p:spPr>
          <a:xfrm>
            <a:off x="-1357718" y="8007482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89563F5-47F6-40C6-BCC9-E3AB5E31AFD4}"/>
              </a:ext>
            </a:extLst>
          </p:cNvPr>
          <p:cNvSpPr/>
          <p:nvPr/>
        </p:nvSpPr>
        <p:spPr>
          <a:xfrm>
            <a:off x="4495800" y="4224219"/>
            <a:ext cx="7467600" cy="3687286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EA45687-41D2-47AF-8DA9-42C9FEF867A8}"/>
              </a:ext>
            </a:extLst>
          </p:cNvPr>
          <p:cNvSpPr/>
          <p:nvPr/>
        </p:nvSpPr>
        <p:spPr>
          <a:xfrm>
            <a:off x="4166597" y="3894936"/>
            <a:ext cx="7594381" cy="3766995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9BD84F-2817-4CE4-B36B-0DFF6D441054}"/>
              </a:ext>
            </a:extLst>
          </p:cNvPr>
          <p:cNvSpPr txBox="1"/>
          <p:nvPr/>
        </p:nvSpPr>
        <p:spPr>
          <a:xfrm>
            <a:off x="4653462" y="4303338"/>
            <a:ext cx="58663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programa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inicio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escreva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"O calculo de 15 + 15 é: "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pt-BR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 </a:t>
            </a:r>
            <a:r>
              <a:rPr lang="pt-BR" sz="32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33927719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980001" y="568355"/>
            <a:ext cx="8327998" cy="1639981"/>
            <a:chOff x="0" y="0"/>
            <a:chExt cx="11103997" cy="2186641"/>
          </a:xfrm>
        </p:grpSpPr>
        <p:grpSp>
          <p:nvGrpSpPr>
            <p:cNvPr id="3" name="Group 3"/>
            <p:cNvGrpSpPr/>
            <p:nvPr/>
          </p:nvGrpSpPr>
          <p:grpSpPr>
            <a:xfrm rot="12697">
              <a:off x="159595" y="391086"/>
              <a:ext cx="10941161" cy="1775356"/>
              <a:chOff x="0" y="0"/>
              <a:chExt cx="1948149" cy="316114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948149" cy="316114"/>
              </a:xfrm>
              <a:custGeom>
                <a:avLst/>
                <a:gdLst/>
                <a:ahLst/>
                <a:cxnLst/>
                <a:rect l="l" t="t" r="r" b="b"/>
                <a:pathLst>
                  <a:path w="1948149" h="316114">
                    <a:moveTo>
                      <a:pt x="35800" y="0"/>
                    </a:moveTo>
                    <a:lnTo>
                      <a:pt x="1912349" y="0"/>
                    </a:lnTo>
                    <a:cubicBezTo>
                      <a:pt x="1932121" y="0"/>
                      <a:pt x="1948149" y="16028"/>
                      <a:pt x="1948149" y="35800"/>
                    </a:cubicBezTo>
                    <a:lnTo>
                      <a:pt x="1948149" y="280315"/>
                    </a:lnTo>
                    <a:cubicBezTo>
                      <a:pt x="1948149" y="300086"/>
                      <a:pt x="1932121" y="316114"/>
                      <a:pt x="1912349" y="316114"/>
                    </a:cubicBezTo>
                    <a:lnTo>
                      <a:pt x="35800" y="316114"/>
                    </a:lnTo>
                    <a:cubicBezTo>
                      <a:pt x="16028" y="316114"/>
                      <a:pt x="0" y="300086"/>
                      <a:pt x="0" y="280315"/>
                    </a:cubicBezTo>
                    <a:lnTo>
                      <a:pt x="0" y="35800"/>
                    </a:lnTo>
                    <a:cubicBezTo>
                      <a:pt x="0" y="16028"/>
                      <a:pt x="16028" y="0"/>
                      <a:pt x="3580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1948149" cy="335164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12697">
              <a:off x="3441" y="20073"/>
              <a:ext cx="10873141" cy="1883151"/>
              <a:chOff x="0" y="0"/>
              <a:chExt cx="1936037" cy="335308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936037" cy="335308"/>
              </a:xfrm>
              <a:custGeom>
                <a:avLst/>
                <a:gdLst/>
                <a:ahLst/>
                <a:cxnLst/>
                <a:rect l="l" t="t" r="r" b="b"/>
                <a:pathLst>
                  <a:path w="1936037" h="335308">
                    <a:moveTo>
                      <a:pt x="36024" y="0"/>
                    </a:moveTo>
                    <a:lnTo>
                      <a:pt x="1900014" y="0"/>
                    </a:lnTo>
                    <a:cubicBezTo>
                      <a:pt x="1919909" y="0"/>
                      <a:pt x="1936037" y="16128"/>
                      <a:pt x="1936037" y="36024"/>
                    </a:cubicBezTo>
                    <a:lnTo>
                      <a:pt x="1936037" y="299284"/>
                    </a:lnTo>
                    <a:cubicBezTo>
                      <a:pt x="1936037" y="308838"/>
                      <a:pt x="1932242" y="318001"/>
                      <a:pt x="1925486" y="324757"/>
                    </a:cubicBezTo>
                    <a:cubicBezTo>
                      <a:pt x="1918731" y="331513"/>
                      <a:pt x="1909568" y="335308"/>
                      <a:pt x="1900014" y="335308"/>
                    </a:cubicBezTo>
                    <a:lnTo>
                      <a:pt x="36024" y="335308"/>
                    </a:lnTo>
                    <a:cubicBezTo>
                      <a:pt x="26470" y="335308"/>
                      <a:pt x="17307" y="331513"/>
                      <a:pt x="10551" y="324757"/>
                    </a:cubicBezTo>
                    <a:cubicBezTo>
                      <a:pt x="3795" y="318001"/>
                      <a:pt x="0" y="308838"/>
                      <a:pt x="0" y="299284"/>
                    </a:cubicBezTo>
                    <a:lnTo>
                      <a:pt x="0" y="36024"/>
                    </a:lnTo>
                    <a:cubicBezTo>
                      <a:pt x="0" y="26470"/>
                      <a:pt x="3795" y="17307"/>
                      <a:pt x="10551" y="10551"/>
                    </a:cubicBezTo>
                    <a:cubicBezTo>
                      <a:pt x="17307" y="3795"/>
                      <a:pt x="26470" y="0"/>
                      <a:pt x="36024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1936037" cy="354358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296117" y="338502"/>
              <a:ext cx="10287789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279"/>
                </a:lnSpc>
              </a:pPr>
              <a:r>
                <a:rPr lang="en-US" sz="51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VARIÁVEIS</a:t>
              </a:r>
            </a:p>
          </p:txBody>
        </p:sp>
      </p:grpSp>
      <p:graphicFrame>
        <p:nvGraphicFramePr>
          <p:cNvPr id="10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0051143"/>
              </p:ext>
            </p:extLst>
          </p:nvPr>
        </p:nvGraphicFramePr>
        <p:xfrm>
          <a:off x="809623" y="3000375"/>
          <a:ext cx="12635518" cy="6875780"/>
        </p:xfrm>
        <a:graphic>
          <a:graphicData uri="http://schemas.openxmlformats.org/drawingml/2006/table">
            <a:tbl>
              <a:tblPr/>
              <a:tblGrid>
                <a:gridCol w="218379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51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828913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NUMÉRICO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EC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Específicas para armazenamento de números, que posteriormente poderão ser utilizados para cálculos.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8913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INTEIRO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EC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Números inteiros, que não possuam casas decimais, como 0, 1, 100, 2000, 3054. 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19680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REAL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EC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>
                          <a:solidFill>
                            <a:srgbClr val="000000"/>
                          </a:solidFill>
                          <a:latin typeface="Arimo"/>
                          <a:ea typeface="Arimo"/>
                          <a:cs typeface="Arimo"/>
                          <a:sym typeface="Arimo"/>
                        </a:rPr>
                        <a:t>Números que possuem casas decimais, números negativos, fracionários, como 0.25, 1.44, 3.22, 20.10, -30.54, 1/3. 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22705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CARACTERE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EC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Essas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variáveis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são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utilizadas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para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armazenamento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de conjunto de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caracteres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que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não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contenham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números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(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literais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). Ex: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nomes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, cargos, etc. 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28913">
                <a:tc>
                  <a:txBody>
                    <a:bodyPr/>
                    <a:lstStyle/>
                    <a:p>
                      <a:pPr algn="ctr">
                        <a:lnSpc>
                          <a:spcPts val="4200"/>
                        </a:lnSpc>
                        <a:defRPr/>
                      </a:pPr>
                      <a:r>
                        <a:rPr lang="en-US" sz="3000" b="1">
                          <a:solidFill>
                            <a:srgbClr val="000000"/>
                          </a:solidFill>
                          <a:latin typeface="Garet Bold"/>
                          <a:ea typeface="Garet Bold"/>
                          <a:cs typeface="Garet Bold"/>
                          <a:sym typeface="Garet Bold"/>
                        </a:rPr>
                        <a:t>LÓGICO</a:t>
                      </a:r>
                      <a:endParaRPr lang="en-US" sz="110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5CEC3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3499"/>
                        </a:lnSpc>
                        <a:defRPr/>
                      </a:pP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Armazenam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somente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dados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lógicos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que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podem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ser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Verdadeiro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ou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Falso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</a:t>
                      </a:r>
                      <a:r>
                        <a:rPr lang="en-US" sz="2499" dirty="0" err="1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ou</a:t>
                      </a:r>
                      <a:r>
                        <a:rPr lang="en-US" sz="2499" dirty="0">
                          <a:solidFill>
                            <a:srgbClr val="000000"/>
                          </a:solidFill>
                          <a:latin typeface="Garet"/>
                          <a:ea typeface="Garet"/>
                          <a:cs typeface="Garet"/>
                          <a:sym typeface="Garet"/>
                        </a:rPr>
                        <a:t> 0 e 1.</a:t>
                      </a:r>
                      <a:endParaRPr lang="en-US" sz="1100" dirty="0"/>
                    </a:p>
                  </a:txBody>
                  <a:tcPr marL="190500" marR="190500" marT="190500" marB="190500" anchor="ctr">
                    <a:lnL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" name="Freeform 11"/>
          <p:cNvSpPr/>
          <p:nvPr/>
        </p:nvSpPr>
        <p:spPr>
          <a:xfrm rot="5400000">
            <a:off x="16442506" y="-840311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7" y="0"/>
                </a:lnTo>
                <a:lnTo>
                  <a:pt x="878587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pic>
        <p:nvPicPr>
          <p:cNvPr id="13" name="Imagem 12">
            <a:extLst>
              <a:ext uri="{FF2B5EF4-FFF2-40B4-BE49-F238E27FC236}">
                <a16:creationId xmlns:a16="http://schemas.microsoft.com/office/drawing/2014/main" id="{B19CE971-7E6F-449A-8E7D-0C5C394ED89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92200" y="4229100"/>
            <a:ext cx="4191000" cy="419100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2687" y="2671611"/>
            <a:ext cx="13027949" cy="6684432"/>
            <a:chOff x="0" y="0"/>
            <a:chExt cx="1628580" cy="835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8580" cy="835599"/>
            </a:xfrm>
            <a:custGeom>
              <a:avLst/>
              <a:gdLst/>
              <a:ahLst/>
              <a:cxnLst/>
              <a:rect l="l" t="t" r="r" b="b"/>
              <a:pathLst>
                <a:path w="1628580" h="835599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05886"/>
                  </a:lnTo>
                  <a:cubicBezTo>
                    <a:pt x="1628580" y="813766"/>
                    <a:pt x="1625450" y="821324"/>
                    <a:pt x="1619878" y="826896"/>
                  </a:cubicBezTo>
                  <a:cubicBezTo>
                    <a:pt x="1614305" y="832468"/>
                    <a:pt x="1606748" y="835599"/>
                    <a:pt x="1598868" y="835599"/>
                  </a:cubicBezTo>
                  <a:lnTo>
                    <a:pt x="29713" y="835599"/>
                  </a:lnTo>
                  <a:cubicBezTo>
                    <a:pt x="13303" y="835599"/>
                    <a:pt x="0" y="822296"/>
                    <a:pt x="0" y="805886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628580" cy="816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39185" y="2159142"/>
            <a:ext cx="13027949" cy="6732128"/>
            <a:chOff x="0" y="0"/>
            <a:chExt cx="1628580" cy="8415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8580" cy="841561"/>
            </a:xfrm>
            <a:custGeom>
              <a:avLst/>
              <a:gdLst/>
              <a:ahLst/>
              <a:cxnLst/>
              <a:rect l="l" t="t" r="r" b="b"/>
              <a:pathLst>
                <a:path w="1628580" h="841561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11848"/>
                  </a:lnTo>
                  <a:cubicBezTo>
                    <a:pt x="1628580" y="828258"/>
                    <a:pt x="1615277" y="841561"/>
                    <a:pt x="1598868" y="841561"/>
                  </a:cubicBezTo>
                  <a:lnTo>
                    <a:pt x="29713" y="841561"/>
                  </a:lnTo>
                  <a:cubicBezTo>
                    <a:pt x="13303" y="841561"/>
                    <a:pt x="0" y="828258"/>
                    <a:pt x="0" y="811848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628580" cy="822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463397">
            <a:off x="15585892" y="645028"/>
            <a:ext cx="2034468" cy="2135415"/>
          </a:xfrm>
          <a:custGeom>
            <a:avLst/>
            <a:gdLst/>
            <a:ahLst/>
            <a:cxnLst/>
            <a:rect l="l" t="t" r="r" b="b"/>
            <a:pathLst>
              <a:path w="2034468" h="2135415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28700" y="4795383"/>
            <a:ext cx="1034022" cy="1079150"/>
          </a:xfrm>
          <a:custGeom>
            <a:avLst/>
            <a:gdLst/>
            <a:ahLst/>
            <a:cxnLst/>
            <a:rect l="l" t="t" r="r" b="b"/>
            <a:pathLst>
              <a:path w="1034022" h="1079150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62722" y="6139922"/>
            <a:ext cx="996936" cy="1040445"/>
          </a:xfrm>
          <a:custGeom>
            <a:avLst/>
            <a:gdLst/>
            <a:ahLst/>
            <a:cxnLst/>
            <a:rect l="l" t="t" r="r" b="b"/>
            <a:pathLst>
              <a:path w="996936" h="1040445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2" name="Group 12"/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6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-315592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>
            <a:off x="747558" y="7932135"/>
            <a:ext cx="702868" cy="2652331"/>
          </a:xfrm>
          <a:custGeom>
            <a:avLst/>
            <a:gdLst/>
            <a:ahLst/>
            <a:cxnLst/>
            <a:rect l="l" t="t" r="r" b="b"/>
            <a:pathLst>
              <a:path w="702868" h="2652331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4312687" y="3107558"/>
            <a:ext cx="12290439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Crie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um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pseudocódigo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que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peça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a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sua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idade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e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mostre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na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tela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 </a:t>
            </a:r>
            <a:r>
              <a:rPr lang="en-US" sz="35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Acesse</a:t>
            </a:r>
            <a:r>
              <a:rPr lang="en-US" sz="35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o link </a:t>
            </a: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94800C68-502D-4C9C-82D3-ECA5A8E0A644}"/>
              </a:ext>
            </a:extLst>
          </p:cNvPr>
          <p:cNvGrpSpPr/>
          <p:nvPr/>
        </p:nvGrpSpPr>
        <p:grpSpPr>
          <a:xfrm rot="12697">
            <a:off x="5183595" y="4866719"/>
            <a:ext cx="6405332" cy="1092463"/>
            <a:chOff x="0" y="0"/>
            <a:chExt cx="1646159" cy="316114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F9EC5038-671F-4EF2-ABCA-E17C32DE6905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4">
              <a:extLst>
                <a:ext uri="{FF2B5EF4-FFF2-40B4-BE49-F238E27FC236}">
                  <a16:creationId xmlns:a16="http://schemas.microsoft.com/office/drawing/2014/main" id="{1489302A-71C3-428D-A0F9-1E04D3665476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B7748EAD-3240-43DE-9A1D-E4005FFE5AC3}"/>
              </a:ext>
            </a:extLst>
          </p:cNvPr>
          <p:cNvGrpSpPr/>
          <p:nvPr/>
        </p:nvGrpSpPr>
        <p:grpSpPr>
          <a:xfrm rot="12697">
            <a:off x="5041318" y="4727628"/>
            <a:ext cx="6401352" cy="1077048"/>
            <a:chOff x="0" y="0"/>
            <a:chExt cx="1843370" cy="1329725"/>
          </a:xfrm>
        </p:grpSpPr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F0D86F62-D764-445D-BEA7-22FAF5B093F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FCECC9CE-CECE-4DAC-83AF-C4D193650105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36EF32-C1C2-4F0C-9BD1-143BE10178A6}"/>
              </a:ext>
            </a:extLst>
          </p:cNvPr>
          <p:cNvSpPr txBox="1"/>
          <p:nvPr/>
        </p:nvSpPr>
        <p:spPr>
          <a:xfrm>
            <a:off x="5536974" y="5035448"/>
            <a:ext cx="54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Garet" panose="020B0604020202020204" charset="0"/>
              </a:rPr>
              <a:t>https://portugol.dev/</a:t>
            </a:r>
          </a:p>
        </p:txBody>
      </p:sp>
    </p:spTree>
    <p:extLst>
      <p:ext uri="{BB962C8B-B14F-4D97-AF65-F5344CB8AC3E}">
        <p14:creationId xmlns:p14="http://schemas.microsoft.com/office/powerpoint/2010/main" val="6553708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rot="5400000">
            <a:off x="16575977" y="-85593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78A915BF-F23D-43B9-86F3-006866980651}"/>
              </a:ext>
            </a:extLst>
          </p:cNvPr>
          <p:cNvGrpSpPr/>
          <p:nvPr/>
        </p:nvGrpSpPr>
        <p:grpSpPr>
          <a:xfrm rot="12697">
            <a:off x="3849635" y="2572231"/>
            <a:ext cx="10588730" cy="6629183"/>
            <a:chOff x="0" y="0"/>
            <a:chExt cx="1843370" cy="1329725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C81687C-BDDA-473E-A96C-A50B4A08C30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434EE4F2-AD20-4272-8F1C-962633535943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CCA20766-0F2F-4AB8-80C0-F0CDB557612C}"/>
              </a:ext>
            </a:extLst>
          </p:cNvPr>
          <p:cNvSpPr txBox="1"/>
          <p:nvPr/>
        </p:nvSpPr>
        <p:spPr>
          <a:xfrm>
            <a:off x="4166597" y="2846973"/>
            <a:ext cx="4672601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EXEMPLO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2E7D031-D904-4600-8DB7-DE8F837C8DD7}"/>
              </a:ext>
            </a:extLst>
          </p:cNvPr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5398BC25-6C82-4ADD-AE45-01DDEB5B26A3}"/>
                </a:ext>
              </a:extLst>
            </p:cNvPr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1BA9FD76-C63F-4945-8CF8-8AD1C69BC8A6}"/>
                  </a:ext>
                </a:extLst>
              </p:cNvPr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1CD830C4-78BE-49DA-B00B-19F94F88676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356F08-A535-4344-B300-7B69C09873CB}"/>
                </a:ext>
              </a:extLst>
            </p:cNvPr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BDA4AC8D-1637-4D7B-B080-2CF3DE1341BC}"/>
                  </a:ext>
                </a:extLst>
              </p:cNvPr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F602CA4A-5975-4BB0-A369-548DDDA5CD3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4D8BF7-6F94-4753-AC0F-64ED095C3D5F}"/>
                </a:ext>
              </a:extLst>
            </p:cNvPr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6</a:t>
              </a:r>
            </a:p>
          </p:txBody>
        </p:sp>
      </p:grpSp>
      <p:sp>
        <p:nvSpPr>
          <p:cNvPr id="24" name="Freeform 19">
            <a:extLst>
              <a:ext uri="{FF2B5EF4-FFF2-40B4-BE49-F238E27FC236}">
                <a16:creationId xmlns:a16="http://schemas.microsoft.com/office/drawing/2014/main" id="{6DEC50A9-F7A2-4226-B657-E35D24703ADE}"/>
              </a:ext>
            </a:extLst>
          </p:cNvPr>
          <p:cNvSpPr/>
          <p:nvPr/>
        </p:nvSpPr>
        <p:spPr>
          <a:xfrm rot="21284408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9DF00574-6F8E-4149-BD86-14C1877CB8BD}"/>
              </a:ext>
            </a:extLst>
          </p:cNvPr>
          <p:cNvSpPr/>
          <p:nvPr/>
        </p:nvSpPr>
        <p:spPr>
          <a:xfrm>
            <a:off x="-1357718" y="8007482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89563F5-47F6-40C6-BCC9-E3AB5E31AFD4}"/>
              </a:ext>
            </a:extLst>
          </p:cNvPr>
          <p:cNvSpPr/>
          <p:nvPr/>
        </p:nvSpPr>
        <p:spPr>
          <a:xfrm>
            <a:off x="4495800" y="4224218"/>
            <a:ext cx="8534400" cy="40434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EA45687-41D2-47AF-8DA9-42C9FEF867A8}"/>
              </a:ext>
            </a:extLst>
          </p:cNvPr>
          <p:cNvSpPr/>
          <p:nvPr/>
        </p:nvSpPr>
        <p:spPr>
          <a:xfrm>
            <a:off x="4166597" y="3894936"/>
            <a:ext cx="8635003" cy="42203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9BD84F-2817-4CE4-B36B-0DFF6D441054}"/>
              </a:ext>
            </a:extLst>
          </p:cNvPr>
          <p:cNvSpPr txBox="1"/>
          <p:nvPr/>
        </p:nvSpPr>
        <p:spPr>
          <a:xfrm>
            <a:off x="4177263" y="3968586"/>
            <a:ext cx="9595938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programa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32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32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inicio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inteiro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dia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escreva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"Qual é o dia de hoje?</a:t>
            </a:r>
            <a:r>
              <a:rPr lang="pt-BR" sz="3200" b="0" dirty="0">
                <a:solidFill>
                  <a:srgbClr val="DC009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leia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(dia)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32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escreva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32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"Hoje é dia: "</a:t>
            </a:r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,dia)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32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3200" dirty="0"/>
          </a:p>
        </p:txBody>
      </p:sp>
    </p:spTree>
    <p:extLst>
      <p:ext uri="{BB962C8B-B14F-4D97-AF65-F5344CB8AC3E}">
        <p14:creationId xmlns:p14="http://schemas.microsoft.com/office/powerpoint/2010/main" val="41361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2446947" y="722313"/>
            <a:ext cx="5391031" cy="8731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000"/>
              </a:lnSpc>
            </a:pPr>
            <a:r>
              <a:rPr lang="en-US" sz="5000">
                <a:solidFill>
                  <a:srgbClr val="000000"/>
                </a:solidFill>
                <a:latin typeface="Yeseva One"/>
                <a:ea typeface="Yeseva One"/>
                <a:cs typeface="Yeseva One"/>
                <a:sym typeface="Yeseva One"/>
              </a:rPr>
              <a:t>Joinville / 2025-1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517731" y="2288430"/>
            <a:ext cx="9513129" cy="1258816"/>
            <a:chOff x="0" y="0"/>
            <a:chExt cx="12684172" cy="1678421"/>
          </a:xfrm>
        </p:grpSpPr>
        <p:grpSp>
          <p:nvGrpSpPr>
            <p:cNvPr id="4" name="Group 4"/>
            <p:cNvGrpSpPr/>
            <p:nvPr/>
          </p:nvGrpSpPr>
          <p:grpSpPr>
            <a:xfrm rot="12697">
              <a:off x="181046" y="306309"/>
              <a:ext cx="12500678" cy="1349031"/>
              <a:chOff x="0" y="0"/>
              <a:chExt cx="2555463" cy="275777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555463" cy="275777"/>
              </a:xfrm>
              <a:custGeom>
                <a:avLst/>
                <a:gdLst/>
                <a:ahLst/>
                <a:cxnLst/>
                <a:rect l="l" t="t" r="r" b="b"/>
                <a:pathLst>
                  <a:path w="2555463" h="275777">
                    <a:moveTo>
                      <a:pt x="31377" y="0"/>
                    </a:moveTo>
                    <a:lnTo>
                      <a:pt x="2524087" y="0"/>
                    </a:lnTo>
                    <a:cubicBezTo>
                      <a:pt x="2541416" y="0"/>
                      <a:pt x="2555463" y="14048"/>
                      <a:pt x="2555463" y="31377"/>
                    </a:cubicBezTo>
                    <a:lnTo>
                      <a:pt x="2555463" y="244400"/>
                    </a:lnTo>
                    <a:cubicBezTo>
                      <a:pt x="2555463" y="252722"/>
                      <a:pt x="2552158" y="260703"/>
                      <a:pt x="2546273" y="266587"/>
                    </a:cubicBezTo>
                    <a:cubicBezTo>
                      <a:pt x="2540389" y="272471"/>
                      <a:pt x="2532408" y="275777"/>
                      <a:pt x="2524087" y="275777"/>
                    </a:cubicBezTo>
                    <a:lnTo>
                      <a:pt x="31377" y="275777"/>
                    </a:lnTo>
                    <a:cubicBezTo>
                      <a:pt x="14048" y="275777"/>
                      <a:pt x="0" y="261729"/>
                      <a:pt x="0" y="244400"/>
                    </a:cubicBezTo>
                    <a:lnTo>
                      <a:pt x="0" y="31377"/>
                    </a:lnTo>
                    <a:cubicBezTo>
                      <a:pt x="0" y="14048"/>
                      <a:pt x="14048" y="0"/>
                      <a:pt x="31377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2555463" cy="294827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12697">
              <a:off x="2601" y="22937"/>
              <a:ext cx="12423098" cy="1431399"/>
              <a:chOff x="0" y="0"/>
              <a:chExt cx="2539604" cy="292615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539604" cy="292615"/>
              </a:xfrm>
              <a:custGeom>
                <a:avLst/>
                <a:gdLst/>
                <a:ahLst/>
                <a:cxnLst/>
                <a:rect l="l" t="t" r="r" b="b"/>
                <a:pathLst>
                  <a:path w="2539604" h="292615">
                    <a:moveTo>
                      <a:pt x="31573" y="0"/>
                    </a:moveTo>
                    <a:lnTo>
                      <a:pt x="2508032" y="0"/>
                    </a:lnTo>
                    <a:cubicBezTo>
                      <a:pt x="2525469" y="0"/>
                      <a:pt x="2539604" y="14136"/>
                      <a:pt x="2539604" y="31573"/>
                    </a:cubicBezTo>
                    <a:lnTo>
                      <a:pt x="2539604" y="261043"/>
                    </a:lnTo>
                    <a:cubicBezTo>
                      <a:pt x="2539604" y="278480"/>
                      <a:pt x="2525469" y="292615"/>
                      <a:pt x="2508032" y="292615"/>
                    </a:cubicBezTo>
                    <a:lnTo>
                      <a:pt x="31573" y="292615"/>
                    </a:lnTo>
                    <a:cubicBezTo>
                      <a:pt x="14136" y="292615"/>
                      <a:pt x="0" y="278480"/>
                      <a:pt x="0" y="261043"/>
                    </a:cubicBezTo>
                    <a:lnTo>
                      <a:pt x="0" y="31573"/>
                    </a:lnTo>
                    <a:cubicBezTo>
                      <a:pt x="0" y="14136"/>
                      <a:pt x="14136" y="0"/>
                      <a:pt x="31573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2539604" cy="311665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</p:grpSp>
      <p:sp>
        <p:nvSpPr>
          <p:cNvPr id="10" name="TextBox 10"/>
          <p:cNvSpPr txBox="1"/>
          <p:nvPr/>
        </p:nvSpPr>
        <p:spPr>
          <a:xfrm>
            <a:off x="637899" y="2331476"/>
            <a:ext cx="8858803" cy="7620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99"/>
              </a:lnSpc>
            </a:pPr>
            <a:r>
              <a:rPr lang="en-US" sz="45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Como </a:t>
            </a: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vai</a:t>
            </a:r>
            <a:r>
              <a:rPr lang="en-US" sz="4500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</a:t>
            </a:r>
            <a:r>
              <a:rPr lang="en-US" sz="4500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funcionar</a:t>
            </a:r>
            <a:endParaRPr lang="en-US" sz="4500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grpSp>
        <p:nvGrpSpPr>
          <p:cNvPr id="11" name="Group 11"/>
          <p:cNvGrpSpPr/>
          <p:nvPr/>
        </p:nvGrpSpPr>
        <p:grpSpPr>
          <a:xfrm rot="12697">
            <a:off x="684359" y="693202"/>
            <a:ext cx="11493181" cy="1320757"/>
            <a:chOff x="0" y="0"/>
            <a:chExt cx="3136981" cy="36049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3136981" cy="360491"/>
            </a:xfrm>
            <a:custGeom>
              <a:avLst/>
              <a:gdLst/>
              <a:ahLst/>
              <a:cxnLst/>
              <a:rect l="l" t="t" r="r" b="b"/>
              <a:pathLst>
                <a:path w="3136981" h="360491">
                  <a:moveTo>
                    <a:pt x="25560" y="0"/>
                  </a:moveTo>
                  <a:lnTo>
                    <a:pt x="3111421" y="0"/>
                  </a:lnTo>
                  <a:cubicBezTo>
                    <a:pt x="3125537" y="0"/>
                    <a:pt x="3136981" y="11444"/>
                    <a:pt x="3136981" y="25560"/>
                  </a:cubicBezTo>
                  <a:lnTo>
                    <a:pt x="3136981" y="334931"/>
                  </a:lnTo>
                  <a:cubicBezTo>
                    <a:pt x="3136981" y="349047"/>
                    <a:pt x="3125537" y="360491"/>
                    <a:pt x="3111421" y="360491"/>
                  </a:cubicBezTo>
                  <a:lnTo>
                    <a:pt x="25560" y="360491"/>
                  </a:lnTo>
                  <a:cubicBezTo>
                    <a:pt x="11444" y="360491"/>
                    <a:pt x="0" y="349047"/>
                    <a:pt x="0" y="334931"/>
                  </a:cubicBezTo>
                  <a:lnTo>
                    <a:pt x="0" y="25560"/>
                  </a:lnTo>
                  <a:cubicBezTo>
                    <a:pt x="0" y="11444"/>
                    <a:pt x="11444" y="0"/>
                    <a:pt x="25560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13" name="TextBox 13"/>
            <p:cNvSpPr txBox="1"/>
            <p:nvPr/>
          </p:nvSpPr>
          <p:spPr>
            <a:xfrm>
              <a:off x="0" y="-19050"/>
              <a:ext cx="3136981" cy="379541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 rot="12697">
            <a:off x="520279" y="417959"/>
            <a:ext cx="11421928" cy="1400708"/>
            <a:chOff x="0" y="0"/>
            <a:chExt cx="3117533" cy="38231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117533" cy="382313"/>
            </a:xfrm>
            <a:custGeom>
              <a:avLst/>
              <a:gdLst/>
              <a:ahLst/>
              <a:cxnLst/>
              <a:rect l="l" t="t" r="r" b="b"/>
              <a:pathLst>
                <a:path w="3117533" h="382313">
                  <a:moveTo>
                    <a:pt x="25720" y="0"/>
                  </a:moveTo>
                  <a:lnTo>
                    <a:pt x="3091813" y="0"/>
                  </a:lnTo>
                  <a:cubicBezTo>
                    <a:pt x="3098635" y="0"/>
                    <a:pt x="3105177" y="2710"/>
                    <a:pt x="3110000" y="7533"/>
                  </a:cubicBezTo>
                  <a:cubicBezTo>
                    <a:pt x="3114823" y="12356"/>
                    <a:pt x="3117533" y="18898"/>
                    <a:pt x="3117533" y="25720"/>
                  </a:cubicBezTo>
                  <a:lnTo>
                    <a:pt x="3117533" y="356593"/>
                  </a:lnTo>
                  <a:cubicBezTo>
                    <a:pt x="3117533" y="363415"/>
                    <a:pt x="3114823" y="369957"/>
                    <a:pt x="3110000" y="374780"/>
                  </a:cubicBezTo>
                  <a:cubicBezTo>
                    <a:pt x="3105177" y="379603"/>
                    <a:pt x="3098635" y="382313"/>
                    <a:pt x="3091813" y="382313"/>
                  </a:cubicBezTo>
                  <a:lnTo>
                    <a:pt x="25720" y="382313"/>
                  </a:lnTo>
                  <a:cubicBezTo>
                    <a:pt x="18898" y="382313"/>
                    <a:pt x="12356" y="379603"/>
                    <a:pt x="7533" y="374780"/>
                  </a:cubicBezTo>
                  <a:cubicBezTo>
                    <a:pt x="2710" y="369957"/>
                    <a:pt x="0" y="363415"/>
                    <a:pt x="0" y="356593"/>
                  </a:cubicBezTo>
                  <a:lnTo>
                    <a:pt x="0" y="25720"/>
                  </a:lnTo>
                  <a:cubicBezTo>
                    <a:pt x="0" y="18898"/>
                    <a:pt x="2710" y="12356"/>
                    <a:pt x="7533" y="7533"/>
                  </a:cubicBezTo>
                  <a:cubicBezTo>
                    <a:pt x="12356" y="2710"/>
                    <a:pt x="18898" y="0"/>
                    <a:pt x="25720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id="16" name="TextBox 16"/>
            <p:cNvSpPr txBox="1"/>
            <p:nvPr/>
          </p:nvSpPr>
          <p:spPr>
            <a:xfrm>
              <a:off x="0" y="-19050"/>
              <a:ext cx="3117533" cy="401363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7" name="TextBox 17"/>
          <p:cNvSpPr txBox="1"/>
          <p:nvPr/>
        </p:nvSpPr>
        <p:spPr>
          <a:xfrm>
            <a:off x="680057" y="669159"/>
            <a:ext cx="11189207" cy="8636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</a:pPr>
            <a:r>
              <a:rPr lang="en-US" sz="50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PROJETO DE EXTENSÃO - PACEXT</a:t>
            </a:r>
          </a:p>
        </p:txBody>
      </p:sp>
      <p:grpSp>
        <p:nvGrpSpPr>
          <p:cNvPr id="19" name="Group 19"/>
          <p:cNvGrpSpPr/>
          <p:nvPr/>
        </p:nvGrpSpPr>
        <p:grpSpPr>
          <a:xfrm>
            <a:off x="517731" y="3943027"/>
            <a:ext cx="15314254" cy="3188428"/>
            <a:chOff x="0" y="0"/>
            <a:chExt cx="20419005" cy="4251237"/>
          </a:xfrm>
        </p:grpSpPr>
        <p:sp>
          <p:nvSpPr>
            <p:cNvPr id="20" name="Freeform 20"/>
            <p:cNvSpPr/>
            <p:nvPr/>
          </p:nvSpPr>
          <p:spPr>
            <a:xfrm>
              <a:off x="0" y="0"/>
              <a:ext cx="2398529" cy="1264679"/>
            </a:xfrm>
            <a:custGeom>
              <a:avLst/>
              <a:gdLst/>
              <a:ahLst/>
              <a:cxnLst/>
              <a:rect l="l" t="t" r="r" b="b"/>
              <a:pathLst>
                <a:path w="2398529" h="1264679">
                  <a:moveTo>
                    <a:pt x="0" y="0"/>
                  </a:moveTo>
                  <a:lnTo>
                    <a:pt x="2398529" y="0"/>
                  </a:lnTo>
                  <a:lnTo>
                    <a:pt x="2398529" y="1264679"/>
                  </a:lnTo>
                  <a:lnTo>
                    <a:pt x="0" y="126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1" name="TextBox 21"/>
            <p:cNvSpPr txBox="1"/>
            <p:nvPr/>
          </p:nvSpPr>
          <p:spPr>
            <a:xfrm>
              <a:off x="327552" y="59430"/>
              <a:ext cx="2063813" cy="93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4179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01</a:t>
              </a:r>
            </a:p>
          </p:txBody>
        </p:sp>
        <p:sp>
          <p:nvSpPr>
            <p:cNvPr id="22" name="TextBox 22"/>
            <p:cNvSpPr txBox="1"/>
            <p:nvPr/>
          </p:nvSpPr>
          <p:spPr>
            <a:xfrm>
              <a:off x="3226119" y="271017"/>
              <a:ext cx="15812270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1ª aula –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Introdução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a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Programação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;</a:t>
              </a:r>
            </a:p>
          </p:txBody>
        </p:sp>
        <p:sp>
          <p:nvSpPr>
            <p:cNvPr id="23" name="Freeform 23"/>
            <p:cNvSpPr/>
            <p:nvPr/>
          </p:nvSpPr>
          <p:spPr>
            <a:xfrm>
              <a:off x="0" y="1493279"/>
              <a:ext cx="2398529" cy="1264679"/>
            </a:xfrm>
            <a:custGeom>
              <a:avLst/>
              <a:gdLst/>
              <a:ahLst/>
              <a:cxnLst/>
              <a:rect l="l" t="t" r="r" b="b"/>
              <a:pathLst>
                <a:path w="2398529" h="1264679">
                  <a:moveTo>
                    <a:pt x="0" y="0"/>
                  </a:moveTo>
                  <a:lnTo>
                    <a:pt x="2398529" y="0"/>
                  </a:lnTo>
                  <a:lnTo>
                    <a:pt x="2398529" y="1264679"/>
                  </a:lnTo>
                  <a:lnTo>
                    <a:pt x="0" y="126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4" name="TextBox 24"/>
            <p:cNvSpPr txBox="1"/>
            <p:nvPr/>
          </p:nvSpPr>
          <p:spPr>
            <a:xfrm>
              <a:off x="327552" y="1552709"/>
              <a:ext cx="2063813" cy="93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4179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02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3226119" y="1764296"/>
              <a:ext cx="17192886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2ª aula –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Programando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em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C;</a:t>
              </a:r>
            </a:p>
          </p:txBody>
        </p:sp>
        <p:sp>
          <p:nvSpPr>
            <p:cNvPr id="26" name="Freeform 26"/>
            <p:cNvSpPr/>
            <p:nvPr/>
          </p:nvSpPr>
          <p:spPr>
            <a:xfrm>
              <a:off x="0" y="2986558"/>
              <a:ext cx="2398529" cy="1264679"/>
            </a:xfrm>
            <a:custGeom>
              <a:avLst/>
              <a:gdLst/>
              <a:ahLst/>
              <a:cxnLst/>
              <a:rect l="l" t="t" r="r" b="b"/>
              <a:pathLst>
                <a:path w="2398529" h="1264679">
                  <a:moveTo>
                    <a:pt x="0" y="0"/>
                  </a:moveTo>
                  <a:lnTo>
                    <a:pt x="2398529" y="0"/>
                  </a:lnTo>
                  <a:lnTo>
                    <a:pt x="2398529" y="1264679"/>
                  </a:lnTo>
                  <a:lnTo>
                    <a:pt x="0" y="126467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7" name="TextBox 27"/>
            <p:cNvSpPr txBox="1"/>
            <p:nvPr/>
          </p:nvSpPr>
          <p:spPr>
            <a:xfrm>
              <a:off x="327552" y="3045989"/>
              <a:ext cx="2063813" cy="9347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5851"/>
                </a:lnSpc>
              </a:pPr>
              <a:r>
                <a:rPr lang="en-US" sz="4179" b="1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03</a:t>
              </a:r>
            </a:p>
          </p:txBody>
        </p:sp>
        <p:sp>
          <p:nvSpPr>
            <p:cNvPr id="28" name="TextBox 28"/>
            <p:cNvSpPr txBox="1"/>
            <p:nvPr/>
          </p:nvSpPr>
          <p:spPr>
            <a:xfrm>
              <a:off x="3226119" y="3257576"/>
              <a:ext cx="14191548" cy="69249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4200"/>
                </a:lnSpc>
              </a:pP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3ª aula –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Trabalhar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com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algoritmo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 de </a:t>
              </a:r>
              <a:r>
                <a:rPr lang="en-US" sz="3000" dirty="0" err="1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decisão</a:t>
              </a:r>
              <a:r>
                <a:rPr lang="en-US" sz="3000" dirty="0">
                  <a:solidFill>
                    <a:srgbClr val="000000"/>
                  </a:solidFill>
                  <a:latin typeface="Garet"/>
                  <a:ea typeface="Garet"/>
                  <a:cs typeface="Garet"/>
                  <a:sym typeface="Garet"/>
                </a:rPr>
                <a:t>;</a:t>
              </a:r>
            </a:p>
          </p:txBody>
        </p:sp>
      </p:grpSp>
      <p:sp>
        <p:nvSpPr>
          <p:cNvPr id="29" name="Freeform 29"/>
          <p:cNvSpPr/>
          <p:nvPr/>
        </p:nvSpPr>
        <p:spPr>
          <a:xfrm rot="5400000">
            <a:off x="17177987" y="-1136389"/>
            <a:ext cx="702868" cy="2652331"/>
          </a:xfrm>
          <a:custGeom>
            <a:avLst/>
            <a:gdLst/>
            <a:ahLst/>
            <a:cxnLst/>
            <a:rect l="l" t="t" r="r" b="b"/>
            <a:pathLst>
              <a:path w="702868" h="2652331">
                <a:moveTo>
                  <a:pt x="0" y="0"/>
                </a:moveTo>
                <a:lnTo>
                  <a:pt x="702867" y="0"/>
                </a:lnTo>
                <a:lnTo>
                  <a:pt x="702867" y="2652331"/>
                </a:lnTo>
                <a:lnTo>
                  <a:pt x="0" y="265233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30" name="Freeform 30"/>
          <p:cNvSpPr/>
          <p:nvPr/>
        </p:nvSpPr>
        <p:spPr>
          <a:xfrm rot="-463397">
            <a:off x="15090572" y="6541661"/>
            <a:ext cx="2034468" cy="2135415"/>
          </a:xfrm>
          <a:custGeom>
            <a:avLst/>
            <a:gdLst/>
            <a:ahLst/>
            <a:cxnLst/>
            <a:rect l="l" t="t" r="r" b="b"/>
            <a:pathLst>
              <a:path w="2034468" h="2135415">
                <a:moveTo>
                  <a:pt x="0" y="0"/>
                </a:moveTo>
                <a:lnTo>
                  <a:pt x="2034468" y="0"/>
                </a:lnTo>
                <a:lnTo>
                  <a:pt x="2034468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1" name="Freeform 31"/>
          <p:cNvSpPr/>
          <p:nvPr/>
        </p:nvSpPr>
        <p:spPr>
          <a:xfrm rot="-315592">
            <a:off x="8567701" y="2541712"/>
            <a:ext cx="834863" cy="514579"/>
          </a:xfrm>
          <a:custGeom>
            <a:avLst/>
            <a:gdLst/>
            <a:ahLst/>
            <a:cxnLst/>
            <a:rect l="l" t="t" r="r" b="b"/>
            <a:pathLst>
              <a:path w="834863" h="514579">
                <a:moveTo>
                  <a:pt x="0" y="0"/>
                </a:moveTo>
                <a:lnTo>
                  <a:pt x="834863" y="0"/>
                </a:lnTo>
                <a:lnTo>
                  <a:pt x="834863" y="514580"/>
                </a:lnTo>
                <a:lnTo>
                  <a:pt x="0" y="51458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32" name="TextBox 28">
            <a:extLst>
              <a:ext uri="{FF2B5EF4-FFF2-40B4-BE49-F238E27FC236}">
                <a16:creationId xmlns:a16="http://schemas.microsoft.com/office/drawing/2014/main" id="{3FE37A6F-2294-429F-B1CB-6C088FBF2066}"/>
              </a:ext>
            </a:extLst>
          </p:cNvPr>
          <p:cNvSpPr txBox="1"/>
          <p:nvPr/>
        </p:nvSpPr>
        <p:spPr>
          <a:xfrm>
            <a:off x="2937320" y="7526529"/>
            <a:ext cx="10643661" cy="51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4ª aula – </a:t>
            </a:r>
            <a:r>
              <a:rPr lang="en-US" sz="30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Trabalhar</a:t>
            </a:r>
            <a:r>
              <a:rPr lang="en-US" sz="3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com </a:t>
            </a:r>
            <a:r>
              <a:rPr lang="en-US" sz="30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algoritmo</a:t>
            </a:r>
            <a:r>
              <a:rPr lang="en-US" sz="3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 de </a:t>
            </a:r>
            <a:r>
              <a:rPr lang="en-US" sz="3000" dirty="0" err="1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repetição</a:t>
            </a:r>
            <a:r>
              <a:rPr lang="en-US" sz="3000" dirty="0">
                <a:solidFill>
                  <a:srgbClr val="000000"/>
                </a:solidFill>
                <a:latin typeface="Garet"/>
                <a:ea typeface="Garet"/>
                <a:cs typeface="Garet"/>
                <a:sym typeface="Garet"/>
              </a:rPr>
              <a:t>. </a:t>
            </a:r>
          </a:p>
        </p:txBody>
      </p:sp>
      <p:sp>
        <p:nvSpPr>
          <p:cNvPr id="33" name="Freeform 21">
            <a:extLst>
              <a:ext uri="{FF2B5EF4-FFF2-40B4-BE49-F238E27FC236}">
                <a16:creationId xmlns:a16="http://schemas.microsoft.com/office/drawing/2014/main" id="{4C8F1465-FDFD-44F2-8892-BD05659D2D95}"/>
              </a:ext>
            </a:extLst>
          </p:cNvPr>
          <p:cNvSpPr/>
          <p:nvPr/>
        </p:nvSpPr>
        <p:spPr>
          <a:xfrm>
            <a:off x="512358" y="7297195"/>
            <a:ext cx="1798897" cy="948509"/>
          </a:xfrm>
          <a:custGeom>
            <a:avLst/>
            <a:gdLst/>
            <a:ahLst/>
            <a:cxnLst/>
            <a:rect l="l" t="t" r="r" b="b"/>
            <a:pathLst>
              <a:path w="1798897" h="948509">
                <a:moveTo>
                  <a:pt x="0" y="0"/>
                </a:moveTo>
                <a:lnTo>
                  <a:pt x="1798897" y="0"/>
                </a:lnTo>
                <a:lnTo>
                  <a:pt x="1798897" y="948509"/>
                </a:lnTo>
                <a:lnTo>
                  <a:pt x="0" y="9485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34" name="TextBox 22">
            <a:extLst>
              <a:ext uri="{FF2B5EF4-FFF2-40B4-BE49-F238E27FC236}">
                <a16:creationId xmlns:a16="http://schemas.microsoft.com/office/drawing/2014/main" id="{38F98E02-1EE6-4179-9474-96A6EB74B743}"/>
              </a:ext>
            </a:extLst>
          </p:cNvPr>
          <p:cNvSpPr txBox="1"/>
          <p:nvPr/>
        </p:nvSpPr>
        <p:spPr>
          <a:xfrm>
            <a:off x="758022" y="7320337"/>
            <a:ext cx="1547860" cy="72251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851"/>
              </a:lnSpc>
            </a:pPr>
            <a:r>
              <a:rPr lang="en-US" sz="4179" b="1" dirty="0">
                <a:solidFill>
                  <a:srgbClr val="000000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04</a:t>
            </a:r>
          </a:p>
        </p:txBody>
      </p:sp>
    </p:spTree>
    <p:extLst>
      <p:ext uri="{BB962C8B-B14F-4D97-AF65-F5344CB8AC3E}">
        <p14:creationId xmlns:p14="http://schemas.microsoft.com/office/powerpoint/2010/main" val="36364489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2687" y="2671611"/>
            <a:ext cx="13027949" cy="6684432"/>
            <a:chOff x="0" y="0"/>
            <a:chExt cx="1628580" cy="835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8580" cy="835599"/>
            </a:xfrm>
            <a:custGeom>
              <a:avLst/>
              <a:gdLst/>
              <a:ahLst/>
              <a:cxnLst/>
              <a:rect l="l" t="t" r="r" b="b"/>
              <a:pathLst>
                <a:path w="1628580" h="835599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05886"/>
                  </a:lnTo>
                  <a:cubicBezTo>
                    <a:pt x="1628580" y="813766"/>
                    <a:pt x="1625450" y="821324"/>
                    <a:pt x="1619878" y="826896"/>
                  </a:cubicBezTo>
                  <a:cubicBezTo>
                    <a:pt x="1614305" y="832468"/>
                    <a:pt x="1606748" y="835599"/>
                    <a:pt x="1598868" y="835599"/>
                  </a:cubicBezTo>
                  <a:lnTo>
                    <a:pt x="29713" y="835599"/>
                  </a:lnTo>
                  <a:cubicBezTo>
                    <a:pt x="13303" y="835599"/>
                    <a:pt x="0" y="822296"/>
                    <a:pt x="0" y="805886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628580" cy="816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39185" y="2159142"/>
            <a:ext cx="13027949" cy="6732128"/>
            <a:chOff x="0" y="0"/>
            <a:chExt cx="1628580" cy="8415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8580" cy="841561"/>
            </a:xfrm>
            <a:custGeom>
              <a:avLst/>
              <a:gdLst/>
              <a:ahLst/>
              <a:cxnLst/>
              <a:rect l="l" t="t" r="r" b="b"/>
              <a:pathLst>
                <a:path w="1628580" h="841561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11848"/>
                  </a:lnTo>
                  <a:cubicBezTo>
                    <a:pt x="1628580" y="828258"/>
                    <a:pt x="1615277" y="841561"/>
                    <a:pt x="1598868" y="841561"/>
                  </a:cubicBezTo>
                  <a:lnTo>
                    <a:pt x="29713" y="841561"/>
                  </a:lnTo>
                  <a:cubicBezTo>
                    <a:pt x="13303" y="841561"/>
                    <a:pt x="0" y="828258"/>
                    <a:pt x="0" y="811848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628580" cy="822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463397">
            <a:off x="15585892" y="645028"/>
            <a:ext cx="2034468" cy="2135415"/>
          </a:xfrm>
          <a:custGeom>
            <a:avLst/>
            <a:gdLst/>
            <a:ahLst/>
            <a:cxnLst/>
            <a:rect l="l" t="t" r="r" b="b"/>
            <a:pathLst>
              <a:path w="2034468" h="2135415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28700" y="4795383"/>
            <a:ext cx="1034022" cy="1079150"/>
          </a:xfrm>
          <a:custGeom>
            <a:avLst/>
            <a:gdLst/>
            <a:ahLst/>
            <a:cxnLst/>
            <a:rect l="l" t="t" r="r" b="b"/>
            <a:pathLst>
              <a:path w="1034022" h="1079150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62722" y="6139922"/>
            <a:ext cx="996936" cy="1040445"/>
          </a:xfrm>
          <a:custGeom>
            <a:avLst/>
            <a:gdLst/>
            <a:ahLst/>
            <a:cxnLst/>
            <a:rect l="l" t="t" r="r" b="b"/>
            <a:pathLst>
              <a:path w="996936" h="1040445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2" name="Group 12"/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7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-315592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9" name="Freeform 29"/>
          <p:cNvSpPr/>
          <p:nvPr/>
        </p:nvSpPr>
        <p:spPr>
          <a:xfrm rot="5400000">
            <a:off x="747558" y="7932135"/>
            <a:ext cx="702868" cy="2652331"/>
          </a:xfrm>
          <a:custGeom>
            <a:avLst/>
            <a:gdLst/>
            <a:ahLst/>
            <a:cxnLst/>
            <a:rect l="l" t="t" r="r" b="b"/>
            <a:pathLst>
              <a:path w="702868" h="2652331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4312687" y="3107558"/>
            <a:ext cx="12290439" cy="12343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00"/>
              </a:lnSpc>
            </a:pPr>
            <a:r>
              <a:rPr lang="pt-BR" sz="3600" dirty="0">
                <a:latin typeface="Garet" panose="020B0604020202020204" charset="0"/>
              </a:rPr>
              <a:t>Crie um pseudocódigo com variáveis que realize a soma e a subtração de dois números.</a:t>
            </a:r>
            <a:r>
              <a:rPr lang="en-US" sz="3500" dirty="0">
                <a:solidFill>
                  <a:srgbClr val="000000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 </a:t>
            </a:r>
            <a:r>
              <a:rPr lang="en-US" sz="3500" dirty="0" err="1">
                <a:solidFill>
                  <a:srgbClr val="000000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Acesse</a:t>
            </a:r>
            <a:r>
              <a:rPr lang="en-US" sz="3500" dirty="0">
                <a:solidFill>
                  <a:srgbClr val="000000"/>
                </a:solidFill>
                <a:latin typeface="Garet" panose="020B0604020202020204" charset="0"/>
                <a:ea typeface="Garet"/>
                <a:cs typeface="Garet"/>
                <a:sym typeface="Garet"/>
              </a:rPr>
              <a:t> o link </a:t>
            </a: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94800C68-502D-4C9C-82D3-ECA5A8E0A644}"/>
              </a:ext>
            </a:extLst>
          </p:cNvPr>
          <p:cNvGrpSpPr/>
          <p:nvPr/>
        </p:nvGrpSpPr>
        <p:grpSpPr>
          <a:xfrm rot="12697">
            <a:off x="5183595" y="4866719"/>
            <a:ext cx="6405332" cy="1092463"/>
            <a:chOff x="0" y="0"/>
            <a:chExt cx="1646159" cy="316114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F9EC5038-671F-4EF2-ABCA-E17C32DE6905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4">
              <a:extLst>
                <a:ext uri="{FF2B5EF4-FFF2-40B4-BE49-F238E27FC236}">
                  <a16:creationId xmlns:a16="http://schemas.microsoft.com/office/drawing/2014/main" id="{1489302A-71C3-428D-A0F9-1E04D3665476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B7748EAD-3240-43DE-9A1D-E4005FFE5AC3}"/>
              </a:ext>
            </a:extLst>
          </p:cNvPr>
          <p:cNvGrpSpPr/>
          <p:nvPr/>
        </p:nvGrpSpPr>
        <p:grpSpPr>
          <a:xfrm rot="12697">
            <a:off x="5041318" y="4727628"/>
            <a:ext cx="6401352" cy="1077048"/>
            <a:chOff x="0" y="0"/>
            <a:chExt cx="1843370" cy="1329725"/>
          </a:xfrm>
        </p:grpSpPr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F0D86F62-D764-445D-BEA7-22FAF5B093F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FCECC9CE-CECE-4DAC-83AF-C4D193650105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5B36EF32-C1C2-4F0C-9BD1-143BE10178A6}"/>
              </a:ext>
            </a:extLst>
          </p:cNvPr>
          <p:cNvSpPr txBox="1"/>
          <p:nvPr/>
        </p:nvSpPr>
        <p:spPr>
          <a:xfrm>
            <a:off x="5536974" y="5035448"/>
            <a:ext cx="54823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Garet" panose="020B0604020202020204" charset="0"/>
              </a:rPr>
              <a:t>https://portugol.dev/</a:t>
            </a:r>
          </a:p>
        </p:txBody>
      </p:sp>
    </p:spTree>
    <p:extLst>
      <p:ext uri="{BB962C8B-B14F-4D97-AF65-F5344CB8AC3E}">
        <p14:creationId xmlns:p14="http://schemas.microsoft.com/office/powerpoint/2010/main" val="193587980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rot="5400000">
            <a:off x="16575977" y="-85593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78A915BF-F23D-43B9-86F3-006866980651}"/>
              </a:ext>
            </a:extLst>
          </p:cNvPr>
          <p:cNvGrpSpPr/>
          <p:nvPr/>
        </p:nvGrpSpPr>
        <p:grpSpPr>
          <a:xfrm rot="12697">
            <a:off x="2862413" y="2587155"/>
            <a:ext cx="12380986" cy="6629183"/>
            <a:chOff x="0" y="0"/>
            <a:chExt cx="1843370" cy="1329725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C81687C-BDDA-473E-A96C-A50B4A08C30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434EE4F2-AD20-4272-8F1C-962633535943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5" name="TextBox 8">
            <a:extLst>
              <a:ext uri="{FF2B5EF4-FFF2-40B4-BE49-F238E27FC236}">
                <a16:creationId xmlns:a16="http://schemas.microsoft.com/office/drawing/2014/main" id="{CCA20766-0F2F-4AB8-80C0-F0CDB557612C}"/>
              </a:ext>
            </a:extLst>
          </p:cNvPr>
          <p:cNvSpPr txBox="1"/>
          <p:nvPr/>
        </p:nvSpPr>
        <p:spPr>
          <a:xfrm>
            <a:off x="3032050" y="2803525"/>
            <a:ext cx="4672601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EXEMPLO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2E7D031-D904-4600-8DB7-DE8F837C8DD7}"/>
              </a:ext>
            </a:extLst>
          </p:cNvPr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5398BC25-6C82-4ADD-AE45-01DDEB5B26A3}"/>
                </a:ext>
              </a:extLst>
            </p:cNvPr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1BA9FD76-C63F-4945-8CF8-8AD1C69BC8A6}"/>
                  </a:ext>
                </a:extLst>
              </p:cNvPr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1CD830C4-78BE-49DA-B00B-19F94F88676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356F08-A535-4344-B300-7B69C09873CB}"/>
                </a:ext>
              </a:extLst>
            </p:cNvPr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BDA4AC8D-1637-4D7B-B080-2CF3DE1341BC}"/>
                  </a:ext>
                </a:extLst>
              </p:cNvPr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F602CA4A-5975-4BB0-A369-548DDDA5CD3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4D8BF7-6F94-4753-AC0F-64ED095C3D5F}"/>
                </a:ext>
              </a:extLst>
            </p:cNvPr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7</a:t>
              </a:r>
            </a:p>
          </p:txBody>
        </p:sp>
      </p:grpSp>
      <p:sp>
        <p:nvSpPr>
          <p:cNvPr id="24" name="Freeform 19">
            <a:extLst>
              <a:ext uri="{FF2B5EF4-FFF2-40B4-BE49-F238E27FC236}">
                <a16:creationId xmlns:a16="http://schemas.microsoft.com/office/drawing/2014/main" id="{6DEC50A9-F7A2-4226-B657-E35D24703ADE}"/>
              </a:ext>
            </a:extLst>
          </p:cNvPr>
          <p:cNvSpPr/>
          <p:nvPr/>
        </p:nvSpPr>
        <p:spPr>
          <a:xfrm rot="21284408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9DF00574-6F8E-4149-BD86-14C1877CB8BD}"/>
              </a:ext>
            </a:extLst>
          </p:cNvPr>
          <p:cNvSpPr/>
          <p:nvPr/>
        </p:nvSpPr>
        <p:spPr>
          <a:xfrm>
            <a:off x="-1357718" y="8007482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5" name="Retângulo: Cantos Arredondados 4">
            <a:extLst>
              <a:ext uri="{FF2B5EF4-FFF2-40B4-BE49-F238E27FC236}">
                <a16:creationId xmlns:a16="http://schemas.microsoft.com/office/drawing/2014/main" id="{C89563F5-47F6-40C6-BCC9-E3AB5E31AFD4}"/>
              </a:ext>
            </a:extLst>
          </p:cNvPr>
          <p:cNvSpPr/>
          <p:nvPr/>
        </p:nvSpPr>
        <p:spPr>
          <a:xfrm>
            <a:off x="3810000" y="4224218"/>
            <a:ext cx="10439400" cy="4043481"/>
          </a:xfrm>
          <a:prstGeom prst="round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Retângulo: Cantos Arredondados 2">
            <a:extLst>
              <a:ext uri="{FF2B5EF4-FFF2-40B4-BE49-F238E27FC236}">
                <a16:creationId xmlns:a16="http://schemas.microsoft.com/office/drawing/2014/main" id="{DEA45687-41D2-47AF-8DA9-42C9FEF867A8}"/>
              </a:ext>
            </a:extLst>
          </p:cNvPr>
          <p:cNvSpPr/>
          <p:nvPr/>
        </p:nvSpPr>
        <p:spPr>
          <a:xfrm>
            <a:off x="3425733" y="3810007"/>
            <a:ext cx="10518867" cy="4220364"/>
          </a:xfrm>
          <a:prstGeom prst="round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3200">
              <a:solidFill>
                <a:schemeClr val="bg1"/>
              </a:solidFill>
            </a:endParaRP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159BD84F-2817-4CE4-B36B-0DFF6D441054}"/>
              </a:ext>
            </a:extLst>
          </p:cNvPr>
          <p:cNvSpPr txBox="1"/>
          <p:nvPr/>
        </p:nvSpPr>
        <p:spPr>
          <a:xfrm>
            <a:off x="3809649" y="3880446"/>
            <a:ext cx="902055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programa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pt-BR" sz="24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funcao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pt-BR" sz="24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inicio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real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a, b, resultado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escreva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"Insira o 1º número:</a:t>
            </a:r>
            <a:r>
              <a:rPr lang="pt-BR" sz="2400" b="0" dirty="0">
                <a:solidFill>
                  <a:srgbClr val="DC009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leia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(a)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escreva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"Insira o 2º número:</a:t>
            </a:r>
            <a:r>
              <a:rPr lang="pt-BR" sz="2400" b="0" dirty="0">
                <a:solidFill>
                  <a:srgbClr val="DC009E"/>
                </a:solidFill>
                <a:effectLst/>
                <a:latin typeface="Consolas" panose="020B0609020204030204" pitchFamily="49" charset="0"/>
              </a:rPr>
              <a:t>\n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leia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(b)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resultado = a + b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pt-BR" sz="2400" b="0" dirty="0">
                <a:solidFill>
                  <a:srgbClr val="AD7F00"/>
                </a:solidFill>
                <a:effectLst/>
                <a:latin typeface="Consolas" panose="020B0609020204030204" pitchFamily="49" charset="0"/>
              </a:rPr>
              <a:t>escreva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pt-BR" sz="24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"A soma dos dois números é: "</a:t>
            </a:r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,resultado)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r>
              <a:rPr lang="pt-BR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253174528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99158" y="5848254"/>
            <a:ext cx="7072131" cy="3684761"/>
          </a:xfrm>
          <a:custGeom>
            <a:avLst/>
            <a:gdLst/>
            <a:ahLst/>
            <a:cxnLst/>
            <a:rect l="l" t="t" r="r" b="b"/>
            <a:pathLst>
              <a:path w="7072131" h="3684761">
                <a:moveTo>
                  <a:pt x="0" y="0"/>
                </a:moveTo>
                <a:lnTo>
                  <a:pt x="7072131" y="0"/>
                </a:lnTo>
                <a:lnTo>
                  <a:pt x="7072131" y="3684761"/>
                </a:lnTo>
                <a:lnTo>
                  <a:pt x="0" y="368476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91" r="-2613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04467" y="649145"/>
            <a:ext cx="11413147" cy="1876278"/>
            <a:chOff x="0" y="0"/>
            <a:chExt cx="15217529" cy="2501705"/>
          </a:xfrm>
        </p:grpSpPr>
        <p:grpSp>
          <p:nvGrpSpPr>
            <p:cNvPr id="4" name="Group 4"/>
            <p:cNvGrpSpPr/>
            <p:nvPr/>
          </p:nvGrpSpPr>
          <p:grpSpPr>
            <a:xfrm rot="12697">
              <a:off x="217983" y="449434"/>
              <a:ext cx="14995859" cy="2024585"/>
              <a:chOff x="0" y="0"/>
              <a:chExt cx="2670116" cy="360491"/>
            </a:xfrm>
          </p:grpSpPr>
          <p:sp>
            <p:nvSpPr>
              <p:cNvPr id="5" name="Freeform 5"/>
              <p:cNvSpPr/>
              <p:nvPr/>
            </p:nvSpPr>
            <p:spPr>
              <a:xfrm>
                <a:off x="0" y="0"/>
                <a:ext cx="2670116" cy="360491"/>
              </a:xfrm>
              <a:custGeom>
                <a:avLst/>
                <a:gdLst/>
                <a:ahLst/>
                <a:cxnLst/>
                <a:rect l="l" t="t" r="r" b="b"/>
                <a:pathLst>
                  <a:path w="2670116" h="360491">
                    <a:moveTo>
                      <a:pt x="26120" y="0"/>
                    </a:moveTo>
                    <a:lnTo>
                      <a:pt x="2643996" y="0"/>
                    </a:lnTo>
                    <a:cubicBezTo>
                      <a:pt x="2658421" y="0"/>
                      <a:pt x="2670116" y="11694"/>
                      <a:pt x="2670116" y="26120"/>
                    </a:cubicBezTo>
                    <a:lnTo>
                      <a:pt x="2670116" y="334371"/>
                    </a:lnTo>
                    <a:cubicBezTo>
                      <a:pt x="2670116" y="341299"/>
                      <a:pt x="2667364" y="347942"/>
                      <a:pt x="2662465" y="352841"/>
                    </a:cubicBezTo>
                    <a:cubicBezTo>
                      <a:pt x="2657567" y="357739"/>
                      <a:pt x="2650923" y="360491"/>
                      <a:pt x="2643996" y="360491"/>
                    </a:cubicBezTo>
                    <a:lnTo>
                      <a:pt x="26120" y="360491"/>
                    </a:lnTo>
                    <a:cubicBezTo>
                      <a:pt x="11694" y="360491"/>
                      <a:pt x="0" y="348797"/>
                      <a:pt x="0" y="334371"/>
                    </a:cubicBezTo>
                    <a:lnTo>
                      <a:pt x="0" y="26120"/>
                    </a:lnTo>
                    <a:cubicBezTo>
                      <a:pt x="0" y="11694"/>
                      <a:pt x="11694" y="0"/>
                      <a:pt x="26120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6" name="TextBox 6"/>
              <p:cNvSpPr txBox="1"/>
              <p:nvPr/>
            </p:nvSpPr>
            <p:spPr>
              <a:xfrm>
                <a:off x="0" y="-19050"/>
                <a:ext cx="2670116" cy="379541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7" name="Group 7"/>
            <p:cNvGrpSpPr/>
            <p:nvPr/>
          </p:nvGrpSpPr>
          <p:grpSpPr>
            <a:xfrm rot="12697">
              <a:off x="3914" y="27514"/>
              <a:ext cx="14902816" cy="2147140"/>
              <a:chOff x="0" y="0"/>
              <a:chExt cx="2653549" cy="382313"/>
            </a:xfrm>
          </p:grpSpPr>
          <p:sp>
            <p:nvSpPr>
              <p:cNvPr id="8" name="Freeform 8"/>
              <p:cNvSpPr/>
              <p:nvPr/>
            </p:nvSpPr>
            <p:spPr>
              <a:xfrm>
                <a:off x="0" y="0"/>
                <a:ext cx="2653549" cy="382313"/>
              </a:xfrm>
              <a:custGeom>
                <a:avLst/>
                <a:gdLst/>
                <a:ahLst/>
                <a:cxnLst/>
                <a:rect l="l" t="t" r="r" b="b"/>
                <a:pathLst>
                  <a:path w="2653549" h="382313">
                    <a:moveTo>
                      <a:pt x="26283" y="0"/>
                    </a:moveTo>
                    <a:lnTo>
                      <a:pt x="2627266" y="0"/>
                    </a:lnTo>
                    <a:cubicBezTo>
                      <a:pt x="2641781" y="0"/>
                      <a:pt x="2653549" y="11767"/>
                      <a:pt x="2653549" y="26283"/>
                    </a:cubicBezTo>
                    <a:lnTo>
                      <a:pt x="2653549" y="356030"/>
                    </a:lnTo>
                    <a:cubicBezTo>
                      <a:pt x="2653549" y="370546"/>
                      <a:pt x="2641781" y="382313"/>
                      <a:pt x="2627266" y="382313"/>
                    </a:cubicBezTo>
                    <a:lnTo>
                      <a:pt x="26283" y="382313"/>
                    </a:lnTo>
                    <a:cubicBezTo>
                      <a:pt x="11767" y="382313"/>
                      <a:pt x="0" y="370546"/>
                      <a:pt x="0" y="356030"/>
                    </a:cubicBezTo>
                    <a:lnTo>
                      <a:pt x="0" y="26283"/>
                    </a:lnTo>
                    <a:cubicBezTo>
                      <a:pt x="0" y="11767"/>
                      <a:pt x="11767" y="0"/>
                      <a:pt x="26283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9" name="TextBox 9"/>
              <p:cNvSpPr txBox="1"/>
              <p:nvPr/>
            </p:nvSpPr>
            <p:spPr>
              <a:xfrm>
                <a:off x="0" y="-19050"/>
                <a:ext cx="2653549" cy="401363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sp>
          <p:nvSpPr>
            <p:cNvPr id="10" name="TextBox 10"/>
            <p:cNvSpPr txBox="1"/>
            <p:nvPr/>
          </p:nvSpPr>
          <p:spPr>
            <a:xfrm>
              <a:off x="146170" y="477938"/>
              <a:ext cx="14618304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79"/>
                </a:lnSpc>
              </a:pPr>
              <a:r>
                <a:rPr lang="en-US" sz="51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OBJETIVOS DO PSEUDOCÓDIGO</a:t>
              </a:r>
            </a:p>
          </p:txBody>
        </p:sp>
      </p:grpSp>
      <p:sp>
        <p:nvSpPr>
          <p:cNvPr id="11" name="TextBox 11"/>
          <p:cNvSpPr txBox="1"/>
          <p:nvPr/>
        </p:nvSpPr>
        <p:spPr>
          <a:xfrm>
            <a:off x="1028700" y="2927254"/>
            <a:ext cx="13214255" cy="24542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pseudocódigo simplifica algoritmos ao permitir que programadores esbocem soluções sem focar em detalhes específicos de uma linguagem, facilitando o entendimento e tornando a programação mais acessível.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0171794" y="6184900"/>
            <a:ext cx="7368450" cy="3073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900"/>
              </a:lnSpc>
            </a:pPr>
            <a:r>
              <a:rPr lang="en-US" sz="35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Além disso, ele padroniza a lógica de programação, melhorando a comunicação entre programadores e auxiliando na transição do conceito para o código real.</a:t>
            </a:r>
          </a:p>
        </p:txBody>
      </p:sp>
      <p:grpSp>
        <p:nvGrpSpPr>
          <p:cNvPr id="13" name="Group 13"/>
          <p:cNvGrpSpPr/>
          <p:nvPr/>
        </p:nvGrpSpPr>
        <p:grpSpPr>
          <a:xfrm>
            <a:off x="14242955" y="3360162"/>
            <a:ext cx="3016345" cy="2674766"/>
            <a:chOff x="0" y="0"/>
            <a:chExt cx="4021794" cy="3566355"/>
          </a:xfrm>
        </p:grpSpPr>
        <p:sp>
          <p:nvSpPr>
            <p:cNvPr id="14" name="Freeform 14"/>
            <p:cNvSpPr/>
            <p:nvPr/>
          </p:nvSpPr>
          <p:spPr>
            <a:xfrm rot="1438090" flipH="1">
              <a:off x="628419" y="524733"/>
              <a:ext cx="3064852" cy="2267990"/>
            </a:xfrm>
            <a:custGeom>
              <a:avLst/>
              <a:gdLst/>
              <a:ahLst/>
              <a:cxnLst/>
              <a:rect l="l" t="t" r="r" b="b"/>
              <a:pathLst>
                <a:path w="3064852" h="2267990">
                  <a:moveTo>
                    <a:pt x="3064852" y="0"/>
                  </a:moveTo>
                  <a:lnTo>
                    <a:pt x="0" y="0"/>
                  </a:lnTo>
                  <a:lnTo>
                    <a:pt x="0" y="2267990"/>
                  </a:lnTo>
                  <a:lnTo>
                    <a:pt x="3064852" y="2267990"/>
                  </a:lnTo>
                  <a:lnTo>
                    <a:pt x="3064852" y="0"/>
                  </a:lnTo>
                  <a:close/>
                </a:path>
              </a:pathLst>
            </a:custGeom>
            <a:blipFill>
              <a:blip r:embed="rId3">
                <a:extLs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 rot="1438090" flipH="1">
              <a:off x="341347" y="664613"/>
              <a:ext cx="3184493" cy="2356525"/>
            </a:xfrm>
            <a:custGeom>
              <a:avLst/>
              <a:gdLst/>
              <a:ahLst/>
              <a:cxnLst/>
              <a:rect l="l" t="t" r="r" b="b"/>
              <a:pathLst>
                <a:path w="3184493" h="2356525">
                  <a:moveTo>
                    <a:pt x="3184493" y="0"/>
                  </a:moveTo>
                  <a:lnTo>
                    <a:pt x="0" y="0"/>
                  </a:lnTo>
                  <a:lnTo>
                    <a:pt x="0" y="2356525"/>
                  </a:lnTo>
                  <a:lnTo>
                    <a:pt x="3184493" y="2356525"/>
                  </a:lnTo>
                  <a:lnTo>
                    <a:pt x="3184493" y="0"/>
                  </a:lnTo>
                  <a:close/>
                </a:path>
              </a:pathLst>
            </a:custGeom>
            <a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16" name="Freeform 16"/>
          <p:cNvSpPr/>
          <p:nvPr/>
        </p:nvSpPr>
        <p:spPr>
          <a:xfrm rot="5400000">
            <a:off x="16506135" y="-45961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7" y="0"/>
                </a:lnTo>
                <a:lnTo>
                  <a:pt x="878587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903660" y="294654"/>
            <a:ext cx="7001179" cy="1860262"/>
            <a:chOff x="0" y="0"/>
            <a:chExt cx="9334905" cy="2480349"/>
          </a:xfrm>
        </p:grpSpPr>
        <p:grpSp>
          <p:nvGrpSpPr>
            <p:cNvPr id="3" name="Group 3"/>
            <p:cNvGrpSpPr/>
            <p:nvPr/>
          </p:nvGrpSpPr>
          <p:grpSpPr>
            <a:xfrm rot="12697">
              <a:off x="135163" y="438789"/>
              <a:ext cx="9196035" cy="2024585"/>
              <a:chOff x="0" y="0"/>
              <a:chExt cx="1637417" cy="36049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1637417" cy="360491"/>
              </a:xfrm>
              <a:custGeom>
                <a:avLst/>
                <a:gdLst/>
                <a:ahLst/>
                <a:cxnLst/>
                <a:rect l="l" t="t" r="r" b="b"/>
                <a:pathLst>
                  <a:path w="1637417" h="360491">
                    <a:moveTo>
                      <a:pt x="42593" y="0"/>
                    </a:moveTo>
                    <a:lnTo>
                      <a:pt x="1594824" y="0"/>
                    </a:lnTo>
                    <a:cubicBezTo>
                      <a:pt x="1606120" y="0"/>
                      <a:pt x="1616954" y="4488"/>
                      <a:pt x="1624942" y="12475"/>
                    </a:cubicBezTo>
                    <a:cubicBezTo>
                      <a:pt x="1632930" y="20463"/>
                      <a:pt x="1637417" y="31297"/>
                      <a:pt x="1637417" y="42593"/>
                    </a:cubicBezTo>
                    <a:lnTo>
                      <a:pt x="1637417" y="317898"/>
                    </a:lnTo>
                    <a:cubicBezTo>
                      <a:pt x="1637417" y="329194"/>
                      <a:pt x="1632930" y="340028"/>
                      <a:pt x="1624942" y="348016"/>
                    </a:cubicBezTo>
                    <a:cubicBezTo>
                      <a:pt x="1616954" y="356004"/>
                      <a:pt x="1606120" y="360491"/>
                      <a:pt x="1594824" y="360491"/>
                    </a:cubicBezTo>
                    <a:lnTo>
                      <a:pt x="42593" y="360491"/>
                    </a:lnTo>
                    <a:cubicBezTo>
                      <a:pt x="31297" y="360491"/>
                      <a:pt x="20463" y="356004"/>
                      <a:pt x="12475" y="348016"/>
                    </a:cubicBezTo>
                    <a:cubicBezTo>
                      <a:pt x="4488" y="340028"/>
                      <a:pt x="0" y="329194"/>
                      <a:pt x="0" y="317898"/>
                    </a:cubicBezTo>
                    <a:lnTo>
                      <a:pt x="0" y="42593"/>
                    </a:lnTo>
                    <a:cubicBezTo>
                      <a:pt x="0" y="31297"/>
                      <a:pt x="4488" y="20463"/>
                      <a:pt x="12475" y="12475"/>
                    </a:cubicBezTo>
                    <a:cubicBezTo>
                      <a:pt x="20463" y="4488"/>
                      <a:pt x="31297" y="0"/>
                      <a:pt x="42593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1637417" cy="379541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12697">
              <a:off x="3934" y="16869"/>
              <a:ext cx="9138785" cy="2147140"/>
              <a:chOff x="0" y="0"/>
              <a:chExt cx="1627223" cy="38231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1627223" cy="382313"/>
              </a:xfrm>
              <a:custGeom>
                <a:avLst/>
                <a:gdLst/>
                <a:ahLst/>
                <a:cxnLst/>
                <a:rect l="l" t="t" r="r" b="b"/>
                <a:pathLst>
                  <a:path w="1627223" h="382313">
                    <a:moveTo>
                      <a:pt x="42860" y="0"/>
                    </a:moveTo>
                    <a:lnTo>
                      <a:pt x="1584363" y="0"/>
                    </a:lnTo>
                    <a:cubicBezTo>
                      <a:pt x="1595730" y="0"/>
                      <a:pt x="1606632" y="4516"/>
                      <a:pt x="1614670" y="12553"/>
                    </a:cubicBezTo>
                    <a:cubicBezTo>
                      <a:pt x="1622708" y="20591"/>
                      <a:pt x="1627223" y="31493"/>
                      <a:pt x="1627223" y="42860"/>
                    </a:cubicBezTo>
                    <a:lnTo>
                      <a:pt x="1627223" y="339453"/>
                    </a:lnTo>
                    <a:cubicBezTo>
                      <a:pt x="1627223" y="350820"/>
                      <a:pt x="1622708" y="361722"/>
                      <a:pt x="1614670" y="369760"/>
                    </a:cubicBezTo>
                    <a:cubicBezTo>
                      <a:pt x="1606632" y="377797"/>
                      <a:pt x="1595730" y="382313"/>
                      <a:pt x="1584363" y="382313"/>
                    </a:cubicBezTo>
                    <a:lnTo>
                      <a:pt x="42860" y="382313"/>
                    </a:lnTo>
                    <a:cubicBezTo>
                      <a:pt x="19189" y="382313"/>
                      <a:pt x="0" y="363124"/>
                      <a:pt x="0" y="339453"/>
                    </a:cubicBezTo>
                    <a:lnTo>
                      <a:pt x="0" y="42860"/>
                    </a:lnTo>
                    <a:cubicBezTo>
                      <a:pt x="0" y="31493"/>
                      <a:pt x="4516" y="20591"/>
                      <a:pt x="12553" y="12553"/>
                    </a:cubicBezTo>
                    <a:cubicBezTo>
                      <a:pt x="20591" y="4516"/>
                      <a:pt x="31493" y="0"/>
                      <a:pt x="42860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1627223" cy="401363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249519" y="467293"/>
              <a:ext cx="8967322" cy="115104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79"/>
                </a:lnSpc>
              </a:pPr>
              <a:r>
                <a:rPr lang="en-US" sz="5199" b="1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SUAS DIFERENÇAS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 rot="485798">
            <a:off x="10243401" y="3984209"/>
            <a:ext cx="2442104" cy="1842984"/>
            <a:chOff x="0" y="0"/>
            <a:chExt cx="3256139" cy="2457312"/>
          </a:xfrm>
        </p:grpSpPr>
        <p:sp>
          <p:nvSpPr>
            <p:cNvPr id="11" name="Freeform 11"/>
            <p:cNvSpPr/>
            <p:nvPr/>
          </p:nvSpPr>
          <p:spPr>
            <a:xfrm rot="1628544">
              <a:off x="310511" y="598079"/>
              <a:ext cx="2869628" cy="1025892"/>
            </a:xfrm>
            <a:custGeom>
              <a:avLst/>
              <a:gdLst/>
              <a:ahLst/>
              <a:cxnLst/>
              <a:rect l="l" t="t" r="r" b="b"/>
              <a:pathLst>
                <a:path w="2869628" h="1025892">
                  <a:moveTo>
                    <a:pt x="0" y="0"/>
                  </a:moveTo>
                  <a:lnTo>
                    <a:pt x="2869628" y="0"/>
                  </a:lnTo>
                  <a:lnTo>
                    <a:pt x="2869628" y="1025892"/>
                  </a:lnTo>
                  <a:lnTo>
                    <a:pt x="0" y="102589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2" name="Freeform 12"/>
            <p:cNvSpPr/>
            <p:nvPr/>
          </p:nvSpPr>
          <p:spPr>
            <a:xfrm rot="1628544">
              <a:off x="81898" y="707302"/>
              <a:ext cx="3092343" cy="1105513"/>
            </a:xfrm>
            <a:custGeom>
              <a:avLst/>
              <a:gdLst/>
              <a:ahLst/>
              <a:cxnLst/>
              <a:rect l="l" t="t" r="r" b="b"/>
              <a:pathLst>
                <a:path w="3092343" h="1105513">
                  <a:moveTo>
                    <a:pt x="0" y="0"/>
                  </a:moveTo>
                  <a:lnTo>
                    <a:pt x="3092343" y="0"/>
                  </a:lnTo>
                  <a:lnTo>
                    <a:pt x="3092343" y="1105513"/>
                  </a:lnTo>
                  <a:lnTo>
                    <a:pt x="0" y="11055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3" name="Group 13"/>
          <p:cNvGrpSpPr/>
          <p:nvPr/>
        </p:nvGrpSpPr>
        <p:grpSpPr>
          <a:xfrm>
            <a:off x="7743528" y="8308394"/>
            <a:ext cx="2531030" cy="1404590"/>
            <a:chOff x="0" y="0"/>
            <a:chExt cx="3374706" cy="1872787"/>
          </a:xfrm>
        </p:grpSpPr>
        <p:sp>
          <p:nvSpPr>
            <p:cNvPr id="14" name="Freeform 14"/>
            <p:cNvSpPr/>
            <p:nvPr/>
          </p:nvSpPr>
          <p:spPr>
            <a:xfrm rot="-658956" flipH="1" flipV="1">
              <a:off x="234521" y="525683"/>
              <a:ext cx="2997017" cy="1071434"/>
            </a:xfrm>
            <a:custGeom>
              <a:avLst/>
              <a:gdLst/>
              <a:ahLst/>
              <a:cxnLst/>
              <a:rect l="l" t="t" r="r" b="b"/>
              <a:pathLst>
                <a:path w="2997017" h="1071434">
                  <a:moveTo>
                    <a:pt x="2997017" y="1071433"/>
                  </a:moveTo>
                  <a:lnTo>
                    <a:pt x="0" y="1071433"/>
                  </a:lnTo>
                  <a:lnTo>
                    <a:pt x="0" y="0"/>
                  </a:lnTo>
                  <a:lnTo>
                    <a:pt x="2997017" y="0"/>
                  </a:lnTo>
                  <a:lnTo>
                    <a:pt x="2997017" y="1071433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5" name="Freeform 15"/>
            <p:cNvSpPr/>
            <p:nvPr/>
          </p:nvSpPr>
          <p:spPr>
            <a:xfrm rot="-658956" flipH="1" flipV="1">
              <a:off x="80033" y="295688"/>
              <a:ext cx="3214641" cy="1149234"/>
            </a:xfrm>
            <a:custGeom>
              <a:avLst/>
              <a:gdLst/>
              <a:ahLst/>
              <a:cxnLst/>
              <a:rect l="l" t="t" r="r" b="b"/>
              <a:pathLst>
                <a:path w="3214641" h="1149234">
                  <a:moveTo>
                    <a:pt x="3214641" y="1149234"/>
                  </a:moveTo>
                  <a:lnTo>
                    <a:pt x="0" y="1149234"/>
                  </a:lnTo>
                  <a:lnTo>
                    <a:pt x="0" y="0"/>
                  </a:lnTo>
                  <a:lnTo>
                    <a:pt x="3214641" y="0"/>
                  </a:lnTo>
                  <a:lnTo>
                    <a:pt x="3214641" y="1149234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6" name="Group 16"/>
          <p:cNvGrpSpPr/>
          <p:nvPr/>
        </p:nvGrpSpPr>
        <p:grpSpPr>
          <a:xfrm>
            <a:off x="13133977" y="1492004"/>
            <a:ext cx="3742652" cy="3651496"/>
            <a:chOff x="0" y="0"/>
            <a:chExt cx="4990203" cy="4868661"/>
          </a:xfrm>
        </p:grpSpPr>
        <p:grpSp>
          <p:nvGrpSpPr>
            <p:cNvPr id="17" name="Group 17"/>
            <p:cNvGrpSpPr/>
            <p:nvPr/>
          </p:nvGrpSpPr>
          <p:grpSpPr>
            <a:xfrm rot="12697">
              <a:off x="8940" y="9166"/>
              <a:ext cx="4972323" cy="4850330"/>
              <a:chOff x="0" y="0"/>
              <a:chExt cx="885356" cy="863634"/>
            </a:xfrm>
          </p:grpSpPr>
          <p:sp>
            <p:nvSpPr>
              <p:cNvPr id="18" name="Freeform 18"/>
              <p:cNvSpPr/>
              <p:nvPr/>
            </p:nvSpPr>
            <p:spPr>
              <a:xfrm>
                <a:off x="0" y="0"/>
                <a:ext cx="885356" cy="863634"/>
              </a:xfrm>
              <a:custGeom>
                <a:avLst/>
                <a:gdLst/>
                <a:ahLst/>
                <a:cxnLst/>
                <a:rect l="l" t="t" r="r" b="b"/>
                <a:pathLst>
                  <a:path w="885356" h="863634">
                    <a:moveTo>
                      <a:pt x="78774" y="0"/>
                    </a:moveTo>
                    <a:lnTo>
                      <a:pt x="806582" y="0"/>
                    </a:lnTo>
                    <a:cubicBezTo>
                      <a:pt x="850088" y="0"/>
                      <a:pt x="885356" y="35268"/>
                      <a:pt x="885356" y="78774"/>
                    </a:cubicBezTo>
                    <a:lnTo>
                      <a:pt x="885356" y="784860"/>
                    </a:lnTo>
                    <a:cubicBezTo>
                      <a:pt x="885356" y="828366"/>
                      <a:pt x="850088" y="863634"/>
                      <a:pt x="806582" y="863634"/>
                    </a:cubicBezTo>
                    <a:lnTo>
                      <a:pt x="78774" y="863634"/>
                    </a:lnTo>
                    <a:cubicBezTo>
                      <a:pt x="35268" y="863634"/>
                      <a:pt x="0" y="828366"/>
                      <a:pt x="0" y="784860"/>
                    </a:cubicBezTo>
                    <a:lnTo>
                      <a:pt x="0" y="78774"/>
                    </a:lnTo>
                    <a:cubicBezTo>
                      <a:pt x="0" y="35268"/>
                      <a:pt x="35268" y="0"/>
                      <a:pt x="78774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19" name="TextBox 19"/>
              <p:cNvSpPr txBox="1"/>
              <p:nvPr/>
            </p:nvSpPr>
            <p:spPr>
              <a:xfrm>
                <a:off x="0" y="-19050"/>
                <a:ext cx="885356" cy="882684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sp>
          <p:nvSpPr>
            <p:cNvPr id="20" name="Freeform 20"/>
            <p:cNvSpPr/>
            <p:nvPr/>
          </p:nvSpPr>
          <p:spPr>
            <a:xfrm>
              <a:off x="528979" y="510228"/>
              <a:ext cx="4023122" cy="3884141"/>
            </a:xfrm>
            <a:custGeom>
              <a:avLst/>
              <a:gdLst/>
              <a:ahLst/>
              <a:cxnLst/>
              <a:rect l="l" t="t" r="r" b="b"/>
              <a:pathLst>
                <a:path w="4023122" h="3884141">
                  <a:moveTo>
                    <a:pt x="0" y="0"/>
                  </a:moveTo>
                  <a:lnTo>
                    <a:pt x="4023122" y="0"/>
                  </a:lnTo>
                  <a:lnTo>
                    <a:pt x="4023122" y="3884141"/>
                  </a:lnTo>
                  <a:lnTo>
                    <a:pt x="0" y="388414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1" name="TextBox 21"/>
          <p:cNvSpPr txBox="1"/>
          <p:nvPr/>
        </p:nvSpPr>
        <p:spPr>
          <a:xfrm>
            <a:off x="532300" y="2793091"/>
            <a:ext cx="9509996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Um algoritmo é uma sequência de instruções bem definidas para resolver um problema. Pode ser implementado em várias linguagens de programação e funciona como uma "receita", descrevendo os passos sem especificar detalhes de implementação.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10452444" y="6076950"/>
            <a:ext cx="7324587" cy="318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 Pseudocódigo é uma representação informal de um algoritmo, utilizando uma mistura de linguagem natural e elementos de programação. Embora não seja executável, serve como guia para o programador.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667360" y="6298291"/>
            <a:ext cx="7076168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Continuando com a analogia da culinária, o pseudocódigo seria como descrever a receita em termos gerais, sem entrar em detalhes específicos de medidas ou processos</a:t>
            </a:r>
          </a:p>
        </p:txBody>
      </p:sp>
      <p:sp>
        <p:nvSpPr>
          <p:cNvPr id="24" name="Freeform 24"/>
          <p:cNvSpPr/>
          <p:nvPr/>
        </p:nvSpPr>
        <p:spPr>
          <a:xfrm rot="5400000">
            <a:off x="16606392" y="-872221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663218" y="8592338"/>
            <a:ext cx="2748515" cy="1049433"/>
          </a:xfrm>
          <a:custGeom>
            <a:avLst/>
            <a:gdLst/>
            <a:ahLst/>
            <a:cxnLst/>
            <a:rect l="l" t="t" r="r" b="b"/>
            <a:pathLst>
              <a:path w="2748515" h="1049433">
                <a:moveTo>
                  <a:pt x="0" y="0"/>
                </a:moveTo>
                <a:lnTo>
                  <a:pt x="2748515" y="0"/>
                </a:lnTo>
                <a:lnTo>
                  <a:pt x="2748515" y="1049433"/>
                </a:lnTo>
                <a:lnTo>
                  <a:pt x="0" y="10494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 rot="-307858">
            <a:off x="3640920" y="4084254"/>
            <a:ext cx="11316553" cy="2283259"/>
            <a:chOff x="0" y="0"/>
            <a:chExt cx="2777763" cy="560449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777763" cy="560449"/>
            </a:xfrm>
            <a:custGeom>
              <a:avLst/>
              <a:gdLst/>
              <a:ahLst/>
              <a:cxnLst/>
              <a:rect l="l" t="t" r="r" b="b"/>
              <a:pathLst>
                <a:path w="2777763" h="560449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 rot="-307858">
            <a:off x="3396456" y="3909638"/>
            <a:ext cx="11406623" cy="2339737"/>
            <a:chOff x="0" y="0"/>
            <a:chExt cx="2799872" cy="57431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2799872" cy="574312"/>
            </a:xfrm>
            <a:custGeom>
              <a:avLst/>
              <a:gdLst/>
              <a:ahLst/>
              <a:cxnLst/>
              <a:rect l="l" t="t" r="r" b="b"/>
              <a:pathLst>
                <a:path w="2799872" h="57431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8" name="TextBox 8"/>
            <p:cNvSpPr txBox="1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9" name="TextBox 9"/>
          <p:cNvSpPr txBox="1"/>
          <p:nvPr/>
        </p:nvSpPr>
        <p:spPr>
          <a:xfrm rot="-307858">
            <a:off x="3287461" y="3967320"/>
            <a:ext cx="11530942" cy="2023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 b="1">
                <a:solidFill>
                  <a:srgbClr val="F5F1E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OBRIGADA</a:t>
            </a:r>
          </a:p>
        </p:txBody>
      </p:sp>
      <p:sp>
        <p:nvSpPr>
          <p:cNvPr id="10" name="Freeform 10"/>
          <p:cNvSpPr/>
          <p:nvPr/>
        </p:nvSpPr>
        <p:spPr>
          <a:xfrm rot="-463397">
            <a:off x="1880626" y="3208763"/>
            <a:ext cx="1711637" cy="1796565"/>
          </a:xfrm>
          <a:custGeom>
            <a:avLst/>
            <a:gdLst/>
            <a:ahLst/>
            <a:cxnLst/>
            <a:rect l="l" t="t" r="r" b="b"/>
            <a:pathLst>
              <a:path w="1711637" h="1796565">
                <a:moveTo>
                  <a:pt x="0" y="0"/>
                </a:moveTo>
                <a:lnTo>
                  <a:pt x="1711636" y="0"/>
                </a:lnTo>
                <a:lnTo>
                  <a:pt x="1711636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1" name="Freeform 11"/>
          <p:cNvSpPr/>
          <p:nvPr/>
        </p:nvSpPr>
        <p:spPr>
          <a:xfrm rot="321975">
            <a:off x="14545961" y="5058831"/>
            <a:ext cx="1570218" cy="1467440"/>
          </a:xfrm>
          <a:custGeom>
            <a:avLst/>
            <a:gdLst/>
            <a:ahLst/>
            <a:cxnLst/>
            <a:rect l="l" t="t" r="r" b="b"/>
            <a:pathLst>
              <a:path w="1570218" h="1467440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>
            <a:off x="1250659" y="8001684"/>
            <a:ext cx="1204066" cy="1256616"/>
          </a:xfrm>
          <a:custGeom>
            <a:avLst/>
            <a:gdLst/>
            <a:ahLst/>
            <a:cxnLst/>
            <a:rect l="l" t="t" r="r" b="b"/>
            <a:pathLst>
              <a:path w="1204066" h="125661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5921718" y="1068063"/>
            <a:ext cx="1256574" cy="1311415"/>
          </a:xfrm>
          <a:custGeom>
            <a:avLst/>
            <a:gdLst/>
            <a:ahLst/>
            <a:cxnLst/>
            <a:rect l="l" t="t" r="r" b="b"/>
            <a:pathLst>
              <a:path w="1256574" h="1311415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-234465">
            <a:off x="4985277" y="6279770"/>
            <a:ext cx="1417379" cy="1502039"/>
          </a:xfrm>
          <a:custGeom>
            <a:avLst/>
            <a:gdLst/>
            <a:ahLst/>
            <a:cxnLst/>
            <a:rect l="l" t="t" r="r" b="b"/>
            <a:pathLst>
              <a:path w="1417379" h="150203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15" name="Freeform 15"/>
          <p:cNvSpPr/>
          <p:nvPr/>
        </p:nvSpPr>
        <p:spPr>
          <a:xfrm rot="436555">
            <a:off x="11692005" y="2511475"/>
            <a:ext cx="1312547" cy="1423867"/>
          </a:xfrm>
          <a:custGeom>
            <a:avLst/>
            <a:gdLst/>
            <a:ahLst/>
            <a:cxnLst/>
            <a:rect l="l" t="t" r="r" b="b"/>
            <a:pathLst>
              <a:path w="1312547" h="142386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6" name="Freeform 16"/>
          <p:cNvSpPr/>
          <p:nvPr/>
        </p:nvSpPr>
        <p:spPr>
          <a:xfrm>
            <a:off x="4348797" y="-1881544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Freeform 4">
            <a:extLst>
              <a:ext uri="{FF2B5EF4-FFF2-40B4-BE49-F238E27FC236}">
                <a16:creationId xmlns:a16="http://schemas.microsoft.com/office/drawing/2014/main" id="{C68E8365-35DF-4949-B196-06250E50CE7E}"/>
              </a:ext>
            </a:extLst>
          </p:cNvPr>
          <p:cNvSpPr/>
          <p:nvPr/>
        </p:nvSpPr>
        <p:spPr>
          <a:xfrm rot="12697">
            <a:off x="10079552" y="4923444"/>
            <a:ext cx="7914884" cy="1518439"/>
          </a:xfrm>
          <a:custGeom>
            <a:avLst/>
            <a:gdLst/>
            <a:ahLst/>
            <a:cxnLst/>
            <a:rect l="l" t="t" r="r" b="b"/>
            <a:pathLst>
              <a:path w="2622696" h="360491">
                <a:moveTo>
                  <a:pt x="26592" y="0"/>
                </a:moveTo>
                <a:lnTo>
                  <a:pt x="2596104" y="0"/>
                </a:lnTo>
                <a:cubicBezTo>
                  <a:pt x="2603156" y="0"/>
                  <a:pt x="2609920" y="2802"/>
                  <a:pt x="2614907" y="7789"/>
                </a:cubicBezTo>
                <a:cubicBezTo>
                  <a:pt x="2619894" y="12776"/>
                  <a:pt x="2622696" y="19539"/>
                  <a:pt x="2622696" y="26592"/>
                </a:cubicBezTo>
                <a:lnTo>
                  <a:pt x="2622696" y="333899"/>
                </a:lnTo>
                <a:cubicBezTo>
                  <a:pt x="2622696" y="340952"/>
                  <a:pt x="2619894" y="347716"/>
                  <a:pt x="2614907" y="352703"/>
                </a:cubicBezTo>
                <a:cubicBezTo>
                  <a:pt x="2609920" y="357690"/>
                  <a:pt x="2603156" y="360491"/>
                  <a:pt x="2596104" y="360491"/>
                </a:cubicBezTo>
                <a:lnTo>
                  <a:pt x="26592" y="360491"/>
                </a:lnTo>
                <a:cubicBezTo>
                  <a:pt x="19539" y="360491"/>
                  <a:pt x="12776" y="357690"/>
                  <a:pt x="7789" y="352703"/>
                </a:cubicBezTo>
                <a:cubicBezTo>
                  <a:pt x="2802" y="347716"/>
                  <a:pt x="0" y="340952"/>
                  <a:pt x="0" y="333899"/>
                </a:cubicBezTo>
                <a:lnTo>
                  <a:pt x="0" y="26592"/>
                </a:lnTo>
                <a:cubicBezTo>
                  <a:pt x="0" y="19539"/>
                  <a:pt x="2802" y="12776"/>
                  <a:pt x="7789" y="7789"/>
                </a:cubicBezTo>
                <a:cubicBezTo>
                  <a:pt x="12776" y="2802"/>
                  <a:pt x="19539" y="0"/>
                  <a:pt x="26592" y="0"/>
                </a:cubicBezTo>
                <a:close/>
              </a:path>
            </a:pathLst>
          </a:custGeom>
          <a:solidFill>
            <a:srgbClr val="000000"/>
          </a:solidFill>
          <a:ln cap="rnd">
            <a:noFill/>
            <a:prstDash val="solid"/>
            <a:round/>
          </a:ln>
        </p:spPr>
        <p:txBody>
          <a:bodyPr/>
          <a:lstStyle/>
          <a:p>
            <a:endParaRPr lang="pt-BR" dirty="0"/>
          </a:p>
        </p:txBody>
      </p:sp>
      <p:sp>
        <p:nvSpPr>
          <p:cNvPr id="39" name="Freeform 4">
            <a:extLst>
              <a:ext uri="{FF2B5EF4-FFF2-40B4-BE49-F238E27FC236}">
                <a16:creationId xmlns:a16="http://schemas.microsoft.com/office/drawing/2014/main" id="{AA76E8FF-02B1-4FF1-BC38-51C2066177A0}"/>
              </a:ext>
            </a:extLst>
          </p:cNvPr>
          <p:cNvSpPr/>
          <p:nvPr/>
        </p:nvSpPr>
        <p:spPr>
          <a:xfrm rot="12697">
            <a:off x="10079551" y="4130747"/>
            <a:ext cx="7914884" cy="1518439"/>
          </a:xfrm>
          <a:custGeom>
            <a:avLst/>
            <a:gdLst/>
            <a:ahLst/>
            <a:cxnLst/>
            <a:rect l="l" t="t" r="r" b="b"/>
            <a:pathLst>
              <a:path w="2622696" h="360491">
                <a:moveTo>
                  <a:pt x="26592" y="0"/>
                </a:moveTo>
                <a:lnTo>
                  <a:pt x="2596104" y="0"/>
                </a:lnTo>
                <a:cubicBezTo>
                  <a:pt x="2603156" y="0"/>
                  <a:pt x="2609920" y="2802"/>
                  <a:pt x="2614907" y="7789"/>
                </a:cubicBezTo>
                <a:cubicBezTo>
                  <a:pt x="2619894" y="12776"/>
                  <a:pt x="2622696" y="19539"/>
                  <a:pt x="2622696" y="26592"/>
                </a:cubicBezTo>
                <a:lnTo>
                  <a:pt x="2622696" y="333899"/>
                </a:lnTo>
                <a:cubicBezTo>
                  <a:pt x="2622696" y="340952"/>
                  <a:pt x="2619894" y="347716"/>
                  <a:pt x="2614907" y="352703"/>
                </a:cubicBezTo>
                <a:cubicBezTo>
                  <a:pt x="2609920" y="357690"/>
                  <a:pt x="2603156" y="360491"/>
                  <a:pt x="2596104" y="360491"/>
                </a:cubicBezTo>
                <a:lnTo>
                  <a:pt x="26592" y="360491"/>
                </a:lnTo>
                <a:cubicBezTo>
                  <a:pt x="19539" y="360491"/>
                  <a:pt x="12776" y="357690"/>
                  <a:pt x="7789" y="352703"/>
                </a:cubicBezTo>
                <a:cubicBezTo>
                  <a:pt x="2802" y="347716"/>
                  <a:pt x="0" y="340952"/>
                  <a:pt x="0" y="333899"/>
                </a:cubicBezTo>
                <a:lnTo>
                  <a:pt x="0" y="26592"/>
                </a:lnTo>
                <a:cubicBezTo>
                  <a:pt x="0" y="19539"/>
                  <a:pt x="2802" y="12776"/>
                  <a:pt x="7789" y="7789"/>
                </a:cubicBezTo>
                <a:cubicBezTo>
                  <a:pt x="12776" y="2802"/>
                  <a:pt x="19539" y="0"/>
                  <a:pt x="26592" y="0"/>
                </a:cubicBezTo>
                <a:close/>
              </a:path>
            </a:pathLst>
          </a:custGeom>
          <a:solidFill>
            <a:srgbClr val="000000"/>
          </a:solidFill>
          <a:ln cap="rnd">
            <a:noFill/>
            <a:prstDash val="solid"/>
            <a:round/>
          </a:ln>
        </p:spPr>
        <p:txBody>
          <a:bodyPr/>
          <a:lstStyle/>
          <a:p>
            <a:endParaRPr lang="pt-BR" dirty="0"/>
          </a:p>
        </p:txBody>
      </p:sp>
      <p:sp>
        <p:nvSpPr>
          <p:cNvPr id="40" name="Freeform 4">
            <a:extLst>
              <a:ext uri="{FF2B5EF4-FFF2-40B4-BE49-F238E27FC236}">
                <a16:creationId xmlns:a16="http://schemas.microsoft.com/office/drawing/2014/main" id="{37372FD2-8BA9-4655-BDE2-A325666848FE}"/>
              </a:ext>
            </a:extLst>
          </p:cNvPr>
          <p:cNvSpPr/>
          <p:nvPr/>
        </p:nvSpPr>
        <p:spPr>
          <a:xfrm rot="12697">
            <a:off x="10079552" y="3148135"/>
            <a:ext cx="7914884" cy="1518439"/>
          </a:xfrm>
          <a:custGeom>
            <a:avLst/>
            <a:gdLst/>
            <a:ahLst/>
            <a:cxnLst/>
            <a:rect l="l" t="t" r="r" b="b"/>
            <a:pathLst>
              <a:path w="2622696" h="360491">
                <a:moveTo>
                  <a:pt x="26592" y="0"/>
                </a:moveTo>
                <a:lnTo>
                  <a:pt x="2596104" y="0"/>
                </a:lnTo>
                <a:cubicBezTo>
                  <a:pt x="2603156" y="0"/>
                  <a:pt x="2609920" y="2802"/>
                  <a:pt x="2614907" y="7789"/>
                </a:cubicBezTo>
                <a:cubicBezTo>
                  <a:pt x="2619894" y="12776"/>
                  <a:pt x="2622696" y="19539"/>
                  <a:pt x="2622696" y="26592"/>
                </a:cubicBezTo>
                <a:lnTo>
                  <a:pt x="2622696" y="333899"/>
                </a:lnTo>
                <a:cubicBezTo>
                  <a:pt x="2622696" y="340952"/>
                  <a:pt x="2619894" y="347716"/>
                  <a:pt x="2614907" y="352703"/>
                </a:cubicBezTo>
                <a:cubicBezTo>
                  <a:pt x="2609920" y="357690"/>
                  <a:pt x="2603156" y="360491"/>
                  <a:pt x="2596104" y="360491"/>
                </a:cubicBezTo>
                <a:lnTo>
                  <a:pt x="26592" y="360491"/>
                </a:lnTo>
                <a:cubicBezTo>
                  <a:pt x="19539" y="360491"/>
                  <a:pt x="12776" y="357690"/>
                  <a:pt x="7789" y="352703"/>
                </a:cubicBezTo>
                <a:cubicBezTo>
                  <a:pt x="2802" y="347716"/>
                  <a:pt x="0" y="340952"/>
                  <a:pt x="0" y="333899"/>
                </a:cubicBezTo>
                <a:lnTo>
                  <a:pt x="0" y="26592"/>
                </a:lnTo>
                <a:cubicBezTo>
                  <a:pt x="0" y="19539"/>
                  <a:pt x="2802" y="12776"/>
                  <a:pt x="7789" y="7789"/>
                </a:cubicBezTo>
                <a:cubicBezTo>
                  <a:pt x="12776" y="2802"/>
                  <a:pt x="19539" y="0"/>
                  <a:pt x="26592" y="0"/>
                </a:cubicBezTo>
                <a:close/>
              </a:path>
            </a:pathLst>
          </a:custGeom>
          <a:solidFill>
            <a:srgbClr val="000000"/>
          </a:solidFill>
          <a:ln cap="rnd">
            <a:noFill/>
            <a:prstDash val="solid"/>
            <a:round/>
          </a:ln>
        </p:spPr>
        <p:txBody>
          <a:bodyPr/>
          <a:lstStyle/>
          <a:p>
            <a:endParaRPr lang="pt-BR" dirty="0"/>
          </a:p>
        </p:txBody>
      </p:sp>
      <p:sp>
        <p:nvSpPr>
          <p:cNvPr id="36" name="Freeform 4">
            <a:extLst>
              <a:ext uri="{FF2B5EF4-FFF2-40B4-BE49-F238E27FC236}">
                <a16:creationId xmlns:a16="http://schemas.microsoft.com/office/drawing/2014/main" id="{25F253CF-AE4F-48D3-BF5B-FCFAF1A82BCC}"/>
              </a:ext>
            </a:extLst>
          </p:cNvPr>
          <p:cNvSpPr/>
          <p:nvPr/>
        </p:nvSpPr>
        <p:spPr>
          <a:xfrm rot="12697">
            <a:off x="10082289" y="5911667"/>
            <a:ext cx="7914884" cy="1518439"/>
          </a:xfrm>
          <a:custGeom>
            <a:avLst/>
            <a:gdLst/>
            <a:ahLst/>
            <a:cxnLst/>
            <a:rect l="l" t="t" r="r" b="b"/>
            <a:pathLst>
              <a:path w="2622696" h="360491">
                <a:moveTo>
                  <a:pt x="26592" y="0"/>
                </a:moveTo>
                <a:lnTo>
                  <a:pt x="2596104" y="0"/>
                </a:lnTo>
                <a:cubicBezTo>
                  <a:pt x="2603156" y="0"/>
                  <a:pt x="2609920" y="2802"/>
                  <a:pt x="2614907" y="7789"/>
                </a:cubicBezTo>
                <a:cubicBezTo>
                  <a:pt x="2619894" y="12776"/>
                  <a:pt x="2622696" y="19539"/>
                  <a:pt x="2622696" y="26592"/>
                </a:cubicBezTo>
                <a:lnTo>
                  <a:pt x="2622696" y="333899"/>
                </a:lnTo>
                <a:cubicBezTo>
                  <a:pt x="2622696" y="340952"/>
                  <a:pt x="2619894" y="347716"/>
                  <a:pt x="2614907" y="352703"/>
                </a:cubicBezTo>
                <a:cubicBezTo>
                  <a:pt x="2609920" y="357690"/>
                  <a:pt x="2603156" y="360491"/>
                  <a:pt x="2596104" y="360491"/>
                </a:cubicBezTo>
                <a:lnTo>
                  <a:pt x="26592" y="360491"/>
                </a:lnTo>
                <a:cubicBezTo>
                  <a:pt x="19539" y="360491"/>
                  <a:pt x="12776" y="357690"/>
                  <a:pt x="7789" y="352703"/>
                </a:cubicBezTo>
                <a:cubicBezTo>
                  <a:pt x="2802" y="347716"/>
                  <a:pt x="0" y="340952"/>
                  <a:pt x="0" y="333899"/>
                </a:cubicBezTo>
                <a:lnTo>
                  <a:pt x="0" y="26592"/>
                </a:lnTo>
                <a:cubicBezTo>
                  <a:pt x="0" y="19539"/>
                  <a:pt x="2802" y="12776"/>
                  <a:pt x="7789" y="7789"/>
                </a:cubicBezTo>
                <a:cubicBezTo>
                  <a:pt x="12776" y="2802"/>
                  <a:pt x="19539" y="0"/>
                  <a:pt x="26592" y="0"/>
                </a:cubicBezTo>
                <a:close/>
              </a:path>
            </a:pathLst>
          </a:custGeom>
          <a:solidFill>
            <a:srgbClr val="000000"/>
          </a:solidFill>
          <a:ln cap="rnd">
            <a:noFill/>
            <a:prstDash val="solid"/>
            <a:round/>
          </a:ln>
        </p:spPr>
        <p:txBody>
          <a:bodyPr/>
          <a:lstStyle/>
          <a:p>
            <a:endParaRPr lang="pt-BR" dirty="0"/>
          </a:p>
        </p:txBody>
      </p:sp>
      <p:grpSp>
        <p:nvGrpSpPr>
          <p:cNvPr id="2" name="Group 2"/>
          <p:cNvGrpSpPr/>
          <p:nvPr/>
        </p:nvGrpSpPr>
        <p:grpSpPr>
          <a:xfrm>
            <a:off x="1685294" y="333268"/>
            <a:ext cx="11205002" cy="1834879"/>
            <a:chOff x="3915" y="27025"/>
            <a:chExt cx="14940003" cy="2446505"/>
          </a:xfrm>
        </p:grpSpPr>
        <p:grpSp>
          <p:nvGrpSpPr>
            <p:cNvPr id="3" name="Group 3"/>
            <p:cNvGrpSpPr/>
            <p:nvPr/>
          </p:nvGrpSpPr>
          <p:grpSpPr>
            <a:xfrm rot="12697">
              <a:off x="214378" y="341957"/>
              <a:ext cx="14729540" cy="2131573"/>
              <a:chOff x="0" y="-19050"/>
              <a:chExt cx="2622696" cy="379541"/>
            </a:xfrm>
          </p:grpSpPr>
          <p:sp>
            <p:nvSpPr>
              <p:cNvPr id="4" name="Freeform 4"/>
              <p:cNvSpPr/>
              <p:nvPr/>
            </p:nvSpPr>
            <p:spPr>
              <a:xfrm>
                <a:off x="0" y="0"/>
                <a:ext cx="2622696" cy="360491"/>
              </a:xfrm>
              <a:custGeom>
                <a:avLst/>
                <a:gdLst/>
                <a:ahLst/>
                <a:cxnLst/>
                <a:rect l="l" t="t" r="r" b="b"/>
                <a:pathLst>
                  <a:path w="2622696" h="360491">
                    <a:moveTo>
                      <a:pt x="26592" y="0"/>
                    </a:moveTo>
                    <a:lnTo>
                      <a:pt x="2596104" y="0"/>
                    </a:lnTo>
                    <a:cubicBezTo>
                      <a:pt x="2603156" y="0"/>
                      <a:pt x="2609920" y="2802"/>
                      <a:pt x="2614907" y="7789"/>
                    </a:cubicBezTo>
                    <a:cubicBezTo>
                      <a:pt x="2619894" y="12776"/>
                      <a:pt x="2622696" y="19539"/>
                      <a:pt x="2622696" y="26592"/>
                    </a:cubicBezTo>
                    <a:lnTo>
                      <a:pt x="2622696" y="333899"/>
                    </a:lnTo>
                    <a:cubicBezTo>
                      <a:pt x="2622696" y="340952"/>
                      <a:pt x="2619894" y="347716"/>
                      <a:pt x="2614907" y="352703"/>
                    </a:cubicBezTo>
                    <a:cubicBezTo>
                      <a:pt x="2609920" y="357690"/>
                      <a:pt x="2603156" y="360491"/>
                      <a:pt x="2596104" y="360491"/>
                    </a:cubicBezTo>
                    <a:lnTo>
                      <a:pt x="26592" y="360491"/>
                    </a:lnTo>
                    <a:cubicBezTo>
                      <a:pt x="19539" y="360491"/>
                      <a:pt x="12776" y="357690"/>
                      <a:pt x="7789" y="352703"/>
                    </a:cubicBezTo>
                    <a:cubicBezTo>
                      <a:pt x="2802" y="347716"/>
                      <a:pt x="0" y="340952"/>
                      <a:pt x="0" y="333899"/>
                    </a:cubicBezTo>
                    <a:lnTo>
                      <a:pt x="0" y="26592"/>
                    </a:lnTo>
                    <a:cubicBezTo>
                      <a:pt x="0" y="19539"/>
                      <a:pt x="2802" y="12776"/>
                      <a:pt x="7789" y="7789"/>
                    </a:cubicBezTo>
                    <a:cubicBezTo>
                      <a:pt x="12776" y="2802"/>
                      <a:pt x="19539" y="0"/>
                      <a:pt x="26592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5" name="TextBox 5"/>
              <p:cNvSpPr txBox="1"/>
              <p:nvPr/>
            </p:nvSpPr>
            <p:spPr>
              <a:xfrm>
                <a:off x="0" y="-19050"/>
                <a:ext cx="2622696" cy="379541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grpSp>
          <p:nvGrpSpPr>
            <p:cNvPr id="6" name="Group 6"/>
            <p:cNvGrpSpPr/>
            <p:nvPr/>
          </p:nvGrpSpPr>
          <p:grpSpPr>
            <a:xfrm rot="12697">
              <a:off x="3915" y="27025"/>
              <a:ext cx="14638141" cy="2147140"/>
              <a:chOff x="0" y="0"/>
              <a:chExt cx="2606421" cy="382313"/>
            </a:xfrm>
          </p:grpSpPr>
          <p:sp>
            <p:nvSpPr>
              <p:cNvPr id="7" name="Freeform 7"/>
              <p:cNvSpPr/>
              <p:nvPr/>
            </p:nvSpPr>
            <p:spPr>
              <a:xfrm>
                <a:off x="0" y="0"/>
                <a:ext cx="2606422" cy="382313"/>
              </a:xfrm>
              <a:custGeom>
                <a:avLst/>
                <a:gdLst/>
                <a:ahLst/>
                <a:cxnLst/>
                <a:rect l="l" t="t" r="r" b="b"/>
                <a:pathLst>
                  <a:path w="2606422" h="382313">
                    <a:moveTo>
                      <a:pt x="26758" y="0"/>
                    </a:moveTo>
                    <a:lnTo>
                      <a:pt x="2579663" y="0"/>
                    </a:lnTo>
                    <a:cubicBezTo>
                      <a:pt x="2594441" y="0"/>
                      <a:pt x="2606422" y="11980"/>
                      <a:pt x="2606422" y="26758"/>
                    </a:cubicBezTo>
                    <a:lnTo>
                      <a:pt x="2606422" y="355555"/>
                    </a:lnTo>
                    <a:cubicBezTo>
                      <a:pt x="2606422" y="362652"/>
                      <a:pt x="2603602" y="369458"/>
                      <a:pt x="2598584" y="374476"/>
                    </a:cubicBezTo>
                    <a:cubicBezTo>
                      <a:pt x="2593566" y="379494"/>
                      <a:pt x="2586760" y="382313"/>
                      <a:pt x="2579663" y="382313"/>
                    </a:cubicBezTo>
                    <a:lnTo>
                      <a:pt x="26758" y="382313"/>
                    </a:lnTo>
                    <a:cubicBezTo>
                      <a:pt x="11980" y="382313"/>
                      <a:pt x="0" y="370333"/>
                      <a:pt x="0" y="355555"/>
                    </a:cubicBezTo>
                    <a:lnTo>
                      <a:pt x="0" y="26758"/>
                    </a:lnTo>
                    <a:cubicBezTo>
                      <a:pt x="0" y="19661"/>
                      <a:pt x="2819" y="12855"/>
                      <a:pt x="7837" y="7837"/>
                    </a:cubicBezTo>
                    <a:cubicBezTo>
                      <a:pt x="12855" y="2819"/>
                      <a:pt x="19661" y="0"/>
                      <a:pt x="26758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28575" cap="rnd">
                <a:solidFill>
                  <a:srgbClr val="85CEC3"/>
                </a:solidFill>
                <a:prstDash val="solid"/>
                <a:round/>
              </a:ln>
            </p:spPr>
          </p:sp>
          <p:sp>
            <p:nvSpPr>
              <p:cNvPr id="8" name="TextBox 8"/>
              <p:cNvSpPr txBox="1"/>
              <p:nvPr/>
            </p:nvSpPr>
            <p:spPr>
              <a:xfrm>
                <a:off x="0" y="-19050"/>
                <a:ext cx="2606421" cy="401363"/>
              </a:xfrm>
              <a:prstGeom prst="rect">
                <a:avLst/>
              </a:prstGeom>
            </p:spPr>
            <p:txBody>
              <a:bodyPr lIns="32411" tIns="32411" rIns="32411" bIns="32411" rtlCol="0" anchor="ctr"/>
              <a:lstStyle/>
              <a:p>
                <a:pPr algn="ctr">
                  <a:lnSpc>
                    <a:spcPts val="1979"/>
                  </a:lnSpc>
                </a:pPr>
                <a:endParaRPr/>
              </a:p>
            </p:txBody>
          </p:sp>
        </p:grpSp>
        <p:sp>
          <p:nvSpPr>
            <p:cNvPr id="9" name="TextBox 9"/>
            <p:cNvSpPr txBox="1"/>
            <p:nvPr/>
          </p:nvSpPr>
          <p:spPr>
            <a:xfrm>
              <a:off x="399540" y="477449"/>
              <a:ext cx="14358821" cy="1202893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7279"/>
                </a:lnSpc>
              </a:pPr>
              <a:r>
                <a:rPr lang="en-US" sz="5199" b="1" dirty="0">
                  <a:solidFill>
                    <a:srgbClr val="000000"/>
                  </a:solidFill>
                  <a:latin typeface="Garet Bold"/>
                  <a:ea typeface="Garet Bold"/>
                  <a:cs typeface="Garet Bold"/>
                  <a:sym typeface="Garet Bold"/>
                </a:rPr>
                <a:t>DESCRIÇÃO NARRATIVA</a:t>
              </a:r>
            </a:p>
          </p:txBody>
        </p:sp>
      </p:grpSp>
      <p:grpSp>
        <p:nvGrpSpPr>
          <p:cNvPr id="10" name="Group 10"/>
          <p:cNvGrpSpPr/>
          <p:nvPr/>
        </p:nvGrpSpPr>
        <p:grpSpPr>
          <a:xfrm rot="12697">
            <a:off x="9968187" y="2841827"/>
            <a:ext cx="7764527" cy="4379786"/>
            <a:chOff x="0" y="0"/>
            <a:chExt cx="1843370" cy="1329725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id="12" name="TextBox 12"/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5" name="Freeform 15"/>
          <p:cNvSpPr/>
          <p:nvPr/>
        </p:nvSpPr>
        <p:spPr>
          <a:xfrm rot="5400000">
            <a:off x="16588466" y="-543487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5"/>
                </a:lnTo>
                <a:lnTo>
                  <a:pt x="0" y="331542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321975">
            <a:off x="16614145" y="8749351"/>
            <a:ext cx="1570218" cy="1467440"/>
          </a:xfrm>
          <a:custGeom>
            <a:avLst/>
            <a:gdLst/>
            <a:ahLst/>
            <a:cxnLst/>
            <a:rect l="l" t="t" r="r" b="b"/>
            <a:pathLst>
              <a:path w="1570218" h="1467440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7" name="Freeform 17"/>
          <p:cNvSpPr/>
          <p:nvPr/>
        </p:nvSpPr>
        <p:spPr>
          <a:xfrm rot="6668350">
            <a:off x="-1410940" y="7856534"/>
            <a:ext cx="4879280" cy="5131174"/>
          </a:xfrm>
          <a:custGeom>
            <a:avLst/>
            <a:gdLst/>
            <a:ahLst/>
            <a:cxnLst/>
            <a:rect l="l" t="t" r="r" b="b"/>
            <a:pathLst>
              <a:path w="4879280" h="5131174">
                <a:moveTo>
                  <a:pt x="0" y="0"/>
                </a:moveTo>
                <a:lnTo>
                  <a:pt x="4879280" y="0"/>
                </a:lnTo>
                <a:lnTo>
                  <a:pt x="4879280" y="5131174"/>
                </a:lnTo>
                <a:lnTo>
                  <a:pt x="0" y="513117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0" name="Rectangle 2">
            <a:extLst>
              <a:ext uri="{FF2B5EF4-FFF2-40B4-BE49-F238E27FC236}">
                <a16:creationId xmlns:a16="http://schemas.microsoft.com/office/drawing/2014/main" id="{C46AB0B0-5E3F-4273-BFBE-A1DD5B46A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0301" y="2827502"/>
            <a:ext cx="9163387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pt-BR" altLang="pt-B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Garet" panose="020B0604020202020204" charset="0"/>
              </a:rPr>
              <a:t>Na programação, a descrição narrativa é quando você explica o que o código faz de forma simples e clara, como se estivesse contando uma história. Em vez de só mostrar o código, você descreve os passos e a lógica por trás dele, para que qualquer pessoa, ou até você no futuro, consiga entender facilmente o que está acontecendo.</a:t>
            </a:r>
          </a:p>
        </p:txBody>
      </p:sp>
      <p:sp>
        <p:nvSpPr>
          <p:cNvPr id="21" name="TextBox 9">
            <a:extLst>
              <a:ext uri="{FF2B5EF4-FFF2-40B4-BE49-F238E27FC236}">
                <a16:creationId xmlns:a16="http://schemas.microsoft.com/office/drawing/2014/main" id="{EF217F81-74EF-4564-A620-F137079D41BF}"/>
              </a:ext>
            </a:extLst>
          </p:cNvPr>
          <p:cNvSpPr txBox="1"/>
          <p:nvPr/>
        </p:nvSpPr>
        <p:spPr>
          <a:xfrm>
            <a:off x="10198028" y="2892760"/>
            <a:ext cx="7296013" cy="180754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279"/>
              </a:lnSpc>
            </a:pPr>
            <a:r>
              <a:rPr lang="en-US" sz="4400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Exemplo</a:t>
            </a:r>
            <a:r>
              <a:rPr lang="en-US" sz="44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– </a:t>
            </a:r>
            <a:r>
              <a:rPr lang="en-US" sz="4400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chupar</a:t>
            </a:r>
            <a:r>
              <a:rPr lang="en-US" sz="44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uma</a:t>
            </a:r>
            <a:r>
              <a:rPr lang="en-US" sz="4400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 </a:t>
            </a:r>
            <a:r>
              <a:rPr lang="en-US" sz="4400" b="1" dirty="0" err="1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bala</a:t>
            </a:r>
            <a:endParaRPr lang="en-US" sz="4400" b="1" dirty="0">
              <a:solidFill>
                <a:srgbClr val="000000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25E2BB04-0CE6-47CF-925F-E45010F5FB64}"/>
              </a:ext>
            </a:extLst>
          </p:cNvPr>
          <p:cNvSpPr txBox="1"/>
          <p:nvPr/>
        </p:nvSpPr>
        <p:spPr>
          <a:xfrm>
            <a:off x="10079744" y="4764709"/>
            <a:ext cx="75325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/>
            <a:r>
              <a:rPr lang="pt-BR" sz="3200" dirty="0">
                <a:latin typeface="Garet" panose="020B0604020202020204" charset="0"/>
              </a:rPr>
              <a:t>1. Pegar a bala</a:t>
            </a:r>
          </a:p>
          <a:p>
            <a:pPr fontAlgn="base"/>
            <a:r>
              <a:rPr lang="pt-BR" sz="3200" dirty="0">
                <a:latin typeface="Garet" panose="020B0604020202020204" charset="0"/>
              </a:rPr>
              <a:t>2. Retirar o papel</a:t>
            </a:r>
          </a:p>
          <a:p>
            <a:pPr fontAlgn="base"/>
            <a:r>
              <a:rPr lang="pt-BR" sz="3200" dirty="0">
                <a:latin typeface="Garet" panose="020B0604020202020204" charset="0"/>
              </a:rPr>
              <a:t>3. Chupar a bala</a:t>
            </a:r>
          </a:p>
          <a:p>
            <a:pPr fontAlgn="base"/>
            <a:r>
              <a:rPr lang="pt-BR" sz="3200" dirty="0">
                <a:latin typeface="Garet" panose="020B0604020202020204" charset="0"/>
              </a:rPr>
              <a:t>4. Jogar o papel no lixo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250659" y="8001684"/>
            <a:ext cx="1204066" cy="1256616"/>
          </a:xfrm>
          <a:custGeom>
            <a:avLst/>
            <a:gdLst/>
            <a:ahLst/>
            <a:cxnLst/>
            <a:rect l="l" t="t" r="r" b="b"/>
            <a:pathLst>
              <a:path w="1204066" h="1256616">
                <a:moveTo>
                  <a:pt x="0" y="0"/>
                </a:moveTo>
                <a:lnTo>
                  <a:pt x="1204066" y="0"/>
                </a:lnTo>
                <a:lnTo>
                  <a:pt x="1204066" y="1256616"/>
                </a:lnTo>
                <a:lnTo>
                  <a:pt x="0" y="125661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5921718" y="1068063"/>
            <a:ext cx="1256574" cy="1311415"/>
          </a:xfrm>
          <a:custGeom>
            <a:avLst/>
            <a:gdLst/>
            <a:ahLst/>
            <a:cxnLst/>
            <a:rect l="l" t="t" r="r" b="b"/>
            <a:pathLst>
              <a:path w="1256574" h="1311415">
                <a:moveTo>
                  <a:pt x="0" y="0"/>
                </a:moveTo>
                <a:lnTo>
                  <a:pt x="1256575" y="0"/>
                </a:lnTo>
                <a:lnTo>
                  <a:pt x="1256575" y="1311416"/>
                </a:lnTo>
                <a:lnTo>
                  <a:pt x="0" y="13114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 rot="853803">
            <a:off x="3616786" y="4128023"/>
            <a:ext cx="11316553" cy="2283259"/>
            <a:chOff x="0" y="0"/>
            <a:chExt cx="2777763" cy="56044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2777763" cy="560449"/>
            </a:xfrm>
            <a:custGeom>
              <a:avLst/>
              <a:gdLst/>
              <a:ahLst/>
              <a:cxnLst/>
              <a:rect l="l" t="t" r="r" b="b"/>
              <a:pathLst>
                <a:path w="2777763" h="560449">
                  <a:moveTo>
                    <a:pt x="20524" y="0"/>
                  </a:moveTo>
                  <a:lnTo>
                    <a:pt x="2757239" y="0"/>
                  </a:lnTo>
                  <a:cubicBezTo>
                    <a:pt x="2762683" y="0"/>
                    <a:pt x="2767903" y="2162"/>
                    <a:pt x="2771752" y="6011"/>
                  </a:cubicBezTo>
                  <a:cubicBezTo>
                    <a:pt x="2775601" y="9860"/>
                    <a:pt x="2777763" y="15080"/>
                    <a:pt x="2777763" y="20524"/>
                  </a:cubicBezTo>
                  <a:lnTo>
                    <a:pt x="2777763" y="539925"/>
                  </a:lnTo>
                  <a:cubicBezTo>
                    <a:pt x="2777763" y="545369"/>
                    <a:pt x="2775601" y="550589"/>
                    <a:pt x="2771752" y="554438"/>
                  </a:cubicBezTo>
                  <a:cubicBezTo>
                    <a:pt x="2767903" y="558287"/>
                    <a:pt x="2762683" y="560449"/>
                    <a:pt x="2757239" y="560449"/>
                  </a:cubicBezTo>
                  <a:lnTo>
                    <a:pt x="20524" y="560449"/>
                  </a:lnTo>
                  <a:cubicBezTo>
                    <a:pt x="15080" y="560449"/>
                    <a:pt x="9860" y="558287"/>
                    <a:pt x="6011" y="554438"/>
                  </a:cubicBezTo>
                  <a:cubicBezTo>
                    <a:pt x="2162" y="550589"/>
                    <a:pt x="0" y="545369"/>
                    <a:pt x="0" y="539925"/>
                  </a:cubicBezTo>
                  <a:lnTo>
                    <a:pt x="0" y="20524"/>
                  </a:lnTo>
                  <a:cubicBezTo>
                    <a:pt x="0" y="15080"/>
                    <a:pt x="2162" y="9860"/>
                    <a:pt x="6011" y="6011"/>
                  </a:cubicBezTo>
                  <a:cubicBezTo>
                    <a:pt x="9860" y="2162"/>
                    <a:pt x="15080" y="0"/>
                    <a:pt x="20524" y="0"/>
                  </a:cubicBezTo>
                  <a:close/>
                </a:path>
              </a:pathLst>
            </a:custGeom>
            <a:solidFill>
              <a:srgbClr val="85CEC3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6" name="TextBox 6"/>
            <p:cNvSpPr txBox="1"/>
            <p:nvPr/>
          </p:nvSpPr>
          <p:spPr>
            <a:xfrm>
              <a:off x="0" y="-19050"/>
              <a:ext cx="2777763" cy="579499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 rot="853803">
            <a:off x="3432127" y="3895570"/>
            <a:ext cx="11406623" cy="2339737"/>
            <a:chOff x="0" y="0"/>
            <a:chExt cx="2799872" cy="57431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2799872" cy="574312"/>
            </a:xfrm>
            <a:custGeom>
              <a:avLst/>
              <a:gdLst/>
              <a:ahLst/>
              <a:cxnLst/>
              <a:rect l="l" t="t" r="r" b="b"/>
              <a:pathLst>
                <a:path w="2799872" h="574312">
                  <a:moveTo>
                    <a:pt x="20362" y="0"/>
                  </a:moveTo>
                  <a:lnTo>
                    <a:pt x="2779510" y="0"/>
                  </a:lnTo>
                  <a:cubicBezTo>
                    <a:pt x="2784910" y="0"/>
                    <a:pt x="2790089" y="2145"/>
                    <a:pt x="2793908" y="5964"/>
                  </a:cubicBezTo>
                  <a:cubicBezTo>
                    <a:pt x="2797727" y="9782"/>
                    <a:pt x="2799872" y="14961"/>
                    <a:pt x="2799872" y="20362"/>
                  </a:cubicBezTo>
                  <a:lnTo>
                    <a:pt x="2799872" y="553951"/>
                  </a:lnTo>
                  <a:cubicBezTo>
                    <a:pt x="2799872" y="559351"/>
                    <a:pt x="2797727" y="564530"/>
                    <a:pt x="2793908" y="568348"/>
                  </a:cubicBezTo>
                  <a:cubicBezTo>
                    <a:pt x="2790089" y="572167"/>
                    <a:pt x="2784910" y="574312"/>
                    <a:pt x="2779510" y="574312"/>
                  </a:cubicBezTo>
                  <a:lnTo>
                    <a:pt x="20362" y="574312"/>
                  </a:lnTo>
                  <a:cubicBezTo>
                    <a:pt x="9116" y="574312"/>
                    <a:pt x="0" y="565196"/>
                    <a:pt x="0" y="553951"/>
                  </a:cubicBezTo>
                  <a:lnTo>
                    <a:pt x="0" y="20362"/>
                  </a:lnTo>
                  <a:cubicBezTo>
                    <a:pt x="0" y="9116"/>
                    <a:pt x="9116" y="0"/>
                    <a:pt x="20362" y="0"/>
                  </a:cubicBezTo>
                  <a:close/>
                </a:path>
              </a:pathLst>
            </a:custGeom>
            <a:solidFill>
              <a:srgbClr val="000000"/>
            </a:solidFill>
            <a:ln w="9525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9" name="TextBox 9"/>
            <p:cNvSpPr txBox="1"/>
            <p:nvPr/>
          </p:nvSpPr>
          <p:spPr>
            <a:xfrm>
              <a:off x="0" y="-19050"/>
              <a:ext cx="2799872" cy="593362"/>
            </a:xfrm>
            <a:prstGeom prst="rect">
              <a:avLst/>
            </a:prstGeom>
          </p:spPr>
          <p:txBody>
            <a:bodyPr lIns="37796" tIns="37796" rIns="37796" bIns="37796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 rot="853803">
            <a:off x="3359140" y="3928730"/>
            <a:ext cx="11530942" cy="20524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89"/>
              </a:lnSpc>
            </a:pPr>
            <a:r>
              <a:rPr lang="en-US" sz="11849" b="1" dirty="0">
                <a:solidFill>
                  <a:srgbClr val="F5F1E1"/>
                </a:solidFill>
                <a:latin typeface="Garet Ultra-Bold"/>
                <a:ea typeface="Garet Ultra-Bold"/>
                <a:cs typeface="Garet Ultra-Bold"/>
                <a:sym typeface="Garet Ultra-Bold"/>
              </a:rPr>
              <a:t>EXERCÍCIO</a:t>
            </a:r>
          </a:p>
        </p:txBody>
      </p:sp>
      <p:sp>
        <p:nvSpPr>
          <p:cNvPr id="11" name="Freeform 11"/>
          <p:cNvSpPr/>
          <p:nvPr/>
        </p:nvSpPr>
        <p:spPr>
          <a:xfrm rot="698264">
            <a:off x="2473550" y="4371369"/>
            <a:ext cx="1711637" cy="1796565"/>
          </a:xfrm>
          <a:custGeom>
            <a:avLst/>
            <a:gdLst/>
            <a:ahLst/>
            <a:cxnLst/>
            <a:rect l="l" t="t" r="r" b="b"/>
            <a:pathLst>
              <a:path w="1711637" h="1796565">
                <a:moveTo>
                  <a:pt x="0" y="0"/>
                </a:moveTo>
                <a:lnTo>
                  <a:pt x="1711637" y="0"/>
                </a:lnTo>
                <a:lnTo>
                  <a:pt x="1711637" y="1796565"/>
                </a:lnTo>
                <a:lnTo>
                  <a:pt x="0" y="17965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2" name="Freeform 12"/>
          <p:cNvSpPr/>
          <p:nvPr/>
        </p:nvSpPr>
        <p:spPr>
          <a:xfrm rot="1483636">
            <a:off x="10845515" y="6867655"/>
            <a:ext cx="1570218" cy="1467440"/>
          </a:xfrm>
          <a:custGeom>
            <a:avLst/>
            <a:gdLst/>
            <a:ahLst/>
            <a:cxnLst/>
            <a:rect l="l" t="t" r="r" b="b"/>
            <a:pathLst>
              <a:path w="1570218" h="1467440">
                <a:moveTo>
                  <a:pt x="0" y="0"/>
                </a:moveTo>
                <a:lnTo>
                  <a:pt x="1570218" y="0"/>
                </a:lnTo>
                <a:lnTo>
                  <a:pt x="1570218" y="1467440"/>
                </a:lnTo>
                <a:lnTo>
                  <a:pt x="0" y="146744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3" name="Freeform 13"/>
          <p:cNvSpPr/>
          <p:nvPr/>
        </p:nvSpPr>
        <p:spPr>
          <a:xfrm rot="927195">
            <a:off x="13564344" y="4021858"/>
            <a:ext cx="1417379" cy="1502039"/>
          </a:xfrm>
          <a:custGeom>
            <a:avLst/>
            <a:gdLst/>
            <a:ahLst/>
            <a:cxnLst/>
            <a:rect l="l" t="t" r="r" b="b"/>
            <a:pathLst>
              <a:path w="1417379" h="1502039">
                <a:moveTo>
                  <a:pt x="0" y="0"/>
                </a:moveTo>
                <a:lnTo>
                  <a:pt x="1417378" y="0"/>
                </a:lnTo>
                <a:lnTo>
                  <a:pt x="1417378" y="1502039"/>
                </a:lnTo>
                <a:lnTo>
                  <a:pt x="0" y="15020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14" name="Freeform 14"/>
          <p:cNvSpPr/>
          <p:nvPr/>
        </p:nvSpPr>
        <p:spPr>
          <a:xfrm rot="1598217">
            <a:off x="7581922" y="2060224"/>
            <a:ext cx="1312547" cy="1423867"/>
          </a:xfrm>
          <a:custGeom>
            <a:avLst/>
            <a:gdLst/>
            <a:ahLst/>
            <a:cxnLst/>
            <a:rect l="l" t="t" r="r" b="b"/>
            <a:pathLst>
              <a:path w="1312547" h="1423867">
                <a:moveTo>
                  <a:pt x="0" y="0"/>
                </a:moveTo>
                <a:lnTo>
                  <a:pt x="1312546" y="0"/>
                </a:lnTo>
                <a:lnTo>
                  <a:pt x="1312546" y="1423867"/>
                </a:lnTo>
                <a:lnTo>
                  <a:pt x="0" y="1423867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15" name="Freeform 15"/>
          <p:cNvSpPr/>
          <p:nvPr/>
        </p:nvSpPr>
        <p:spPr>
          <a:xfrm>
            <a:off x="15921718" y="7340082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a:blipFill>
        </p:spPr>
      </p:sp>
      <p:sp>
        <p:nvSpPr>
          <p:cNvPr id="16" name="Freeform 16"/>
          <p:cNvSpPr/>
          <p:nvPr/>
        </p:nvSpPr>
        <p:spPr>
          <a:xfrm rot="5400000">
            <a:off x="847463" y="-967011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7" y="0"/>
                </a:lnTo>
                <a:lnTo>
                  <a:pt x="878587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8780443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2687" y="2671611"/>
            <a:ext cx="13027949" cy="6684432"/>
            <a:chOff x="0" y="0"/>
            <a:chExt cx="1628580" cy="835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8580" cy="835599"/>
            </a:xfrm>
            <a:custGeom>
              <a:avLst/>
              <a:gdLst/>
              <a:ahLst/>
              <a:cxnLst/>
              <a:rect l="l" t="t" r="r" b="b"/>
              <a:pathLst>
                <a:path w="1628580" h="835599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05886"/>
                  </a:lnTo>
                  <a:cubicBezTo>
                    <a:pt x="1628580" y="813766"/>
                    <a:pt x="1625450" y="821324"/>
                    <a:pt x="1619878" y="826896"/>
                  </a:cubicBezTo>
                  <a:cubicBezTo>
                    <a:pt x="1614305" y="832468"/>
                    <a:pt x="1606748" y="835599"/>
                    <a:pt x="1598868" y="835599"/>
                  </a:cubicBezTo>
                  <a:lnTo>
                    <a:pt x="29713" y="835599"/>
                  </a:lnTo>
                  <a:cubicBezTo>
                    <a:pt x="13303" y="835599"/>
                    <a:pt x="0" y="822296"/>
                    <a:pt x="0" y="805886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628580" cy="816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39185" y="2159142"/>
            <a:ext cx="13027949" cy="6732128"/>
            <a:chOff x="0" y="0"/>
            <a:chExt cx="1628580" cy="8415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8580" cy="841561"/>
            </a:xfrm>
            <a:custGeom>
              <a:avLst/>
              <a:gdLst/>
              <a:ahLst/>
              <a:cxnLst/>
              <a:rect l="l" t="t" r="r" b="b"/>
              <a:pathLst>
                <a:path w="1628580" h="841561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11848"/>
                  </a:lnTo>
                  <a:cubicBezTo>
                    <a:pt x="1628580" y="828258"/>
                    <a:pt x="1615277" y="841561"/>
                    <a:pt x="1598868" y="841561"/>
                  </a:cubicBezTo>
                  <a:lnTo>
                    <a:pt x="29713" y="841561"/>
                  </a:lnTo>
                  <a:cubicBezTo>
                    <a:pt x="13303" y="841561"/>
                    <a:pt x="0" y="828258"/>
                    <a:pt x="0" y="811848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628580" cy="822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463397">
            <a:off x="15585892" y="645028"/>
            <a:ext cx="2034468" cy="2135415"/>
          </a:xfrm>
          <a:custGeom>
            <a:avLst/>
            <a:gdLst/>
            <a:ahLst/>
            <a:cxnLst/>
            <a:rect l="l" t="t" r="r" b="b"/>
            <a:pathLst>
              <a:path w="2034468" h="2135415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28700" y="4795383"/>
            <a:ext cx="1034022" cy="1079150"/>
          </a:xfrm>
          <a:custGeom>
            <a:avLst/>
            <a:gdLst/>
            <a:ahLst/>
            <a:cxnLst/>
            <a:rect l="l" t="t" r="r" b="b"/>
            <a:pathLst>
              <a:path w="1034022" h="1079150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62722" y="6139922"/>
            <a:ext cx="996936" cy="1040445"/>
          </a:xfrm>
          <a:custGeom>
            <a:avLst/>
            <a:gdLst/>
            <a:ahLst/>
            <a:cxnLst/>
            <a:rect l="l" t="t" r="r" b="b"/>
            <a:pathLst>
              <a:path w="996936" h="1040445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2" name="Group 12"/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1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-315592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29" name="Freeform 29"/>
          <p:cNvSpPr/>
          <p:nvPr/>
        </p:nvSpPr>
        <p:spPr>
          <a:xfrm rot="5400000">
            <a:off x="747558" y="7932135"/>
            <a:ext cx="702868" cy="2652331"/>
          </a:xfrm>
          <a:custGeom>
            <a:avLst/>
            <a:gdLst/>
            <a:ahLst/>
            <a:cxnLst/>
            <a:rect l="l" t="t" r="r" b="b"/>
            <a:pathLst>
              <a:path w="702868" h="2652331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4312687" y="3107558"/>
            <a:ext cx="12290439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pt-BR" sz="3600" dirty="0">
                <a:latin typeface="Garet" panose="020B0604020202020204" charset="0"/>
              </a:rPr>
              <a:t>Escreva uma descrição narrativa de como fazer um café, desde pegar o filtro até tomar o café na xícara. </a:t>
            </a: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DAFF31F4-7C10-4423-923E-C59B3564B998}"/>
              </a:ext>
            </a:extLst>
          </p:cNvPr>
          <p:cNvGrpSpPr/>
          <p:nvPr/>
        </p:nvGrpSpPr>
        <p:grpSpPr>
          <a:xfrm rot="12697">
            <a:off x="5183594" y="5506216"/>
            <a:ext cx="6405332" cy="1092463"/>
            <a:chOff x="0" y="0"/>
            <a:chExt cx="1646159" cy="316114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69870B14-BBF6-4B67-99A6-DC0C3DE11375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4">
              <a:extLst>
                <a:ext uri="{FF2B5EF4-FFF2-40B4-BE49-F238E27FC236}">
                  <a16:creationId xmlns:a16="http://schemas.microsoft.com/office/drawing/2014/main" id="{E694A427-A64F-4585-A5F1-C986F2B6C640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83C2FBC1-FCF5-46C7-8CB1-885E0160FE90}"/>
              </a:ext>
            </a:extLst>
          </p:cNvPr>
          <p:cNvGrpSpPr/>
          <p:nvPr/>
        </p:nvGrpSpPr>
        <p:grpSpPr>
          <a:xfrm rot="12697">
            <a:off x="5030610" y="5031979"/>
            <a:ext cx="6401352" cy="1378707"/>
            <a:chOff x="0" y="0"/>
            <a:chExt cx="1843370" cy="1329725"/>
          </a:xfrm>
        </p:grpSpPr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4A0D27F-50AA-4F4C-A7B5-3F6158FEACD6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6E1D4836-A0E2-4BBB-A9B4-D85DD30B353A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4E4F90-A8D7-4B8B-9420-8BD561179126}"/>
              </a:ext>
            </a:extLst>
          </p:cNvPr>
          <p:cNvSpPr txBox="1"/>
          <p:nvPr/>
        </p:nvSpPr>
        <p:spPr>
          <a:xfrm>
            <a:off x="5366742" y="5221890"/>
            <a:ext cx="5482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Garet" panose="020B0604020202020204" charset="0"/>
              </a:rPr>
              <a:t>Acesse o bloco de notas do computador</a:t>
            </a:r>
          </a:p>
        </p:txBody>
      </p:sp>
    </p:spTree>
    <p:extLst>
      <p:ext uri="{BB962C8B-B14F-4D97-AF65-F5344CB8AC3E}">
        <p14:creationId xmlns:p14="http://schemas.microsoft.com/office/powerpoint/2010/main" val="7515471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rot="5400000">
            <a:off x="16575977" y="-85593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78A915BF-F23D-43B9-86F3-006866980651}"/>
              </a:ext>
            </a:extLst>
          </p:cNvPr>
          <p:cNvGrpSpPr/>
          <p:nvPr/>
        </p:nvGrpSpPr>
        <p:grpSpPr>
          <a:xfrm rot="12697">
            <a:off x="3849635" y="2572231"/>
            <a:ext cx="10588730" cy="6629183"/>
            <a:chOff x="0" y="0"/>
            <a:chExt cx="1843370" cy="1329725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C81687C-BDDA-473E-A96C-A50B4A08C30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434EE4F2-AD20-4272-8F1C-962633535943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BBBB791-91B4-4634-8CFA-B4F223BDCCC5}"/>
              </a:ext>
            </a:extLst>
          </p:cNvPr>
          <p:cNvSpPr txBox="1"/>
          <p:nvPr/>
        </p:nvSpPr>
        <p:spPr>
          <a:xfrm>
            <a:off x="4302835" y="3749576"/>
            <a:ext cx="933615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Pegar o café e o filtro</a:t>
            </a:r>
            <a:endParaRPr lang="pt-BR" sz="3200" dirty="0">
              <a:latin typeface="Garet" panose="020B0604020202020204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Colocar o filtro na cafeteira</a:t>
            </a:r>
            <a:endParaRPr lang="pt-BR" sz="3200" dirty="0">
              <a:latin typeface="Garet" panose="020B0604020202020204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Adicionar o pó de café no filtro</a:t>
            </a:r>
            <a:endParaRPr lang="pt-BR" sz="3200" dirty="0">
              <a:latin typeface="Garet" panose="020B0604020202020204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Encher a chaleira com água</a:t>
            </a:r>
            <a:endParaRPr lang="pt-BR" sz="3200" dirty="0">
              <a:latin typeface="Garet" panose="020B0604020202020204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Colocar a água para ferver</a:t>
            </a:r>
            <a:endParaRPr lang="pt-BR" sz="3200" dirty="0">
              <a:latin typeface="Garet" panose="020B0604020202020204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Despejar a água quente na cafeteira</a:t>
            </a:r>
            <a:endParaRPr lang="pt-BR" sz="3200" dirty="0">
              <a:latin typeface="Garet" panose="020B0604020202020204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Esperar o café passar</a:t>
            </a:r>
            <a:endParaRPr lang="pt-BR" sz="3200" dirty="0">
              <a:latin typeface="Garet" panose="020B0604020202020204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Servir o café na xícara</a:t>
            </a:r>
            <a:endParaRPr lang="pt-BR" sz="3200" dirty="0">
              <a:latin typeface="Garet" panose="020B0604020202020204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Adoçar, se desejar</a:t>
            </a:r>
            <a:endParaRPr lang="pt-BR" sz="3200" dirty="0">
              <a:latin typeface="Garet" panose="020B0604020202020204" charset="0"/>
            </a:endParaRP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Tomar o café e aproveitar o momento</a:t>
            </a:r>
            <a:endParaRPr lang="pt-BR" sz="3200" dirty="0">
              <a:latin typeface="Garet" panose="020B060402020202020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CCA20766-0F2F-4AB8-80C0-F0CDB557612C}"/>
              </a:ext>
            </a:extLst>
          </p:cNvPr>
          <p:cNvSpPr txBox="1"/>
          <p:nvPr/>
        </p:nvSpPr>
        <p:spPr>
          <a:xfrm>
            <a:off x="4375372" y="2757533"/>
            <a:ext cx="4463827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RESOLUÇÃO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2E7D031-D904-4600-8DB7-DE8F837C8DD7}"/>
              </a:ext>
            </a:extLst>
          </p:cNvPr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5398BC25-6C82-4ADD-AE45-01DDEB5B26A3}"/>
                </a:ext>
              </a:extLst>
            </p:cNvPr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1BA9FD76-C63F-4945-8CF8-8AD1C69BC8A6}"/>
                  </a:ext>
                </a:extLst>
              </p:cNvPr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1CD830C4-78BE-49DA-B00B-19F94F88676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356F08-A535-4344-B300-7B69C09873CB}"/>
                </a:ext>
              </a:extLst>
            </p:cNvPr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BDA4AC8D-1637-4D7B-B080-2CF3DE1341BC}"/>
                  </a:ext>
                </a:extLst>
              </p:cNvPr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F602CA4A-5975-4BB0-A369-548DDDA5CD3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4D8BF7-6F94-4753-AC0F-64ED095C3D5F}"/>
                </a:ext>
              </a:extLst>
            </p:cNvPr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1</a:t>
              </a:r>
            </a:p>
          </p:txBody>
        </p:sp>
      </p:grpSp>
      <p:sp>
        <p:nvSpPr>
          <p:cNvPr id="24" name="Freeform 19">
            <a:extLst>
              <a:ext uri="{FF2B5EF4-FFF2-40B4-BE49-F238E27FC236}">
                <a16:creationId xmlns:a16="http://schemas.microsoft.com/office/drawing/2014/main" id="{6DEC50A9-F7A2-4226-B657-E35D24703ADE}"/>
              </a:ext>
            </a:extLst>
          </p:cNvPr>
          <p:cNvSpPr/>
          <p:nvPr/>
        </p:nvSpPr>
        <p:spPr>
          <a:xfrm rot="21284408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9DF00574-6F8E-4149-BD86-14C1877CB8BD}"/>
              </a:ext>
            </a:extLst>
          </p:cNvPr>
          <p:cNvSpPr/>
          <p:nvPr/>
        </p:nvSpPr>
        <p:spPr>
          <a:xfrm>
            <a:off x="-1357718" y="8007482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63918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4312687" y="2671611"/>
            <a:ext cx="13027949" cy="6684432"/>
            <a:chOff x="0" y="0"/>
            <a:chExt cx="1628580" cy="835598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1628580" cy="835599"/>
            </a:xfrm>
            <a:custGeom>
              <a:avLst/>
              <a:gdLst/>
              <a:ahLst/>
              <a:cxnLst/>
              <a:rect l="l" t="t" r="r" b="b"/>
              <a:pathLst>
                <a:path w="1628580" h="835599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05886"/>
                  </a:lnTo>
                  <a:cubicBezTo>
                    <a:pt x="1628580" y="813766"/>
                    <a:pt x="1625450" y="821324"/>
                    <a:pt x="1619878" y="826896"/>
                  </a:cubicBezTo>
                  <a:cubicBezTo>
                    <a:pt x="1614305" y="832468"/>
                    <a:pt x="1606748" y="835599"/>
                    <a:pt x="1598868" y="835599"/>
                  </a:cubicBezTo>
                  <a:lnTo>
                    <a:pt x="29713" y="835599"/>
                  </a:lnTo>
                  <a:cubicBezTo>
                    <a:pt x="13303" y="835599"/>
                    <a:pt x="0" y="822296"/>
                    <a:pt x="0" y="805886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19050"/>
              <a:ext cx="1628580" cy="816548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grpSp>
        <p:nvGrpSpPr>
          <p:cNvPr id="5" name="Group 5"/>
          <p:cNvGrpSpPr/>
          <p:nvPr/>
        </p:nvGrpSpPr>
        <p:grpSpPr>
          <a:xfrm>
            <a:off x="3939185" y="2159142"/>
            <a:ext cx="13027949" cy="6732128"/>
            <a:chOff x="0" y="0"/>
            <a:chExt cx="1628580" cy="841561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28580" cy="841561"/>
            </a:xfrm>
            <a:custGeom>
              <a:avLst/>
              <a:gdLst/>
              <a:ahLst/>
              <a:cxnLst/>
              <a:rect l="l" t="t" r="r" b="b"/>
              <a:pathLst>
                <a:path w="1628580" h="841561">
                  <a:moveTo>
                    <a:pt x="29713" y="0"/>
                  </a:moveTo>
                  <a:lnTo>
                    <a:pt x="1598868" y="0"/>
                  </a:lnTo>
                  <a:cubicBezTo>
                    <a:pt x="1606748" y="0"/>
                    <a:pt x="1614305" y="3130"/>
                    <a:pt x="1619878" y="8703"/>
                  </a:cubicBezTo>
                  <a:cubicBezTo>
                    <a:pt x="1625450" y="14275"/>
                    <a:pt x="1628580" y="21832"/>
                    <a:pt x="1628580" y="29713"/>
                  </a:cubicBezTo>
                  <a:lnTo>
                    <a:pt x="1628580" y="811848"/>
                  </a:lnTo>
                  <a:cubicBezTo>
                    <a:pt x="1628580" y="828258"/>
                    <a:pt x="1615277" y="841561"/>
                    <a:pt x="1598868" y="841561"/>
                  </a:cubicBezTo>
                  <a:lnTo>
                    <a:pt x="29713" y="841561"/>
                  </a:lnTo>
                  <a:cubicBezTo>
                    <a:pt x="13303" y="841561"/>
                    <a:pt x="0" y="828258"/>
                    <a:pt x="0" y="811848"/>
                  </a:cubicBezTo>
                  <a:lnTo>
                    <a:pt x="0" y="29713"/>
                  </a:lnTo>
                  <a:cubicBezTo>
                    <a:pt x="0" y="13303"/>
                    <a:pt x="13303" y="0"/>
                    <a:pt x="29713" y="0"/>
                  </a:cubicBezTo>
                  <a:close/>
                </a:path>
              </a:pathLst>
            </a:custGeom>
            <a:solidFill>
              <a:srgbClr val="FFFFFF"/>
            </a:solidFill>
            <a:ln w="19050" cap="rnd">
              <a:solidFill>
                <a:srgbClr val="000000"/>
              </a:solidFill>
              <a:prstDash val="solid"/>
              <a:round/>
            </a:ln>
          </p:spPr>
        </p:sp>
        <p:sp>
          <p:nvSpPr>
            <p:cNvPr id="7" name="TextBox 7"/>
            <p:cNvSpPr txBox="1"/>
            <p:nvPr/>
          </p:nvSpPr>
          <p:spPr>
            <a:xfrm>
              <a:off x="0" y="19050"/>
              <a:ext cx="1628580" cy="822511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037"/>
                </a:lnSpc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 rot="-463397">
            <a:off x="15585892" y="645028"/>
            <a:ext cx="2034468" cy="2135415"/>
          </a:xfrm>
          <a:custGeom>
            <a:avLst/>
            <a:gdLst/>
            <a:ahLst/>
            <a:cxnLst/>
            <a:rect l="l" t="t" r="r" b="b"/>
            <a:pathLst>
              <a:path w="2034468" h="2135415">
                <a:moveTo>
                  <a:pt x="0" y="0"/>
                </a:moveTo>
                <a:lnTo>
                  <a:pt x="2034467" y="0"/>
                </a:lnTo>
                <a:lnTo>
                  <a:pt x="2034467" y="2135415"/>
                </a:lnTo>
                <a:lnTo>
                  <a:pt x="0" y="213541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9" name="Freeform 9"/>
          <p:cNvSpPr/>
          <p:nvPr/>
        </p:nvSpPr>
        <p:spPr>
          <a:xfrm>
            <a:off x="1028700" y="4795383"/>
            <a:ext cx="1034022" cy="1079150"/>
          </a:xfrm>
          <a:custGeom>
            <a:avLst/>
            <a:gdLst/>
            <a:ahLst/>
            <a:cxnLst/>
            <a:rect l="l" t="t" r="r" b="b"/>
            <a:pathLst>
              <a:path w="1034022" h="1079150">
                <a:moveTo>
                  <a:pt x="0" y="0"/>
                </a:moveTo>
                <a:lnTo>
                  <a:pt x="1034022" y="0"/>
                </a:lnTo>
                <a:lnTo>
                  <a:pt x="1034022" y="1079150"/>
                </a:lnTo>
                <a:lnTo>
                  <a:pt x="0" y="107915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2062722" y="6139922"/>
            <a:ext cx="996936" cy="1040445"/>
          </a:xfrm>
          <a:custGeom>
            <a:avLst/>
            <a:gdLst/>
            <a:ahLst/>
            <a:cxnLst/>
            <a:rect l="l" t="t" r="r" b="b"/>
            <a:pathLst>
              <a:path w="996936" h="1040445">
                <a:moveTo>
                  <a:pt x="0" y="0"/>
                </a:moveTo>
                <a:lnTo>
                  <a:pt x="996936" y="0"/>
                </a:lnTo>
                <a:lnTo>
                  <a:pt x="996936" y="1040445"/>
                </a:lnTo>
                <a:lnTo>
                  <a:pt x="0" y="104044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2" name="Group 12"/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5" name="Group 15"/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8" name="TextBox 18"/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2</a:t>
              </a:r>
            </a:p>
          </p:txBody>
        </p:sp>
      </p:grpSp>
      <p:sp>
        <p:nvSpPr>
          <p:cNvPr id="19" name="Freeform 19"/>
          <p:cNvSpPr/>
          <p:nvPr/>
        </p:nvSpPr>
        <p:spPr>
          <a:xfrm rot="-315592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sp>
        <p:nvSpPr>
          <p:cNvPr id="29" name="Freeform 29"/>
          <p:cNvSpPr/>
          <p:nvPr/>
        </p:nvSpPr>
        <p:spPr>
          <a:xfrm rot="5400000">
            <a:off x="747558" y="7932135"/>
            <a:ext cx="702868" cy="2652331"/>
          </a:xfrm>
          <a:custGeom>
            <a:avLst/>
            <a:gdLst/>
            <a:ahLst/>
            <a:cxnLst/>
            <a:rect l="l" t="t" r="r" b="b"/>
            <a:pathLst>
              <a:path w="702868" h="2652331">
                <a:moveTo>
                  <a:pt x="0" y="0"/>
                </a:moveTo>
                <a:lnTo>
                  <a:pt x="702867" y="0"/>
                </a:lnTo>
                <a:lnTo>
                  <a:pt x="702867" y="2652330"/>
                </a:lnTo>
                <a:lnTo>
                  <a:pt x="0" y="2652330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sp>
        <p:nvSpPr>
          <p:cNvPr id="34" name="TextBox 34"/>
          <p:cNvSpPr txBox="1"/>
          <p:nvPr/>
        </p:nvSpPr>
        <p:spPr>
          <a:xfrm>
            <a:off x="4312687" y="3107558"/>
            <a:ext cx="12290439" cy="16619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r>
              <a:rPr lang="pt-BR" sz="3600" dirty="0">
                <a:latin typeface="Garet" panose="020B0604020202020204" charset="0"/>
              </a:rPr>
              <a:t>Escreva uma descrição narrativa de uma rotina, desde acordar até chegar no trabalho, faculdade, etc.</a:t>
            </a:r>
          </a:p>
        </p:txBody>
      </p:sp>
      <p:grpSp>
        <p:nvGrpSpPr>
          <p:cNvPr id="35" name="Group 2">
            <a:extLst>
              <a:ext uri="{FF2B5EF4-FFF2-40B4-BE49-F238E27FC236}">
                <a16:creationId xmlns:a16="http://schemas.microsoft.com/office/drawing/2014/main" id="{DAFF31F4-7C10-4423-923E-C59B3564B998}"/>
              </a:ext>
            </a:extLst>
          </p:cNvPr>
          <p:cNvGrpSpPr/>
          <p:nvPr/>
        </p:nvGrpSpPr>
        <p:grpSpPr>
          <a:xfrm rot="12697">
            <a:off x="5183594" y="5506216"/>
            <a:ext cx="6405332" cy="1092463"/>
            <a:chOff x="0" y="0"/>
            <a:chExt cx="1646159" cy="316114"/>
          </a:xfrm>
        </p:grpSpPr>
        <p:sp>
          <p:nvSpPr>
            <p:cNvPr id="36" name="Freeform 3">
              <a:extLst>
                <a:ext uri="{FF2B5EF4-FFF2-40B4-BE49-F238E27FC236}">
                  <a16:creationId xmlns:a16="http://schemas.microsoft.com/office/drawing/2014/main" id="{69870B14-BBF6-4B67-99A6-DC0C3DE11375}"/>
                </a:ext>
              </a:extLst>
            </p:cNvPr>
            <p:cNvSpPr/>
            <p:nvPr/>
          </p:nvSpPr>
          <p:spPr>
            <a:xfrm>
              <a:off x="0" y="0"/>
              <a:ext cx="1646159" cy="316114"/>
            </a:xfrm>
            <a:custGeom>
              <a:avLst/>
              <a:gdLst/>
              <a:ahLst/>
              <a:cxnLst/>
              <a:rect l="l" t="t" r="r" b="b"/>
              <a:pathLst>
                <a:path w="1646159" h="316114">
                  <a:moveTo>
                    <a:pt x="42367" y="0"/>
                  </a:moveTo>
                  <a:lnTo>
                    <a:pt x="1603792" y="0"/>
                  </a:lnTo>
                  <a:cubicBezTo>
                    <a:pt x="1627191" y="0"/>
                    <a:pt x="1646159" y="18968"/>
                    <a:pt x="1646159" y="42367"/>
                  </a:cubicBezTo>
                  <a:lnTo>
                    <a:pt x="1646159" y="273747"/>
                  </a:lnTo>
                  <a:cubicBezTo>
                    <a:pt x="1646159" y="297146"/>
                    <a:pt x="1627191" y="316114"/>
                    <a:pt x="1603792" y="316114"/>
                  </a:cubicBezTo>
                  <a:lnTo>
                    <a:pt x="42367" y="316114"/>
                  </a:lnTo>
                  <a:cubicBezTo>
                    <a:pt x="18968" y="316114"/>
                    <a:pt x="0" y="297146"/>
                    <a:pt x="0" y="273747"/>
                  </a:cubicBezTo>
                  <a:lnTo>
                    <a:pt x="0" y="42367"/>
                  </a:lnTo>
                  <a:cubicBezTo>
                    <a:pt x="0" y="18968"/>
                    <a:pt x="18968" y="0"/>
                    <a:pt x="42367" y="0"/>
                  </a:cubicBezTo>
                  <a:close/>
                </a:path>
              </a:pathLst>
            </a:custGeom>
            <a:solidFill>
              <a:srgbClr val="000000"/>
            </a:solidFill>
            <a:ln cap="rnd">
              <a:noFill/>
              <a:prstDash val="solid"/>
              <a:round/>
            </a:ln>
          </p:spPr>
        </p:sp>
        <p:sp>
          <p:nvSpPr>
            <p:cNvPr id="37" name="TextBox 4">
              <a:extLst>
                <a:ext uri="{FF2B5EF4-FFF2-40B4-BE49-F238E27FC236}">
                  <a16:creationId xmlns:a16="http://schemas.microsoft.com/office/drawing/2014/main" id="{E694A427-A64F-4585-A5F1-C986F2B6C640}"/>
                </a:ext>
              </a:extLst>
            </p:cNvPr>
            <p:cNvSpPr txBox="1"/>
            <p:nvPr/>
          </p:nvSpPr>
          <p:spPr>
            <a:xfrm>
              <a:off x="0" y="-19050"/>
              <a:ext cx="1646159" cy="335164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grpSp>
        <p:nvGrpSpPr>
          <p:cNvPr id="38" name="Group 10">
            <a:extLst>
              <a:ext uri="{FF2B5EF4-FFF2-40B4-BE49-F238E27FC236}">
                <a16:creationId xmlns:a16="http://schemas.microsoft.com/office/drawing/2014/main" id="{83C2FBC1-FCF5-46C7-8CB1-885E0160FE90}"/>
              </a:ext>
            </a:extLst>
          </p:cNvPr>
          <p:cNvGrpSpPr/>
          <p:nvPr/>
        </p:nvGrpSpPr>
        <p:grpSpPr>
          <a:xfrm rot="12697">
            <a:off x="5030610" y="5031979"/>
            <a:ext cx="6401352" cy="1378707"/>
            <a:chOff x="0" y="0"/>
            <a:chExt cx="1843370" cy="1329725"/>
          </a:xfrm>
        </p:grpSpPr>
        <p:sp>
          <p:nvSpPr>
            <p:cNvPr id="39" name="Freeform 11">
              <a:extLst>
                <a:ext uri="{FF2B5EF4-FFF2-40B4-BE49-F238E27FC236}">
                  <a16:creationId xmlns:a16="http://schemas.microsoft.com/office/drawing/2014/main" id="{54A0D27F-50AA-4F4C-A7B5-3F6158FEACD6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  <p:txBody>
            <a:bodyPr/>
            <a:lstStyle/>
            <a:p>
              <a:endParaRPr lang="pt-BR" dirty="0"/>
            </a:p>
          </p:txBody>
        </p:sp>
        <p:sp>
          <p:nvSpPr>
            <p:cNvPr id="40" name="TextBox 12">
              <a:extLst>
                <a:ext uri="{FF2B5EF4-FFF2-40B4-BE49-F238E27FC236}">
                  <a16:creationId xmlns:a16="http://schemas.microsoft.com/office/drawing/2014/main" id="{6E1D4836-A0E2-4BBB-A9B4-D85DD30B353A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BE4E4F90-A8D7-4B8B-9420-8BD561179126}"/>
              </a:ext>
            </a:extLst>
          </p:cNvPr>
          <p:cNvSpPr txBox="1"/>
          <p:nvPr/>
        </p:nvSpPr>
        <p:spPr>
          <a:xfrm>
            <a:off x="5366742" y="5221890"/>
            <a:ext cx="548234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200" dirty="0">
                <a:latin typeface="Garet" panose="020B0604020202020204" charset="0"/>
              </a:rPr>
              <a:t>Acesse o bloco de notas do computador</a:t>
            </a:r>
          </a:p>
        </p:txBody>
      </p:sp>
    </p:spTree>
    <p:extLst>
      <p:ext uri="{BB962C8B-B14F-4D97-AF65-F5344CB8AC3E}">
        <p14:creationId xmlns:p14="http://schemas.microsoft.com/office/powerpoint/2010/main" val="31666511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1E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9"/>
          <p:cNvSpPr/>
          <p:nvPr/>
        </p:nvSpPr>
        <p:spPr>
          <a:xfrm rot="5400000">
            <a:off x="16575977" y="-855934"/>
            <a:ext cx="878587" cy="3315424"/>
          </a:xfrm>
          <a:custGeom>
            <a:avLst/>
            <a:gdLst/>
            <a:ahLst/>
            <a:cxnLst/>
            <a:rect l="l" t="t" r="r" b="b"/>
            <a:pathLst>
              <a:path w="878587" h="3315424">
                <a:moveTo>
                  <a:pt x="0" y="0"/>
                </a:moveTo>
                <a:lnTo>
                  <a:pt x="878588" y="0"/>
                </a:lnTo>
                <a:lnTo>
                  <a:pt x="878588" y="3315424"/>
                </a:lnTo>
                <a:lnTo>
                  <a:pt x="0" y="331542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5" name="Group 10">
            <a:extLst>
              <a:ext uri="{FF2B5EF4-FFF2-40B4-BE49-F238E27FC236}">
                <a16:creationId xmlns:a16="http://schemas.microsoft.com/office/drawing/2014/main" id="{78A915BF-F23D-43B9-86F3-006866980651}"/>
              </a:ext>
            </a:extLst>
          </p:cNvPr>
          <p:cNvGrpSpPr/>
          <p:nvPr/>
        </p:nvGrpSpPr>
        <p:grpSpPr>
          <a:xfrm rot="12697">
            <a:off x="3849635" y="2572231"/>
            <a:ext cx="10588730" cy="6629183"/>
            <a:chOff x="0" y="0"/>
            <a:chExt cx="1843370" cy="1329725"/>
          </a:xfrm>
        </p:grpSpPr>
        <p:sp>
          <p:nvSpPr>
            <p:cNvPr id="36" name="Freeform 11">
              <a:extLst>
                <a:ext uri="{FF2B5EF4-FFF2-40B4-BE49-F238E27FC236}">
                  <a16:creationId xmlns:a16="http://schemas.microsoft.com/office/drawing/2014/main" id="{0C81687C-BDDA-473E-A96C-A50B4A08C304}"/>
                </a:ext>
              </a:extLst>
            </p:cNvPr>
            <p:cNvSpPr/>
            <p:nvPr/>
          </p:nvSpPr>
          <p:spPr>
            <a:xfrm>
              <a:off x="0" y="0"/>
              <a:ext cx="1843370" cy="1329725"/>
            </a:xfrm>
            <a:custGeom>
              <a:avLst/>
              <a:gdLst/>
              <a:ahLst/>
              <a:cxnLst/>
              <a:rect l="l" t="t" r="r" b="b"/>
              <a:pathLst>
                <a:path w="1843370" h="1329725">
                  <a:moveTo>
                    <a:pt x="37835" y="0"/>
                  </a:moveTo>
                  <a:lnTo>
                    <a:pt x="1805535" y="0"/>
                  </a:lnTo>
                  <a:cubicBezTo>
                    <a:pt x="1815570" y="0"/>
                    <a:pt x="1825193" y="3986"/>
                    <a:pt x="1832288" y="11081"/>
                  </a:cubicBezTo>
                  <a:cubicBezTo>
                    <a:pt x="1839384" y="18177"/>
                    <a:pt x="1843370" y="27800"/>
                    <a:pt x="1843370" y="37835"/>
                  </a:cubicBezTo>
                  <a:lnTo>
                    <a:pt x="1843370" y="1291891"/>
                  </a:lnTo>
                  <a:cubicBezTo>
                    <a:pt x="1843370" y="1301925"/>
                    <a:pt x="1839384" y="1311548"/>
                    <a:pt x="1832288" y="1318644"/>
                  </a:cubicBezTo>
                  <a:cubicBezTo>
                    <a:pt x="1825193" y="1325739"/>
                    <a:pt x="1815570" y="1329725"/>
                    <a:pt x="1805535" y="1329725"/>
                  </a:cubicBezTo>
                  <a:lnTo>
                    <a:pt x="37835" y="1329725"/>
                  </a:lnTo>
                  <a:cubicBezTo>
                    <a:pt x="16939" y="1329725"/>
                    <a:pt x="0" y="1312786"/>
                    <a:pt x="0" y="1291891"/>
                  </a:cubicBezTo>
                  <a:lnTo>
                    <a:pt x="0" y="37835"/>
                  </a:lnTo>
                  <a:cubicBezTo>
                    <a:pt x="0" y="27800"/>
                    <a:pt x="3986" y="18177"/>
                    <a:pt x="11081" y="11081"/>
                  </a:cubicBezTo>
                  <a:cubicBezTo>
                    <a:pt x="18177" y="3986"/>
                    <a:pt x="27800" y="0"/>
                    <a:pt x="37835" y="0"/>
                  </a:cubicBezTo>
                  <a:close/>
                </a:path>
              </a:pathLst>
            </a:custGeom>
            <a:solidFill>
              <a:srgbClr val="85CEC3"/>
            </a:solidFill>
            <a:ln w="28575" cap="rnd">
              <a:solidFill>
                <a:srgbClr val="85CEC3"/>
              </a:solidFill>
              <a:prstDash val="solid"/>
              <a:round/>
            </a:ln>
          </p:spPr>
        </p:sp>
        <p:sp>
          <p:nvSpPr>
            <p:cNvPr id="37" name="TextBox 12">
              <a:extLst>
                <a:ext uri="{FF2B5EF4-FFF2-40B4-BE49-F238E27FC236}">
                  <a16:creationId xmlns:a16="http://schemas.microsoft.com/office/drawing/2014/main" id="{434EE4F2-AD20-4272-8F1C-962633535943}"/>
                </a:ext>
              </a:extLst>
            </p:cNvPr>
            <p:cNvSpPr txBox="1"/>
            <p:nvPr/>
          </p:nvSpPr>
          <p:spPr>
            <a:xfrm>
              <a:off x="0" y="-19050"/>
              <a:ext cx="1843370" cy="1348775"/>
            </a:xfrm>
            <a:prstGeom prst="rect">
              <a:avLst/>
            </a:prstGeom>
          </p:spPr>
          <p:txBody>
            <a:bodyPr lIns="32411" tIns="32411" rIns="32411" bIns="32411" rtlCol="0" anchor="ctr"/>
            <a:lstStyle/>
            <a:p>
              <a:pPr algn="ctr">
                <a:lnSpc>
                  <a:spcPts val="1979"/>
                </a:lnSpc>
              </a:pPr>
              <a:endParaRPr/>
            </a:p>
          </p:txBody>
        </p:sp>
      </p:grpSp>
      <p:sp>
        <p:nvSpPr>
          <p:cNvPr id="41" name="CaixaDeTexto 40">
            <a:extLst>
              <a:ext uri="{FF2B5EF4-FFF2-40B4-BE49-F238E27FC236}">
                <a16:creationId xmlns:a16="http://schemas.microsoft.com/office/drawing/2014/main" id="{4BBBB791-91B4-4634-8CFA-B4F223BDCCC5}"/>
              </a:ext>
            </a:extLst>
          </p:cNvPr>
          <p:cNvSpPr txBox="1"/>
          <p:nvPr/>
        </p:nvSpPr>
        <p:spPr>
          <a:xfrm>
            <a:off x="4302835" y="3749576"/>
            <a:ext cx="9336156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Acordar com o despertador.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Levantar da cama e ir ao banheiro.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Escovar os dentes e lavar o rosto.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Tomar um banho rápido.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Se vestir com a roupa escolhida.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Tomar café da manhã.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Organizar os materiais para a faculdade (mochila, cadernos, etc.).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Colocar os calçados e pegar as chaves.</a:t>
            </a:r>
          </a:p>
          <a:p>
            <a:pPr marL="514350" indent="-514350" rtl="0">
              <a:buFont typeface="+mj-lt"/>
              <a:buAutoNum type="arabicPeriod"/>
            </a:pPr>
            <a:r>
              <a:rPr lang="pt-BR" sz="3200" dirty="0">
                <a:effectLst/>
                <a:latin typeface="Garet" panose="020B0604020202020204" charset="0"/>
              </a:rPr>
              <a:t>Sair de casa e ir para a faculdade.</a:t>
            </a:r>
            <a:endParaRPr lang="pt-BR" sz="3200" dirty="0">
              <a:latin typeface="Garet" panose="020B0604020202020204" charset="0"/>
            </a:endParaRP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CCA20766-0F2F-4AB8-80C0-F0CDB557612C}"/>
              </a:ext>
            </a:extLst>
          </p:cNvPr>
          <p:cNvSpPr txBox="1"/>
          <p:nvPr/>
        </p:nvSpPr>
        <p:spPr>
          <a:xfrm>
            <a:off x="4375372" y="2757533"/>
            <a:ext cx="4463827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Garet Bold"/>
                <a:ea typeface="Garet Bold"/>
                <a:cs typeface="Garet Bold"/>
                <a:sym typeface="Garet Bold"/>
              </a:rPr>
              <a:t>RESOLUÇÃO</a:t>
            </a:r>
          </a:p>
        </p:txBody>
      </p:sp>
      <p:grpSp>
        <p:nvGrpSpPr>
          <p:cNvPr id="16" name="Group 11">
            <a:extLst>
              <a:ext uri="{FF2B5EF4-FFF2-40B4-BE49-F238E27FC236}">
                <a16:creationId xmlns:a16="http://schemas.microsoft.com/office/drawing/2014/main" id="{82E7D031-D904-4600-8DB7-DE8F837C8DD7}"/>
              </a:ext>
            </a:extLst>
          </p:cNvPr>
          <p:cNvGrpSpPr/>
          <p:nvPr/>
        </p:nvGrpSpPr>
        <p:grpSpPr>
          <a:xfrm>
            <a:off x="430244" y="667682"/>
            <a:ext cx="7498685" cy="2178261"/>
            <a:chOff x="99388" y="440600"/>
            <a:chExt cx="9998247" cy="2904348"/>
          </a:xfrm>
        </p:grpSpPr>
        <p:grpSp>
          <p:nvGrpSpPr>
            <p:cNvPr id="17" name="Group 12">
              <a:extLst>
                <a:ext uri="{FF2B5EF4-FFF2-40B4-BE49-F238E27FC236}">
                  <a16:creationId xmlns:a16="http://schemas.microsoft.com/office/drawing/2014/main" id="{5398BC25-6C82-4ADD-AE45-01DDEB5B26A3}"/>
                </a:ext>
              </a:extLst>
            </p:cNvPr>
            <p:cNvGrpSpPr/>
            <p:nvPr/>
          </p:nvGrpSpPr>
          <p:grpSpPr>
            <a:xfrm rot="-307858">
              <a:off x="163655" y="675480"/>
              <a:ext cx="9908414" cy="2669468"/>
              <a:chOff x="0" y="0"/>
              <a:chExt cx="1835689" cy="494561"/>
            </a:xfrm>
          </p:grpSpPr>
          <p:sp>
            <p:nvSpPr>
              <p:cNvPr id="22" name="Freeform 13">
                <a:extLst>
                  <a:ext uri="{FF2B5EF4-FFF2-40B4-BE49-F238E27FC236}">
                    <a16:creationId xmlns:a16="http://schemas.microsoft.com/office/drawing/2014/main" id="{1BA9FD76-C63F-4945-8CF8-8AD1C69BC8A6}"/>
                  </a:ext>
                </a:extLst>
              </p:cNvPr>
              <p:cNvSpPr/>
              <p:nvPr/>
            </p:nvSpPr>
            <p:spPr>
              <a:xfrm>
                <a:off x="0" y="0"/>
                <a:ext cx="1835689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35689" h="494561">
                    <a:moveTo>
                      <a:pt x="53458" y="0"/>
                    </a:moveTo>
                    <a:lnTo>
                      <a:pt x="1782231" y="0"/>
                    </a:lnTo>
                    <a:cubicBezTo>
                      <a:pt x="1811755" y="0"/>
                      <a:pt x="1835689" y="23934"/>
                      <a:pt x="1835689" y="53458"/>
                    </a:cubicBezTo>
                    <a:lnTo>
                      <a:pt x="1835689" y="441103"/>
                    </a:lnTo>
                    <a:cubicBezTo>
                      <a:pt x="1835689" y="470627"/>
                      <a:pt x="1811755" y="494561"/>
                      <a:pt x="1782231" y="494561"/>
                    </a:cubicBezTo>
                    <a:lnTo>
                      <a:pt x="53458" y="494561"/>
                    </a:lnTo>
                    <a:cubicBezTo>
                      <a:pt x="39280" y="494561"/>
                      <a:pt x="25683" y="488929"/>
                      <a:pt x="15657" y="478903"/>
                    </a:cubicBezTo>
                    <a:cubicBezTo>
                      <a:pt x="5632" y="468878"/>
                      <a:pt x="0" y="455281"/>
                      <a:pt x="0" y="441103"/>
                    </a:cubicBezTo>
                    <a:lnTo>
                      <a:pt x="0" y="53458"/>
                    </a:lnTo>
                    <a:cubicBezTo>
                      <a:pt x="0" y="39280"/>
                      <a:pt x="5632" y="25683"/>
                      <a:pt x="15657" y="15657"/>
                    </a:cubicBezTo>
                    <a:cubicBezTo>
                      <a:pt x="25683" y="5632"/>
                      <a:pt x="39280" y="0"/>
                      <a:pt x="53458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 cap="rnd">
                <a:noFill/>
                <a:prstDash val="solid"/>
                <a:round/>
              </a:ln>
            </p:spPr>
          </p:sp>
          <p:sp>
            <p:nvSpPr>
              <p:cNvPr id="23" name="TextBox 14">
                <a:extLst>
                  <a:ext uri="{FF2B5EF4-FFF2-40B4-BE49-F238E27FC236}">
                    <a16:creationId xmlns:a16="http://schemas.microsoft.com/office/drawing/2014/main" id="{1CD830C4-78BE-49DA-B00B-19F94F88676D}"/>
                  </a:ext>
                </a:extLst>
              </p:cNvPr>
              <p:cNvSpPr txBox="1"/>
              <p:nvPr/>
            </p:nvSpPr>
            <p:spPr>
              <a:xfrm>
                <a:off x="0" y="-38100"/>
                <a:ext cx="1835689" cy="53266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algn="ctr">
                  <a:lnSpc>
                    <a:spcPts val="2676"/>
                  </a:lnSpc>
                </a:pPr>
                <a:endParaRPr/>
              </a:p>
            </p:txBody>
          </p:sp>
        </p:grpSp>
        <p:grpSp>
          <p:nvGrpSpPr>
            <p:cNvPr id="18" name="Group 15">
              <a:extLst>
                <a:ext uri="{FF2B5EF4-FFF2-40B4-BE49-F238E27FC236}">
                  <a16:creationId xmlns:a16="http://schemas.microsoft.com/office/drawing/2014/main" id="{6E356F08-A535-4344-B300-7B69C09873CB}"/>
                </a:ext>
              </a:extLst>
            </p:cNvPr>
            <p:cNvGrpSpPr/>
            <p:nvPr/>
          </p:nvGrpSpPr>
          <p:grpSpPr>
            <a:xfrm rot="-307858">
              <a:off x="99388" y="440600"/>
              <a:ext cx="9972810" cy="2669468"/>
              <a:chOff x="0" y="0"/>
              <a:chExt cx="1847620" cy="494561"/>
            </a:xfrm>
          </p:grpSpPr>
          <p:sp>
            <p:nvSpPr>
              <p:cNvPr id="20" name="Freeform 16">
                <a:extLst>
                  <a:ext uri="{FF2B5EF4-FFF2-40B4-BE49-F238E27FC236}">
                    <a16:creationId xmlns:a16="http://schemas.microsoft.com/office/drawing/2014/main" id="{BDA4AC8D-1637-4D7B-B080-2CF3DE1341BC}"/>
                  </a:ext>
                </a:extLst>
              </p:cNvPr>
              <p:cNvSpPr/>
              <p:nvPr/>
            </p:nvSpPr>
            <p:spPr>
              <a:xfrm>
                <a:off x="0" y="0"/>
                <a:ext cx="1847620" cy="494561"/>
              </a:xfrm>
              <a:custGeom>
                <a:avLst/>
                <a:gdLst/>
                <a:ahLst/>
                <a:cxnLst/>
                <a:rect l="l" t="t" r="r" b="b"/>
                <a:pathLst>
                  <a:path w="1847620" h="494561">
                    <a:moveTo>
                      <a:pt x="31052" y="0"/>
                    </a:moveTo>
                    <a:lnTo>
                      <a:pt x="1816567" y="0"/>
                    </a:lnTo>
                    <a:cubicBezTo>
                      <a:pt x="1833717" y="0"/>
                      <a:pt x="1847620" y="13903"/>
                      <a:pt x="1847620" y="31052"/>
                    </a:cubicBezTo>
                    <a:lnTo>
                      <a:pt x="1847620" y="463509"/>
                    </a:lnTo>
                    <a:cubicBezTo>
                      <a:pt x="1847620" y="480658"/>
                      <a:pt x="1833717" y="494561"/>
                      <a:pt x="1816567" y="494561"/>
                    </a:cubicBezTo>
                    <a:lnTo>
                      <a:pt x="31052" y="494561"/>
                    </a:lnTo>
                    <a:cubicBezTo>
                      <a:pt x="22817" y="494561"/>
                      <a:pt x="14918" y="491289"/>
                      <a:pt x="9095" y="485466"/>
                    </a:cubicBezTo>
                    <a:cubicBezTo>
                      <a:pt x="3272" y="479642"/>
                      <a:pt x="0" y="471744"/>
                      <a:pt x="0" y="463509"/>
                    </a:cubicBezTo>
                    <a:lnTo>
                      <a:pt x="0" y="31052"/>
                    </a:lnTo>
                    <a:cubicBezTo>
                      <a:pt x="0" y="13903"/>
                      <a:pt x="13903" y="0"/>
                      <a:pt x="31052" y="0"/>
                    </a:cubicBezTo>
                    <a:close/>
                  </a:path>
                </a:pathLst>
              </a:custGeom>
              <a:solidFill>
                <a:srgbClr val="85CEC3"/>
              </a:solidFill>
              <a:ln w="9525" cap="rnd">
                <a:solidFill>
                  <a:srgbClr val="000000"/>
                </a:solidFill>
                <a:prstDash val="solid"/>
                <a:round/>
              </a:ln>
            </p:spPr>
          </p:sp>
          <p:sp>
            <p:nvSpPr>
              <p:cNvPr id="21" name="TextBox 17">
                <a:extLst>
                  <a:ext uri="{FF2B5EF4-FFF2-40B4-BE49-F238E27FC236}">
                    <a16:creationId xmlns:a16="http://schemas.microsoft.com/office/drawing/2014/main" id="{F602CA4A-5975-4BB0-A369-548DDDA5CD31}"/>
                  </a:ext>
                </a:extLst>
              </p:cNvPr>
              <p:cNvSpPr txBox="1"/>
              <p:nvPr/>
            </p:nvSpPr>
            <p:spPr>
              <a:xfrm>
                <a:off x="0" y="-19050"/>
                <a:ext cx="1847620" cy="513611"/>
              </a:xfrm>
              <a:prstGeom prst="rect">
                <a:avLst/>
              </a:prstGeom>
            </p:spPr>
            <p:txBody>
              <a:bodyPr lIns="51112" tIns="51112" rIns="51112" bIns="51112" rtlCol="0" anchor="ctr"/>
              <a:lstStyle/>
              <a:p>
                <a:pPr marL="0" lvl="0" indent="0" algn="ctr">
                  <a:lnSpc>
                    <a:spcPts val="1979"/>
                  </a:lnSpc>
                  <a:spcBef>
                    <a:spcPct val="0"/>
                  </a:spcBef>
                </a:pPr>
                <a:endParaRPr/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4D8BF7-6F94-4753-AC0F-64ED095C3D5F}"/>
                </a:ext>
              </a:extLst>
            </p:cNvPr>
            <p:cNvSpPr txBox="1"/>
            <p:nvPr/>
          </p:nvSpPr>
          <p:spPr>
            <a:xfrm rot="21292142">
              <a:off x="219589" y="623519"/>
              <a:ext cx="9878046" cy="217726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13221"/>
                </a:lnSpc>
              </a:pPr>
              <a:r>
                <a:rPr lang="en-US" sz="9444" b="1" dirty="0">
                  <a:solidFill>
                    <a:srgbClr val="000000"/>
                  </a:solidFill>
                  <a:latin typeface="Garet Ultra-Bold"/>
                  <a:ea typeface="Garet Ultra-Bold"/>
                  <a:cs typeface="Garet Ultra-Bold"/>
                  <a:sym typeface="Garet Ultra-Bold"/>
                </a:rPr>
                <a:t>QUESTÃO 2</a:t>
              </a:r>
            </a:p>
          </p:txBody>
        </p:sp>
      </p:grpSp>
      <p:sp>
        <p:nvSpPr>
          <p:cNvPr id="24" name="Freeform 19">
            <a:extLst>
              <a:ext uri="{FF2B5EF4-FFF2-40B4-BE49-F238E27FC236}">
                <a16:creationId xmlns:a16="http://schemas.microsoft.com/office/drawing/2014/main" id="{6DEC50A9-F7A2-4226-B657-E35D24703ADE}"/>
              </a:ext>
            </a:extLst>
          </p:cNvPr>
          <p:cNvSpPr/>
          <p:nvPr/>
        </p:nvSpPr>
        <p:spPr>
          <a:xfrm rot="21284408">
            <a:off x="7209887" y="1739563"/>
            <a:ext cx="1796059" cy="1107025"/>
          </a:xfrm>
          <a:custGeom>
            <a:avLst/>
            <a:gdLst/>
            <a:ahLst/>
            <a:cxnLst/>
            <a:rect l="l" t="t" r="r" b="b"/>
            <a:pathLst>
              <a:path w="1796059" h="1107025">
                <a:moveTo>
                  <a:pt x="0" y="0"/>
                </a:moveTo>
                <a:lnTo>
                  <a:pt x="1796059" y="0"/>
                </a:lnTo>
                <a:lnTo>
                  <a:pt x="1796059" y="1107026"/>
                </a:lnTo>
                <a:lnTo>
                  <a:pt x="0" y="110702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15">
            <a:extLst>
              <a:ext uri="{FF2B5EF4-FFF2-40B4-BE49-F238E27FC236}">
                <a16:creationId xmlns:a16="http://schemas.microsoft.com/office/drawing/2014/main" id="{9DF00574-6F8E-4149-BD86-14C1877CB8BD}"/>
              </a:ext>
            </a:extLst>
          </p:cNvPr>
          <p:cNvSpPr/>
          <p:nvPr/>
        </p:nvSpPr>
        <p:spPr>
          <a:xfrm>
            <a:off x="-1357718" y="8007482"/>
            <a:ext cx="3605315" cy="3605315"/>
          </a:xfrm>
          <a:custGeom>
            <a:avLst/>
            <a:gdLst/>
            <a:ahLst/>
            <a:cxnLst/>
            <a:rect l="l" t="t" r="r" b="b"/>
            <a:pathLst>
              <a:path w="3605315" h="3605315">
                <a:moveTo>
                  <a:pt x="0" y="0"/>
                </a:moveTo>
                <a:lnTo>
                  <a:pt x="3605315" y="0"/>
                </a:lnTo>
                <a:lnTo>
                  <a:pt x="3605315" y="3605315"/>
                </a:lnTo>
                <a:lnTo>
                  <a:pt x="0" y="36053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</p:spTree>
    <p:extLst>
      <p:ext uri="{BB962C8B-B14F-4D97-AF65-F5344CB8AC3E}">
        <p14:creationId xmlns:p14="http://schemas.microsoft.com/office/powerpoint/2010/main" val="7528144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B8038A94984EE34984C43081E185A80F" ma:contentTypeVersion="11" ma:contentTypeDescription="Crie um novo documento." ma:contentTypeScope="" ma:versionID="b22d18676282073273207d246fe32704">
  <xsd:schema xmlns:xsd="http://www.w3.org/2001/XMLSchema" xmlns:xs="http://www.w3.org/2001/XMLSchema" xmlns:p="http://schemas.microsoft.com/office/2006/metadata/properties" xmlns:ns2="d02eb04a-0392-4239-9c0f-fd0abea71d29" xmlns:ns3="7a92061e-0730-4c4f-a43c-7a8960cecb18" targetNamespace="http://schemas.microsoft.com/office/2006/metadata/properties" ma:root="true" ma:fieldsID="ef908ecaa5783e26a87976d6966e924e" ns2:_="" ns3:_="">
    <xsd:import namespace="d02eb04a-0392-4239-9c0f-fd0abea71d29"/>
    <xsd:import namespace="7a92061e-0730-4c4f-a43c-7a8960cecb18"/>
    <xsd:element name="properties">
      <xsd:complexType>
        <xsd:sequence>
          <xsd:element name="documentManagement">
            <xsd:complexType>
              <xsd:all>
                <xsd:element ref="ns2:ReferenceId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2eb04a-0392-4239-9c0f-fd0abea71d29" elementFormDefault="qualified">
    <xsd:import namespace="http://schemas.microsoft.com/office/2006/documentManagement/types"/>
    <xsd:import namespace="http://schemas.microsoft.com/office/infopath/2007/PartnerControls"/>
    <xsd:element name="ReferenceId" ma:index="8" nillable="true" ma:displayName="ReferenceId" ma:indexed="true" ma:internalName="ReferenceId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Marcações de imagem" ma:readOnly="false" ma:fieldId="{5cf76f15-5ced-4ddc-b409-7134ff3c332f}" ma:taxonomyMulti="true" ma:sspId="9909241e-d01b-4a73-875a-5dc875fd716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a92061e-0730-4c4f-a43c-7a8960cecb1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d3fd7d6-b64d-4224-8ab1-fdcd9ad5d2eb}" ma:internalName="TaxCatchAll" ma:showField="CatchAllData" ma:web="7a92061e-0730-4c4f-a43c-7a8960cecb1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ReferenceId xmlns="d02eb04a-0392-4239-9c0f-fd0abea71d29" xsi:nil="true"/>
    <TaxCatchAll xmlns="7a92061e-0730-4c4f-a43c-7a8960cecb18" xsi:nil="true"/>
    <lcf76f155ced4ddcb4097134ff3c332f xmlns="d02eb04a-0392-4239-9c0f-fd0abea71d2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7B734A5-06F1-4A7D-BC67-AB6779B32D6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02eb04a-0392-4239-9c0f-fd0abea71d29"/>
    <ds:schemaRef ds:uri="7a92061e-0730-4c4f-a43c-7a8960cecb1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BF3930-5D8B-49AC-93DB-CC69631E649F}">
  <ds:schemaRefs>
    <ds:schemaRef ds:uri="http://schemas.microsoft.com/office/2006/metadata/properties"/>
    <ds:schemaRef ds:uri="http://schemas.microsoft.com/office/infopath/2007/PartnerControls"/>
    <ds:schemaRef ds:uri="d02eb04a-0392-4239-9c0f-fd0abea71d29"/>
    <ds:schemaRef ds:uri="7a92061e-0730-4c4f-a43c-7a8960cecb18"/>
  </ds:schemaRefs>
</ds:datastoreItem>
</file>

<file path=customXml/itemProps3.xml><?xml version="1.0" encoding="utf-8"?>
<ds:datastoreItem xmlns:ds="http://schemas.openxmlformats.org/officeDocument/2006/customXml" ds:itemID="{2D6F9B76-3222-4BDC-8346-A19ED13EDD0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1644</Words>
  <Application>Microsoft Office PowerPoint</Application>
  <PresentationFormat>Personalizar</PresentationFormat>
  <Paragraphs>235</Paragraphs>
  <Slides>34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11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6" baseType="lpstr">
      <vt:lpstr>Open Sans Bold</vt:lpstr>
      <vt:lpstr>Garet</vt:lpstr>
      <vt:lpstr>Arial</vt:lpstr>
      <vt:lpstr>Open Sans</vt:lpstr>
      <vt:lpstr>Garet Bold</vt:lpstr>
      <vt:lpstr>Consolas</vt:lpstr>
      <vt:lpstr>Yeseva One</vt:lpstr>
      <vt:lpstr>Garet Ultra-Bold</vt:lpstr>
      <vt:lpstr>Arimo</vt:lpstr>
      <vt:lpstr>Calibri</vt:lpstr>
      <vt:lpstr>Asset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de brainstorm minimalista verde e preto</dc:title>
  <cp:lastModifiedBy>NICOLAS GALLIANI OTTONI RODRIGUES</cp:lastModifiedBy>
  <cp:revision>18</cp:revision>
  <dcterms:created xsi:type="dcterms:W3CDTF">2006-08-16T00:00:00Z</dcterms:created>
  <dcterms:modified xsi:type="dcterms:W3CDTF">2025-04-03T14:28:14Z</dcterms:modified>
  <dc:identifier>DAGjLO-3SxQ</dc:identifie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0x010100B8038A94984EE34984C43081E185A80F</vt:lpwstr>
  </property>
</Properties>
</file>