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6" r:id="rId4"/>
    <p:sldId id="260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252" autoAdjust="0"/>
  </p:normalViewPr>
  <p:slideViewPr>
    <p:cSldViewPr snapToGrid="0">
      <p:cViewPr varScale="1">
        <p:scale>
          <a:sx n="66" d="100"/>
          <a:sy n="66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11/11/2024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11/11/2024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55444-ADCE-C2F9-CCA9-A96F20CAD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44ACBC0-EF7C-16B3-110D-E425B0AA9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E5D28D9-064D-B14B-8F5D-A949FA1B1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0E3676A-826D-4BCF-428D-263B2BAC4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613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4159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F169D-D258-C2DC-C1D1-72D06C6B2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CFA2CC1-31BC-7065-3844-21B3B3F348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16D8305-5069-7875-045F-C56EC5AFB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5E78642-521B-4E36-D0E0-06BEDF0012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0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0285D-2EFE-C704-32F4-17F315FE5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8E87047-1ECD-B9E3-21B4-7C97E2E562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7A80F23-84AE-9898-79BA-24F863EE8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1D3523C-72A3-C8AC-7B25-1E77DAB7D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26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163D6-70FF-0348-5D05-66EBDB147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ECCE151-9DC7-B889-1703-75AB1FD7AD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7A27672-1F6E-6E6D-651F-A7BCE95D09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AA6AD4E-C6E4-0791-4532-81558628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138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5FAF1-723E-B138-6C42-091AA4204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01A034D-E843-2A6E-753D-CBCF204DE7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669946A-B37C-5CB7-4344-7EC150E9A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A580A78-4534-209F-9ECF-600D0A35AE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44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CDBBC-4103-CE6D-D1F9-5374BCB65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2BDEE8B-3960-F0AC-15C7-616FDCA68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D85F8DB-EB1D-8098-858E-587C1E18E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5492F65-268B-FF03-7ED5-3CAE4F2928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723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C38B4-7F30-21C7-DC99-74CA1B9EC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8688B38-5FD2-D711-7ED0-9C0CF769F0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3B2B623E-73ED-3B08-D5F5-A6CF75FC8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85AAFFA-BABD-E2C4-7208-77C0F7CE9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76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11/11/2024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11/11/2024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11/11/2024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11/11/2024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11/11/2024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11/11/2024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11/11/2024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11/11/2024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11/11/2024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11/11/2024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11/11/2024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11/11/2024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b="1" dirty="0">
                <a:solidFill>
                  <a:schemeClr val="bg1"/>
                </a:solidFill>
              </a:rPr>
              <a:t>CÁLCULO NUMERICO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sz="600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53912-E489-18B9-CA73-A6306FD923AB}"/>
              </a:ext>
            </a:extLst>
          </p:cNvPr>
          <p:cNvSpPr txBox="1"/>
          <p:nvPr/>
        </p:nvSpPr>
        <p:spPr>
          <a:xfrm>
            <a:off x="622169" y="5382705"/>
            <a:ext cx="5533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1600" b="1" dirty="0">
                <a:solidFill>
                  <a:schemeClr val="accent3"/>
                </a:solidFill>
              </a:rPr>
              <a:t>João Guilherme Rogante 222230815, </a:t>
            </a:r>
          </a:p>
          <a:p>
            <a:pPr rtl="0"/>
            <a:r>
              <a:rPr lang="pt-BR" sz="1600" b="1" dirty="0">
                <a:solidFill>
                  <a:schemeClr val="accent3"/>
                </a:solidFill>
              </a:rPr>
              <a:t>Paulo Hudson 222220139, </a:t>
            </a:r>
          </a:p>
          <a:p>
            <a:pPr rtl="0"/>
            <a:r>
              <a:rPr lang="pt-BR" sz="1600" b="1" dirty="0">
                <a:solidFill>
                  <a:schemeClr val="accent3"/>
                </a:solidFill>
              </a:rPr>
              <a:t>Vitor Monteiro Vianna 222230856</a:t>
            </a:r>
            <a:endParaRPr lang="pt-BR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4F5DEF-88CE-7204-5B12-EF466E2D3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1B83E9F3-3A5B-7F51-2E82-EC2DE5A1D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07E0DF1-C4C5-1A24-2275-876FB25CB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6E447B34-19AA-E4C7-5C2E-C59C40ED8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708FEE3-80C1-1927-E6A3-86BCD0BA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EC804E2-C65D-96FC-6163-7CAFC8F91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4FAD570-9FCD-FA0E-0EA1-94DC0D82D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35B8241-18E3-1507-7A7F-DF4766BB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7986" y="722376"/>
            <a:ext cx="3389757" cy="751972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u="sng" dirty="0">
                <a:solidFill>
                  <a:srgbClr val="FFFFFF"/>
                </a:solidFill>
                <a:latin typeface="Arial Black" panose="020B0A04020102020204" pitchFamily="34" charset="0"/>
              </a:rPr>
              <a:t>CONCLUsões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40879A-1895-CA4A-709B-3D4187B1C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1995" y="1895751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525C0F-EA3D-6E88-48D3-11FE4A74FAD2}"/>
              </a:ext>
            </a:extLst>
          </p:cNvPr>
          <p:cNvSpPr txBox="1"/>
          <p:nvPr/>
        </p:nvSpPr>
        <p:spPr>
          <a:xfrm>
            <a:off x="8185958" y="1895751"/>
            <a:ext cx="33936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O coeficiente de determinação R² de </a:t>
            </a:r>
            <a:r>
              <a:rPr lang="pt-BR" b="1" dirty="0">
                <a:solidFill>
                  <a:schemeClr val="bg1"/>
                </a:solidFill>
              </a:rPr>
              <a:t>0,432</a:t>
            </a:r>
            <a:r>
              <a:rPr lang="pt-BR" dirty="0">
                <a:solidFill>
                  <a:schemeClr val="bg1"/>
                </a:solidFill>
              </a:rPr>
              <a:t> sugere que aproximadamente </a:t>
            </a:r>
            <a:r>
              <a:rPr lang="pt-BR" b="1" dirty="0">
                <a:solidFill>
                  <a:schemeClr val="bg1"/>
                </a:solidFill>
              </a:rPr>
              <a:t>43,2%</a:t>
            </a:r>
            <a:r>
              <a:rPr lang="pt-BR" dirty="0">
                <a:solidFill>
                  <a:schemeClr val="bg1"/>
                </a:solidFill>
              </a:rPr>
              <a:t> da variação no valor total do imóvel pode ser explicada pelas variáveis selecionadas no modelo. Isso indica um ajuste moderado, sugerindo que o modelo explica uma parte relevante, mas não a totalidade, da variação do valor dos imóveis.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1C6E85-C6AA-484B-3803-825241B1A393}"/>
              </a:ext>
            </a:extLst>
          </p:cNvPr>
          <p:cNvSpPr txBox="1"/>
          <p:nvPr/>
        </p:nvSpPr>
        <p:spPr>
          <a:xfrm>
            <a:off x="453649" y="665949"/>
            <a:ext cx="6920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Resultados do Modelo Completo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A8153A-EAD5-957F-B5D3-789FD277B9C5}"/>
              </a:ext>
            </a:extLst>
          </p:cNvPr>
          <p:cNvSpPr txBox="1"/>
          <p:nvPr/>
        </p:nvSpPr>
        <p:spPr>
          <a:xfrm>
            <a:off x="676915" y="1480314"/>
            <a:ext cx="345151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1" dirty="0"/>
              <a:t>Variáveis Incluídas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/>
              <a:t>Área (m²)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/>
              <a:t>Quartos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/>
              <a:t>Banheiros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/>
              <a:t>Condomínio (R$)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dirty="0"/>
          </a:p>
          <a:p>
            <a:pPr algn="just"/>
            <a:r>
              <a:rPr lang="pt-BR" b="1" dirty="0"/>
              <a:t>Principais Resultados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Intercepto: 422.3190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sz="2000" b="1" dirty="0"/>
              <a:t>Coeficientes:</a:t>
            </a:r>
          </a:p>
          <a:p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Área (m²): 15.6712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Quartos: -278.8070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Banheiros: 705.1845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Condomínio (R$): 1.9237</a:t>
            </a:r>
          </a:p>
        </p:txBody>
      </p:sp>
    </p:spTree>
    <p:extLst>
      <p:ext uri="{BB962C8B-B14F-4D97-AF65-F5344CB8AC3E}">
        <p14:creationId xmlns:p14="http://schemas.microsoft.com/office/powerpoint/2010/main" val="242473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735A9-FCB2-3E65-12BA-8751E49B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87" y="690464"/>
            <a:ext cx="11029616" cy="570325"/>
          </a:xfrm>
        </p:spPr>
        <p:txBody>
          <a:bodyPr/>
          <a:lstStyle/>
          <a:p>
            <a:r>
              <a:rPr lang="pt-BR" dirty="0"/>
              <a:t>Resumo do Modelo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42442EC-DA32-E0BD-F0FF-DFBFEC7150DA}"/>
              </a:ext>
            </a:extLst>
          </p:cNvPr>
          <p:cNvSpPr txBox="1"/>
          <p:nvPr/>
        </p:nvSpPr>
        <p:spPr>
          <a:xfrm>
            <a:off x="517304" y="1916288"/>
            <a:ext cx="8999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Todas as variáveis selecionadas são estatisticamente significativas (p-valor &lt; 0,05).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O modelo explica uma parte moderada da variação no valor total dos imóveis, indicando que outros fatores podem influenciar o valor.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7F455E-2738-6E4C-798A-AB77C1DD02B2}"/>
              </a:ext>
            </a:extLst>
          </p:cNvPr>
          <p:cNvSpPr txBox="1"/>
          <p:nvPr/>
        </p:nvSpPr>
        <p:spPr>
          <a:xfrm>
            <a:off x="517304" y="3290375"/>
            <a:ext cx="6356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Importância da Análise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915D6D-60EB-066E-10C8-8722C729BC7E}"/>
              </a:ext>
            </a:extLst>
          </p:cNvPr>
          <p:cNvSpPr txBox="1"/>
          <p:nvPr/>
        </p:nvSpPr>
        <p:spPr>
          <a:xfrm>
            <a:off x="482587" y="3895226"/>
            <a:ext cx="11290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Essa regressão múltipla oferece uma compreensão detalhada dos fatores que influenciam o valor total dos imóveis, permitindo identificar quais características, como </a:t>
            </a:r>
            <a:r>
              <a:rPr lang="pt-BR" sz="2000" b="1" dirty="0"/>
              <a:t>área</a:t>
            </a:r>
            <a:r>
              <a:rPr lang="pt-BR" sz="2000" dirty="0"/>
              <a:t>, </a:t>
            </a:r>
            <a:r>
              <a:rPr lang="pt-BR" sz="2000" b="1" dirty="0"/>
              <a:t>número de quartos</a:t>
            </a:r>
            <a:r>
              <a:rPr lang="pt-BR" sz="2000" dirty="0"/>
              <a:t>, </a:t>
            </a:r>
            <a:r>
              <a:rPr lang="pt-BR" sz="2000" b="1" dirty="0"/>
              <a:t>banheiros</a:t>
            </a:r>
            <a:r>
              <a:rPr lang="pt-BR" sz="2000" dirty="0"/>
              <a:t> e </a:t>
            </a:r>
            <a:r>
              <a:rPr lang="pt-BR" sz="2000" b="1" dirty="0"/>
              <a:t>condomínio</a:t>
            </a:r>
            <a:r>
              <a:rPr lang="pt-BR" sz="2000" dirty="0"/>
              <a:t>, têm o maior impacto. Esses insights são essenciais para a precificação precisa de propriedades, ajudando profissionais do setor imobiliário e investidores a fazer escolhas fundamentadas. Embora o modelo ofereça uma análise significativa, ele explica apenas parte da variabilidade no valor dos imóveis, sugerindo que outros fatores também podem ser importantes. Esse tipo de análise é valioso tanto para quem deseja definir preços competitivos quanto para quem busca otimizar investimentos imobiliários com base em dados concretos.</a:t>
            </a:r>
          </a:p>
        </p:txBody>
      </p:sp>
    </p:spTree>
    <p:extLst>
      <p:ext uri="{BB962C8B-B14F-4D97-AF65-F5344CB8AC3E}">
        <p14:creationId xmlns:p14="http://schemas.microsoft.com/office/powerpoint/2010/main" val="199291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8516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REGRESSÕES SIMPLES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255376-7A9C-E456-2C0E-7FAB7ACD97C3}"/>
              </a:ext>
            </a:extLst>
          </p:cNvPr>
          <p:cNvGrpSpPr/>
          <p:nvPr/>
        </p:nvGrpSpPr>
        <p:grpSpPr>
          <a:xfrm>
            <a:off x="758952" y="1280160"/>
            <a:ext cx="2712720" cy="1414272"/>
            <a:chOff x="758952" y="1280160"/>
            <a:chExt cx="2712720" cy="14142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FA27BD-BB5E-C210-EBFA-EAA1567D1306}"/>
                </a:ext>
              </a:extLst>
            </p:cNvPr>
            <p:cNvSpPr/>
            <p:nvPr/>
          </p:nvSpPr>
          <p:spPr>
            <a:xfrm>
              <a:off x="911352" y="1432560"/>
              <a:ext cx="2560320" cy="12618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9E5232-078D-FFF5-52B0-32CB992E206F}"/>
                </a:ext>
              </a:extLst>
            </p:cNvPr>
            <p:cNvSpPr/>
            <p:nvPr/>
          </p:nvSpPr>
          <p:spPr>
            <a:xfrm>
              <a:off x="758952" y="1280160"/>
              <a:ext cx="2560320" cy="12618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Regressão 1: Área (m²) vs Valor do Aluguel (R$)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15B5C7-DBDD-14C2-E308-78756BA85AC8}"/>
              </a:ext>
            </a:extLst>
          </p:cNvPr>
          <p:cNvGrpSpPr/>
          <p:nvPr/>
        </p:nvGrpSpPr>
        <p:grpSpPr>
          <a:xfrm>
            <a:off x="3946782" y="1310012"/>
            <a:ext cx="2712720" cy="1414272"/>
            <a:chOff x="758952" y="1280160"/>
            <a:chExt cx="2712720" cy="141427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3024858-D628-CD83-3327-B5F4E4BE382D}"/>
                </a:ext>
              </a:extLst>
            </p:cNvPr>
            <p:cNvSpPr/>
            <p:nvPr/>
          </p:nvSpPr>
          <p:spPr>
            <a:xfrm>
              <a:off x="911352" y="1432560"/>
              <a:ext cx="2560320" cy="12618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3C4D5C0-8542-4629-D47C-3606B6E7EAC3}"/>
                </a:ext>
              </a:extLst>
            </p:cNvPr>
            <p:cNvSpPr/>
            <p:nvPr/>
          </p:nvSpPr>
          <p:spPr>
            <a:xfrm>
              <a:off x="758952" y="1280160"/>
              <a:ext cx="2560320" cy="12618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Regressão 2: Quartos vs Valor Total (R$)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4917C9-E2AA-7043-89B4-D2D3172BB9E9}"/>
              </a:ext>
            </a:extLst>
          </p:cNvPr>
          <p:cNvGrpSpPr/>
          <p:nvPr/>
        </p:nvGrpSpPr>
        <p:grpSpPr>
          <a:xfrm>
            <a:off x="1269571" y="3006836"/>
            <a:ext cx="2712720" cy="1414272"/>
            <a:chOff x="758952" y="1280160"/>
            <a:chExt cx="2712720" cy="141427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0C1D31-EFDD-207D-EEB4-BE253BCAE537}"/>
                </a:ext>
              </a:extLst>
            </p:cNvPr>
            <p:cNvSpPr/>
            <p:nvPr/>
          </p:nvSpPr>
          <p:spPr>
            <a:xfrm>
              <a:off x="911352" y="1432560"/>
              <a:ext cx="2560320" cy="12618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83E4FF-A391-85D4-70E8-B1C5ECF61F8A}"/>
                </a:ext>
              </a:extLst>
            </p:cNvPr>
            <p:cNvSpPr/>
            <p:nvPr/>
          </p:nvSpPr>
          <p:spPr>
            <a:xfrm>
              <a:off x="758952" y="1280160"/>
              <a:ext cx="2560320" cy="12618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Regressão 3: Seguro Incêndio (R$) vs Valor do Aluguel (R$)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998846-7844-7EAD-A2CC-C81BD9F72242}"/>
              </a:ext>
            </a:extLst>
          </p:cNvPr>
          <p:cNvGrpSpPr/>
          <p:nvPr/>
        </p:nvGrpSpPr>
        <p:grpSpPr>
          <a:xfrm>
            <a:off x="4493538" y="3006836"/>
            <a:ext cx="2712720" cy="1414272"/>
            <a:chOff x="758952" y="1280160"/>
            <a:chExt cx="2712720" cy="141427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874842-A82A-A371-45BC-805239A0154A}"/>
                </a:ext>
              </a:extLst>
            </p:cNvPr>
            <p:cNvSpPr/>
            <p:nvPr/>
          </p:nvSpPr>
          <p:spPr>
            <a:xfrm>
              <a:off x="911352" y="1432560"/>
              <a:ext cx="2560320" cy="12618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93E5FE5-7AF0-B617-2ACC-19BF9CE56E9F}"/>
                </a:ext>
              </a:extLst>
            </p:cNvPr>
            <p:cNvSpPr/>
            <p:nvPr/>
          </p:nvSpPr>
          <p:spPr>
            <a:xfrm>
              <a:off x="758952" y="1280160"/>
              <a:ext cx="2560320" cy="12618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Regressão 4: Condomínio (R$) vs Valor do Aluguel (R$)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1CD812-9ABC-7647-4F1E-EDA2BCF1B55A}"/>
              </a:ext>
            </a:extLst>
          </p:cNvPr>
          <p:cNvGrpSpPr/>
          <p:nvPr/>
        </p:nvGrpSpPr>
        <p:grpSpPr>
          <a:xfrm>
            <a:off x="3249200" y="4779075"/>
            <a:ext cx="2712720" cy="1414272"/>
            <a:chOff x="758952" y="1280160"/>
            <a:chExt cx="2712720" cy="141427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99BCCE-9A4F-F428-CD21-98B3762991C8}"/>
                </a:ext>
              </a:extLst>
            </p:cNvPr>
            <p:cNvSpPr/>
            <p:nvPr/>
          </p:nvSpPr>
          <p:spPr>
            <a:xfrm>
              <a:off x="911352" y="1432560"/>
              <a:ext cx="2560320" cy="12618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AB83FA-2FB7-F2E5-52B3-46D7000FDA7E}"/>
                </a:ext>
              </a:extLst>
            </p:cNvPr>
            <p:cNvSpPr/>
            <p:nvPr/>
          </p:nvSpPr>
          <p:spPr>
            <a:xfrm>
              <a:off x="758952" y="1280160"/>
              <a:ext cx="2560320" cy="12618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Regressão 5: Área (m²) vs IPTU (R$)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5164E-7C0F-83AD-F10E-77FB6FB1D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FF811EE9-E844-53CF-A9EC-E656D9173B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9D18CB-6618-7DD7-27C5-AD08E4CD5AC6}"/>
              </a:ext>
            </a:extLst>
          </p:cNvPr>
          <p:cNvSpPr/>
          <p:nvPr/>
        </p:nvSpPr>
        <p:spPr>
          <a:xfrm>
            <a:off x="1348033" y="1225484"/>
            <a:ext cx="9483365" cy="4138367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E314A3-37DC-24EF-D968-54623281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432" y="244975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REGRESSÕES LINEARES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CD6F1-FB36-33DC-0618-3483CEAB9950}"/>
              </a:ext>
            </a:extLst>
          </p:cNvPr>
          <p:cNvSpPr txBox="1"/>
          <p:nvPr/>
        </p:nvSpPr>
        <p:spPr>
          <a:xfrm>
            <a:off x="1470581" y="2158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EEE3B-4845-7FCD-A0AA-479EE1FB8242}"/>
              </a:ext>
            </a:extLst>
          </p:cNvPr>
          <p:cNvSpPr txBox="1"/>
          <p:nvPr/>
        </p:nvSpPr>
        <p:spPr>
          <a:xfrm>
            <a:off x="1659117" y="1527143"/>
            <a:ext cx="92948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Para melhorar a precisão da regressão linear, aplicamos uma filtragem de </a:t>
            </a:r>
            <a:r>
              <a:rPr lang="pt-BR" i="1" dirty="0">
                <a:solidFill>
                  <a:schemeClr val="bg1"/>
                </a:solidFill>
              </a:rPr>
              <a:t>outliers</a:t>
            </a:r>
            <a:r>
              <a:rPr lang="pt-BR" dirty="0">
                <a:solidFill>
                  <a:schemeClr val="bg1"/>
                </a:solidFill>
              </a:rPr>
              <a:t>. Essa técnica remove os valores extremos que podem distorcer o modelo, resultando em uma representação mais fiel da tendência dos dados.</a:t>
            </a:r>
          </a:p>
          <a:p>
            <a:r>
              <a:rPr lang="pt-BR" b="1" dirty="0">
                <a:solidFill>
                  <a:schemeClr val="bg1"/>
                </a:solidFill>
              </a:rPr>
              <a:t>Como foi feito:</a:t>
            </a:r>
            <a:endParaRPr lang="pt-BR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Percentil 99:</a:t>
            </a:r>
            <a:r>
              <a:rPr lang="pt-BR" dirty="0">
                <a:solidFill>
                  <a:schemeClr val="bg1"/>
                </a:solidFill>
              </a:rPr>
              <a:t> Excluímos os valores que estão acima do percentil 99 em cada variável de análise (ou seja, os 1% maiores valores).</a:t>
            </a:r>
          </a:p>
          <a:p>
            <a:pPr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Resultado:</a:t>
            </a:r>
            <a:r>
              <a:rPr lang="pt-BR" dirty="0">
                <a:solidFill>
                  <a:schemeClr val="bg1"/>
                </a:solidFill>
              </a:rPr>
              <a:t> Isso reduz a influência dos </a:t>
            </a:r>
            <a:r>
              <a:rPr lang="pt-BR" i="1" dirty="0">
                <a:solidFill>
                  <a:schemeClr val="bg1"/>
                </a:solidFill>
              </a:rPr>
              <a:t>outliers</a:t>
            </a:r>
            <a:r>
              <a:rPr lang="pt-BR" dirty="0">
                <a:solidFill>
                  <a:schemeClr val="bg1"/>
                </a:solidFill>
              </a:rPr>
              <a:t>, permitindo que o modelo seja ajustado com os dados mais representativos, melhorando o ajuste da linha de regressão e as métricas (R² e correlação de Pearson).</a:t>
            </a:r>
          </a:p>
          <a:p>
            <a:r>
              <a:rPr lang="pt-BR" b="1" dirty="0">
                <a:solidFill>
                  <a:schemeClr val="bg1"/>
                </a:solidFill>
              </a:rPr>
              <a:t>Por que é importante: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Evitar que valores extremos desviem o modelo garante uma análise mais robusta e confiável, focada na tendência geral dos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73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7986" y="722376"/>
            <a:ext cx="3389757" cy="751972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u="sng" dirty="0">
                <a:solidFill>
                  <a:srgbClr val="FFFFFF"/>
                </a:solidFill>
                <a:latin typeface="Arial Black" panose="020B0A04020102020204" pitchFamily="34" charset="0"/>
              </a:rPr>
              <a:t>CONCLUsões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1995" y="1895751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DCB99-DF3B-BC8A-0DE0-888D7461CD70}"/>
              </a:ext>
            </a:extLst>
          </p:cNvPr>
          <p:cNvSpPr txBox="1"/>
          <p:nvPr/>
        </p:nvSpPr>
        <p:spPr>
          <a:xfrm>
            <a:off x="8181052" y="1453896"/>
            <a:ext cx="370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Intercepto: 1268.39</a:t>
            </a:r>
          </a:p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Coeficiente: 17.83</a:t>
            </a:r>
          </a:p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Coef. de deter. (R²): 0.4481</a:t>
            </a:r>
          </a:p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Coef. de Pearson: 0.6694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E69CAA-CF04-C79D-4932-58EA18673AD5}"/>
              </a:ext>
            </a:extLst>
          </p:cNvPr>
          <p:cNvSpPr txBox="1"/>
          <p:nvPr/>
        </p:nvSpPr>
        <p:spPr>
          <a:xfrm>
            <a:off x="8248453" y="3572759"/>
            <a:ext cx="339364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 relação é positiva e moderada, com um coeficiente indicando que cada 1 m² aumenta o aluguel em R$17,83. O valor de R² de 0,4481 sugere que a área explica aproximadamente 44,81% da variação no valor do aluguel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5BA6375-DA5B-5C45-09ED-0D3E3A07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28" y="1440869"/>
            <a:ext cx="6830378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E6371-9DF6-DCDB-4150-6AAFCFDC0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E4ABA4-0276-C602-A99F-E45D706451C5}"/>
              </a:ext>
            </a:extLst>
          </p:cNvPr>
          <p:cNvSpPr/>
          <p:nvPr/>
        </p:nvSpPr>
        <p:spPr>
          <a:xfrm>
            <a:off x="84841" y="612741"/>
            <a:ext cx="11821212" cy="6108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304B0C-5082-6246-7E22-B7B236E83462}"/>
              </a:ext>
            </a:extLst>
          </p:cNvPr>
          <p:cNvSpPr/>
          <p:nvPr/>
        </p:nvSpPr>
        <p:spPr>
          <a:xfrm>
            <a:off x="8050490" y="735291"/>
            <a:ext cx="3695307" cy="5637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34DFBB-5B93-4BEB-9332-861C80C5D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7986" y="722376"/>
            <a:ext cx="3389757" cy="751972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u="sng" dirty="0">
                <a:solidFill>
                  <a:srgbClr val="FFFFFF"/>
                </a:solidFill>
                <a:latin typeface="Arial Black" panose="020B0A04020102020204" pitchFamily="34" charset="0"/>
              </a:rPr>
              <a:t>CONCLUsões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BC0E9A-8545-D36C-4F0F-B4679D45A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1995" y="1895751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CC39B-C9B6-35F0-21F8-DD5158985225}"/>
              </a:ext>
            </a:extLst>
          </p:cNvPr>
          <p:cNvSpPr txBox="1"/>
          <p:nvPr/>
        </p:nvSpPr>
        <p:spPr>
          <a:xfrm>
            <a:off x="8218760" y="1491604"/>
            <a:ext cx="3564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Intercepto: -263.11</a:t>
            </a:r>
          </a:p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Coeficiente: 2143.82</a:t>
            </a:r>
          </a:p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Coef. de deter. (R²): 0.3184</a:t>
            </a:r>
          </a:p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Coef. de Pearson: 0.5642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5FFBDF-B1E6-6D53-A887-ABA30BE31394}"/>
              </a:ext>
            </a:extLst>
          </p:cNvPr>
          <p:cNvSpPr txBox="1"/>
          <p:nvPr/>
        </p:nvSpPr>
        <p:spPr>
          <a:xfrm>
            <a:off x="8229599" y="3205114"/>
            <a:ext cx="3393649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 relação é positiva e moderada, com um coeficiente indicando que cada quarto adicional aumenta o valor total do imóvel em R$2143,82. O valor de R² de 0,3184 sugere que o número de quartos explica cerca de 31,84% da variação no valor total</a:t>
            </a:r>
            <a:endParaRPr lang="pt-BR" sz="17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90C32A-D707-300A-01FA-BB0426A01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0" y="1450595"/>
            <a:ext cx="681132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6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8B9AA-0AA3-01C6-0843-2811C450C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011198-F237-AE76-B321-65F03789EF76}"/>
              </a:ext>
            </a:extLst>
          </p:cNvPr>
          <p:cNvSpPr/>
          <p:nvPr/>
        </p:nvSpPr>
        <p:spPr>
          <a:xfrm>
            <a:off x="131975" y="565608"/>
            <a:ext cx="11821212" cy="6108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6BE365-70AC-3EBD-4A31-FFF06F15A660}"/>
              </a:ext>
            </a:extLst>
          </p:cNvPr>
          <p:cNvSpPr/>
          <p:nvPr/>
        </p:nvSpPr>
        <p:spPr>
          <a:xfrm>
            <a:off x="8050490" y="735291"/>
            <a:ext cx="3695307" cy="5637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5049C8-2C16-D369-2A7B-2834576F6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7986" y="722376"/>
            <a:ext cx="3389757" cy="751972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u="sng" dirty="0">
                <a:solidFill>
                  <a:srgbClr val="FFFFFF"/>
                </a:solidFill>
                <a:latin typeface="Arial Black" panose="020B0A04020102020204" pitchFamily="34" charset="0"/>
              </a:rPr>
              <a:t>CONCLUsões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6DBB97-5F84-0B95-953B-EC2412A7A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1995" y="1895751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E07517-CD57-C2B8-AA8A-0896234F5F1D}"/>
              </a:ext>
            </a:extLst>
          </p:cNvPr>
          <p:cNvSpPr txBox="1"/>
          <p:nvPr/>
        </p:nvSpPr>
        <p:spPr>
          <a:xfrm>
            <a:off x="8218760" y="1491604"/>
            <a:ext cx="3564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Intercepto: 121.07</a:t>
            </a:r>
          </a:p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Coeficiente: 70.78</a:t>
            </a:r>
          </a:p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Coef. de deter. (R²): 0.9737</a:t>
            </a:r>
          </a:p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Coef. de Pearson: 0.9868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7DF360-25B5-E648-F01F-1424FEA88420}"/>
              </a:ext>
            </a:extLst>
          </p:cNvPr>
          <p:cNvSpPr txBox="1"/>
          <p:nvPr/>
        </p:nvSpPr>
        <p:spPr>
          <a:xfrm>
            <a:off x="8229598" y="2997723"/>
            <a:ext cx="33936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 relação é positiva e muito forte, com um coeficiente indicando que para cada R$1 a mais no seguro incêndio, o valor do aluguel aumenta em R$70,78. O valor de R² de 0,9737 sugere que o seguro incêndio explica 97,37% da variação no valor do aluguel, indicando uma relação muito forte entre essas duas variáveis.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A52C5F-4436-29A4-FCDF-FF9C65FA6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75" y="1366887"/>
            <a:ext cx="7294588" cy="45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6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A19FE-7D7A-CE55-AFFE-680398174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545625-0F50-C21E-C504-1A1C442F8714}"/>
              </a:ext>
            </a:extLst>
          </p:cNvPr>
          <p:cNvSpPr/>
          <p:nvPr/>
        </p:nvSpPr>
        <p:spPr>
          <a:xfrm>
            <a:off x="84841" y="612741"/>
            <a:ext cx="11821212" cy="6108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A3D789-3C00-53E3-49A4-A673D120797E}"/>
              </a:ext>
            </a:extLst>
          </p:cNvPr>
          <p:cNvSpPr/>
          <p:nvPr/>
        </p:nvSpPr>
        <p:spPr>
          <a:xfrm>
            <a:off x="8050490" y="735291"/>
            <a:ext cx="3695307" cy="5637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747B2B-6F6D-BA39-356F-4E48898E8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7986" y="722376"/>
            <a:ext cx="3389757" cy="751972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u="sng" dirty="0">
                <a:solidFill>
                  <a:srgbClr val="FFFFFF"/>
                </a:solidFill>
                <a:latin typeface="Arial Black" panose="020B0A04020102020204" pitchFamily="34" charset="0"/>
              </a:rPr>
              <a:t>CONCLUsões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B53067-1372-4C5C-5FC3-64FC3E4B1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1995" y="1895751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E0CE43-35F9-2374-94C4-878A0FDB483D}"/>
              </a:ext>
            </a:extLst>
          </p:cNvPr>
          <p:cNvSpPr txBox="1"/>
          <p:nvPr/>
        </p:nvSpPr>
        <p:spPr>
          <a:xfrm>
            <a:off x="8218760" y="1491604"/>
            <a:ext cx="3564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Intercepto: 2461.04</a:t>
            </a:r>
          </a:p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Coeficiente: 1.34</a:t>
            </a:r>
          </a:p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Coef. de deter. (R²): 0.1863</a:t>
            </a:r>
          </a:p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Coef. de Pearson: 0.4316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4517AB-348A-18E1-7D01-A88461DA6C2C}"/>
              </a:ext>
            </a:extLst>
          </p:cNvPr>
          <p:cNvSpPr txBox="1"/>
          <p:nvPr/>
        </p:nvSpPr>
        <p:spPr>
          <a:xfrm>
            <a:off x="8248453" y="3572759"/>
            <a:ext cx="339364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 relação é positiva, mas fraca, com um coeficiente indicando que cada R$1 de aumento no condomínio aumenta o aluguel em R$1,34. O valor de R² de 0,1863 sugere que o valor do condomínio explica apenas 18,63% da variação no aluguel.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5FC69-D7C4-E42E-DFB9-85C16185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07" y="1332610"/>
            <a:ext cx="6858957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0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73102-B711-342F-5CAB-650C866B2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5DAF14-5470-9F73-C124-B1EE0C64ABFB}"/>
              </a:ext>
            </a:extLst>
          </p:cNvPr>
          <p:cNvSpPr/>
          <p:nvPr/>
        </p:nvSpPr>
        <p:spPr>
          <a:xfrm>
            <a:off x="84841" y="612741"/>
            <a:ext cx="11821212" cy="6108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2838E8-47F8-DC1A-224D-3E4B3F468426}"/>
              </a:ext>
            </a:extLst>
          </p:cNvPr>
          <p:cNvSpPr/>
          <p:nvPr/>
        </p:nvSpPr>
        <p:spPr>
          <a:xfrm>
            <a:off x="8050490" y="735291"/>
            <a:ext cx="3695307" cy="5637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57E893-8DB8-98D0-3321-4CA55A877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7986" y="722376"/>
            <a:ext cx="3389757" cy="751972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u="sng" dirty="0">
                <a:solidFill>
                  <a:srgbClr val="FFFFFF"/>
                </a:solidFill>
                <a:latin typeface="Arial Black" panose="020B0A04020102020204" pitchFamily="34" charset="0"/>
              </a:rPr>
              <a:t>CONCLUsões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674498-D64D-2FFC-9AB7-BEC15F77F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1995" y="1895751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0A0D05-429F-1F3E-2602-6AB2E1724D0E}"/>
              </a:ext>
            </a:extLst>
          </p:cNvPr>
          <p:cNvSpPr txBox="1"/>
          <p:nvPr/>
        </p:nvSpPr>
        <p:spPr>
          <a:xfrm>
            <a:off x="8218760" y="1491604"/>
            <a:ext cx="3564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Intercepto: -43.66</a:t>
            </a:r>
          </a:p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Coeficiente: 2.50</a:t>
            </a:r>
          </a:p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Coef. de deter. (R²): 0.4366</a:t>
            </a:r>
          </a:p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Coef. de Pearson: 0.6608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E54A41-92C1-75F4-6719-B2EF297651A2}"/>
              </a:ext>
            </a:extLst>
          </p:cNvPr>
          <p:cNvSpPr txBox="1"/>
          <p:nvPr/>
        </p:nvSpPr>
        <p:spPr>
          <a:xfrm>
            <a:off x="8248453" y="3572759"/>
            <a:ext cx="339364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 relação é positiva e moderada, com um coeficiente indicando que cada 1 m² adicional aumenta o IPTU em R$2,50. O valor de R² de 0,4366 sugere que a área explica aproximadamente 43,66% da variação no IPTU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E279A-B7B9-B129-0318-19E908A0B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73" y="1544863"/>
            <a:ext cx="675416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0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0B5F9-54B3-5484-CD54-313977424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D09CA90E-652F-9E54-FD7E-2E067212A4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3AC829-3479-FD09-04EB-AE43648924F6}"/>
              </a:ext>
            </a:extLst>
          </p:cNvPr>
          <p:cNvSpPr/>
          <p:nvPr/>
        </p:nvSpPr>
        <p:spPr>
          <a:xfrm>
            <a:off x="942393" y="1225484"/>
            <a:ext cx="9889006" cy="5137994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/>
              <a:t>Para melhorar a precisão da regressão linear múltipla, aplicamos uma filtragem de outliers.</a:t>
            </a:r>
            <a:br>
              <a:rPr lang="pt-BR" dirty="0"/>
            </a:br>
            <a:r>
              <a:rPr lang="pt-BR" dirty="0"/>
              <a:t>Essa técnica remove os valores extremos que poderiam distorcer o modelo, resultando em uma representação mais fiel das relações entre as variáveis.</a:t>
            </a:r>
          </a:p>
          <a:p>
            <a:r>
              <a:rPr lang="pt-BR" b="1" dirty="0"/>
              <a:t>Como foi feito: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b="1" dirty="0"/>
              <a:t>Percentil 99</a:t>
            </a:r>
            <a:r>
              <a:rPr lang="pt-BR" dirty="0"/>
              <a:t>: Excluímos os valores que estão acima do percentil 99 em cada variável de análise (ou seja, os 1% maiores valores).</a:t>
            </a:r>
          </a:p>
          <a:p>
            <a:pPr>
              <a:buFont typeface="+mj-lt"/>
              <a:buAutoNum type="arabicPeriod"/>
            </a:pPr>
            <a:endParaRPr lang="pt-BR" dirty="0"/>
          </a:p>
          <a:p>
            <a:pPr>
              <a:buFont typeface="+mj-lt"/>
              <a:buAutoNum type="arabicPeriod"/>
            </a:pPr>
            <a:r>
              <a:rPr lang="pt-BR" b="1" dirty="0"/>
              <a:t>Resultado</a:t>
            </a:r>
            <a:r>
              <a:rPr lang="pt-BR" dirty="0"/>
              <a:t>: Reduzimos a influência dos outliers, permitindo que o modelo de regressão múltipla se ajuste com dados mais representativos, melhorando a precisão das métricas como o R² e os coeficientes das variáveis independentes.</a:t>
            </a:r>
          </a:p>
          <a:p>
            <a:pPr>
              <a:buFont typeface="+mj-lt"/>
              <a:buAutoNum type="arabicPeriod"/>
            </a:pPr>
            <a:endParaRPr lang="pt-BR" dirty="0"/>
          </a:p>
          <a:p>
            <a:r>
              <a:rPr lang="pt-BR" b="1" dirty="0"/>
              <a:t>Por que é importante:</a:t>
            </a:r>
            <a:br>
              <a:rPr lang="pt-BR" dirty="0"/>
            </a:br>
            <a:r>
              <a:rPr lang="pt-BR" dirty="0"/>
              <a:t>Evitar que valores extremos desviem o modelo garante uma análise mais robusta e confiável, focada na tendência geral dos dados, possibilitando previsões mais precisas e uma melhor compreensão do impacto de cada variável no valor total do imóvel.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58876D-4CDB-DA67-7499-096DEE93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12" y="17002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b="1" dirty="0">
                <a:effectLst/>
                <a:ea typeface="Calibri" panose="020F0502020204030204" pitchFamily="34" charset="0"/>
              </a:rPr>
              <a:t>regressão linear múltipla </a:t>
            </a:r>
            <a:endParaRPr lang="pt-B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F0AB1-140B-1D56-F688-05A49540C054}"/>
              </a:ext>
            </a:extLst>
          </p:cNvPr>
          <p:cNvSpPr txBox="1"/>
          <p:nvPr/>
        </p:nvSpPr>
        <p:spPr>
          <a:xfrm>
            <a:off x="1470581" y="2158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11834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{5E0F896B-2FFB-4202-98CB-391D17D5C21B}tf56390039_win32</Template>
  <TotalTime>1520</TotalTime>
  <Words>1000</Words>
  <Application>Microsoft Office PowerPoint</Application>
  <PresentationFormat>Widescreen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Gill Sans MT</vt:lpstr>
      <vt:lpstr>Wingdings</vt:lpstr>
      <vt:lpstr>Wingdings 2</vt:lpstr>
      <vt:lpstr>Personalizado</vt:lpstr>
      <vt:lpstr>CÁLCULO NUMERICO</vt:lpstr>
      <vt:lpstr>REGRESSÕES SIMPLES</vt:lpstr>
      <vt:lpstr>REGRESSÕES LINEARES</vt:lpstr>
      <vt:lpstr>CONCLUsões</vt:lpstr>
      <vt:lpstr>CONCLUsões</vt:lpstr>
      <vt:lpstr>CONCLUsões</vt:lpstr>
      <vt:lpstr>CONCLUsões</vt:lpstr>
      <vt:lpstr>CONCLUsões</vt:lpstr>
      <vt:lpstr>regressão linear múltipla </vt:lpstr>
      <vt:lpstr>CONCLUsões</vt:lpstr>
      <vt:lpstr>Resumo do Modelo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paulo hudson</dc:creator>
  <cp:lastModifiedBy>paulo hudson</cp:lastModifiedBy>
  <cp:revision>5</cp:revision>
  <dcterms:created xsi:type="dcterms:W3CDTF">2024-11-10T00:04:16Z</dcterms:created>
  <dcterms:modified xsi:type="dcterms:W3CDTF">2024-11-11T20:00:55Z</dcterms:modified>
</cp:coreProperties>
</file>