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6" r:id="rId4"/>
    <p:sldId id="260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52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09/11/2024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09/11/2024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F169D-D258-C2DC-C1D1-72D06C6B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CFA2CC1-31BC-7065-3844-21B3B3F34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16D8305-5069-7875-045F-C56EC5AFB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E78642-521B-4E36-D0E0-06BEDF001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0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0285D-2EFE-C704-32F4-17F315FE5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8E87047-1ECD-B9E3-21B4-7C97E2E56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7A80F23-84AE-9898-79BA-24F863EE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1D3523C-72A3-C8AC-7B25-1E77DAB7D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2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163D6-70FF-0348-5D05-66EBDB14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ECCE151-9DC7-B889-1703-75AB1FD7A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7A27672-1F6E-6E6D-651F-A7BCE95D0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A6AD4E-C6E4-0791-4532-81558628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13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AF1-723E-B138-6C42-091AA4204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01A034D-E843-2A6E-753D-CBCF204DE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669946A-B37C-5CB7-4344-7EC150E9A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580A78-4534-209F-9ECF-600D0A35A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4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DBBC-4103-CE6D-D1F9-5374BCB65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2BDEE8B-3960-F0AC-15C7-616FDCA68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D85F8DB-EB1D-8098-858E-587C1E18E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5492F65-268B-FF03-7ED5-3CAE4F292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72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38B4-7F30-21C7-DC99-74CA1B9E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8688B38-5FD2-D711-7ED0-9C0CF769F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B2B623E-73ED-3B08-D5F5-A6CF75FC8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85AAFFA-BABD-E2C4-7208-77C0F7CE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6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09/11/2024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CÁLCULO NUMERICO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REGRESSÃO LINEAR...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8516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REGRESSÕES SIMPLES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255376-7A9C-E456-2C0E-7FAB7ACD97C3}"/>
              </a:ext>
            </a:extLst>
          </p:cNvPr>
          <p:cNvGrpSpPr/>
          <p:nvPr/>
        </p:nvGrpSpPr>
        <p:grpSpPr>
          <a:xfrm>
            <a:off x="758952" y="1280160"/>
            <a:ext cx="2712720" cy="1414272"/>
            <a:chOff x="758952" y="1280160"/>
            <a:chExt cx="2712720" cy="14142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A27BD-BB5E-C210-EBFA-EAA1567D1306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9E5232-078D-FFF5-52B0-32CB992E206F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Regressão 1: Área (m²) vs Valor do Aluguel (R$)</a:t>
              </a:r>
              <a:endParaRPr lang="pt-BR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15B5C7-DBDD-14C2-E308-78756BA85AC8}"/>
              </a:ext>
            </a:extLst>
          </p:cNvPr>
          <p:cNvGrpSpPr/>
          <p:nvPr/>
        </p:nvGrpSpPr>
        <p:grpSpPr>
          <a:xfrm>
            <a:off x="3946782" y="1310012"/>
            <a:ext cx="2712720" cy="1414272"/>
            <a:chOff x="758952" y="1280160"/>
            <a:chExt cx="2712720" cy="14142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024858-D628-CD83-3327-B5F4E4BE382D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C4D5C0-8542-4629-D47C-3606B6E7EAC3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Regressão 2: Quartos vs Valor Total (R$)</a:t>
              </a:r>
              <a:endParaRPr lang="pt-BR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4917C9-E2AA-7043-89B4-D2D3172BB9E9}"/>
              </a:ext>
            </a:extLst>
          </p:cNvPr>
          <p:cNvGrpSpPr/>
          <p:nvPr/>
        </p:nvGrpSpPr>
        <p:grpSpPr>
          <a:xfrm>
            <a:off x="1269571" y="3006836"/>
            <a:ext cx="2712720" cy="1414272"/>
            <a:chOff x="758952" y="1280160"/>
            <a:chExt cx="2712720" cy="14142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0C1D31-EFDD-207D-EEB4-BE253BCAE537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83E4FF-A391-85D4-70E8-B1C5ECF61F8A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Regressão 3: Seguro Incêndio (R$) vs Valor do Aluguel (R$)</a:t>
              </a:r>
              <a:endParaRPr lang="pt-B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998846-7844-7EAD-A2CC-C81BD9F72242}"/>
              </a:ext>
            </a:extLst>
          </p:cNvPr>
          <p:cNvGrpSpPr/>
          <p:nvPr/>
        </p:nvGrpSpPr>
        <p:grpSpPr>
          <a:xfrm>
            <a:off x="4493538" y="3006836"/>
            <a:ext cx="2712720" cy="1414272"/>
            <a:chOff x="758952" y="1280160"/>
            <a:chExt cx="2712720" cy="141427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74842-A82A-A371-45BC-805239A0154A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3E5FE5-7AF0-B617-2ACC-19BF9CE56E9F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Regressão 4: Condomínio (R$) vs Valor do Aluguel (R$)</a:t>
              </a:r>
              <a:endParaRPr lang="pt-B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1CD812-9ABC-7647-4F1E-EDA2BCF1B55A}"/>
              </a:ext>
            </a:extLst>
          </p:cNvPr>
          <p:cNvGrpSpPr/>
          <p:nvPr/>
        </p:nvGrpSpPr>
        <p:grpSpPr>
          <a:xfrm>
            <a:off x="3249200" y="4779075"/>
            <a:ext cx="2712720" cy="1414272"/>
            <a:chOff x="758952" y="1280160"/>
            <a:chExt cx="2712720" cy="14142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99BCCE-9A4F-F428-CD21-98B3762991C8}"/>
                </a:ext>
              </a:extLst>
            </p:cNvPr>
            <p:cNvSpPr/>
            <p:nvPr/>
          </p:nvSpPr>
          <p:spPr>
            <a:xfrm>
              <a:off x="911352" y="1432560"/>
              <a:ext cx="2560320" cy="12618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AB83FA-2FB7-F2E5-52B3-46D7000FDA7E}"/>
                </a:ext>
              </a:extLst>
            </p:cNvPr>
            <p:cNvSpPr/>
            <p:nvPr/>
          </p:nvSpPr>
          <p:spPr>
            <a:xfrm>
              <a:off x="758952" y="1280160"/>
              <a:ext cx="2560320" cy="1261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Regressão 5: Área (m²) vs IPTU (R$)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5164E-7C0F-83AD-F10E-77FB6FB1D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FF811EE9-E844-53CF-A9EC-E656D9173B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9D18CB-6618-7DD7-27C5-AD08E4CD5AC6}"/>
              </a:ext>
            </a:extLst>
          </p:cNvPr>
          <p:cNvSpPr/>
          <p:nvPr/>
        </p:nvSpPr>
        <p:spPr>
          <a:xfrm>
            <a:off x="1348033" y="1225484"/>
            <a:ext cx="9483365" cy="4138367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E314A3-37DC-24EF-D968-54623281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8516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REGRESSÕES LINEARES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CD6F1-FB36-33DC-0618-3483CEAB9950}"/>
              </a:ext>
            </a:extLst>
          </p:cNvPr>
          <p:cNvSpPr txBox="1"/>
          <p:nvPr/>
        </p:nvSpPr>
        <p:spPr>
          <a:xfrm>
            <a:off x="1470581" y="215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EEE3B-4845-7FCD-A0AA-479EE1FB8242}"/>
              </a:ext>
            </a:extLst>
          </p:cNvPr>
          <p:cNvSpPr txBox="1"/>
          <p:nvPr/>
        </p:nvSpPr>
        <p:spPr>
          <a:xfrm>
            <a:off x="1659117" y="1527143"/>
            <a:ext cx="9294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 melhorar a precisão da regressão linear, aplicamos uma filtragem de </a:t>
            </a:r>
            <a:r>
              <a:rPr lang="pt-BR" i="1" dirty="0">
                <a:solidFill>
                  <a:schemeClr val="bg1"/>
                </a:solidFill>
              </a:rPr>
              <a:t>outliers</a:t>
            </a:r>
            <a:r>
              <a:rPr lang="pt-BR" dirty="0">
                <a:solidFill>
                  <a:schemeClr val="bg1"/>
                </a:solidFill>
              </a:rPr>
              <a:t>. Essa técnica remove os valores extremos que podem distorcer o modelo, resultando em uma representação mais fiel da tendência dos dados.</a:t>
            </a:r>
          </a:p>
          <a:p>
            <a:r>
              <a:rPr lang="pt-BR" b="1" dirty="0">
                <a:solidFill>
                  <a:schemeClr val="bg1"/>
                </a:solidFill>
              </a:rPr>
              <a:t>Como foi feito: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Percentil 99:</a:t>
            </a:r>
            <a:r>
              <a:rPr lang="pt-BR" dirty="0">
                <a:solidFill>
                  <a:schemeClr val="bg1"/>
                </a:solidFill>
              </a:rPr>
              <a:t> Excluímos os valores que estão acima do percentil 99 em cada variável de análise (ou seja, os 1% maiores valores).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Resultado:</a:t>
            </a:r>
            <a:r>
              <a:rPr lang="pt-BR" dirty="0">
                <a:solidFill>
                  <a:schemeClr val="bg1"/>
                </a:solidFill>
              </a:rPr>
              <a:t> Isso reduz a influência dos </a:t>
            </a:r>
            <a:r>
              <a:rPr lang="pt-BR" i="1" dirty="0">
                <a:solidFill>
                  <a:schemeClr val="bg1"/>
                </a:solidFill>
              </a:rPr>
              <a:t>outliers</a:t>
            </a:r>
            <a:r>
              <a:rPr lang="pt-BR" dirty="0">
                <a:solidFill>
                  <a:schemeClr val="bg1"/>
                </a:solidFill>
              </a:rPr>
              <a:t>, permitindo que o modelo seja ajustado com os dados mais representativos, melhorando o ajuste da linha de regressão e as métricas (R² e correlação de Pearson).</a:t>
            </a:r>
          </a:p>
          <a:p>
            <a:r>
              <a:rPr lang="pt-BR" b="1" dirty="0">
                <a:solidFill>
                  <a:schemeClr val="bg1"/>
                </a:solidFill>
              </a:rPr>
              <a:t>Por que é importante: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Evitar que valores extremos desviem o modelo garante uma análise mais robusta e confiável, focada na tendência geral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73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DCB99-DF3B-BC8A-0DE0-888D7461CD70}"/>
              </a:ext>
            </a:extLst>
          </p:cNvPr>
          <p:cNvSpPr txBox="1"/>
          <p:nvPr/>
        </p:nvSpPr>
        <p:spPr>
          <a:xfrm>
            <a:off x="8181052" y="1453896"/>
            <a:ext cx="370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Intercepto: 1268.39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Coeficiente: 17.83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deter. (R²): 0.4481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Pearson: 0.6694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69CAA-CF04-C79D-4932-58EA18673AD5}"/>
              </a:ext>
            </a:extLst>
          </p:cNvPr>
          <p:cNvSpPr txBox="1"/>
          <p:nvPr/>
        </p:nvSpPr>
        <p:spPr>
          <a:xfrm>
            <a:off x="8248453" y="3572759"/>
            <a:ext cx="33936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moderada, com um coeficiente indicando que cada 1 m² aumenta o aluguel em R$17,83. O valor de R² de 0,4481 sugere que a área explica aproximadamente 44,81% da variação no valor do aluguel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BA6375-DA5B-5C45-09ED-0D3E3A07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28" y="1440869"/>
            <a:ext cx="683037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6371-9DF6-DCDB-4150-6AAFCFDC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4ABA4-0276-C602-A99F-E45D706451C5}"/>
              </a:ext>
            </a:extLst>
          </p:cNvPr>
          <p:cNvSpPr/>
          <p:nvPr/>
        </p:nvSpPr>
        <p:spPr>
          <a:xfrm>
            <a:off x="84841" y="612741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304B0C-5082-6246-7E22-B7B236E83462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34DFBB-5B93-4BEB-9332-861C80C5D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BC0E9A-8545-D36C-4F0F-B4679D45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C39B-C9B6-35F0-21F8-DD5158985225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Intercepto: -263.11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Coeficiente: 2143.82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deter. (R²): 0.3184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Pearson: 0.5642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5FFBDF-B1E6-6D53-A887-ABA30BE31394}"/>
              </a:ext>
            </a:extLst>
          </p:cNvPr>
          <p:cNvSpPr txBox="1"/>
          <p:nvPr/>
        </p:nvSpPr>
        <p:spPr>
          <a:xfrm>
            <a:off x="8229599" y="3205114"/>
            <a:ext cx="339364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moderada, com um coeficiente indicando que cada quarto adicional aumenta o valor total do imóvel em R$2143,82. O valor de R² de 0,3184 sugere que o número de quartos explica cerca de 31,84% da variação no valor total</a:t>
            </a:r>
            <a:endParaRPr lang="pt-BR" sz="17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0C32A-D707-300A-01FA-BB0426A0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0" y="1450595"/>
            <a:ext cx="681132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8B9AA-0AA3-01C6-0843-2811C450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011198-F237-AE76-B321-65F03789EF76}"/>
              </a:ext>
            </a:extLst>
          </p:cNvPr>
          <p:cNvSpPr/>
          <p:nvPr/>
        </p:nvSpPr>
        <p:spPr>
          <a:xfrm>
            <a:off x="131975" y="565608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6BE365-70AC-3EBD-4A31-FFF06F15A660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049C8-2C16-D369-2A7B-2834576F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DBB97-5F84-0B95-953B-EC2412A7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07517-CD57-C2B8-AA8A-0896234F5F1D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Intercepto: 121.07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Coeficiente: 70.78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deter. (R²): 0.9737</a:t>
            </a:r>
          </a:p>
          <a:p>
            <a:r>
              <a:rPr lang="pt-BR" b="1" u="sng" dirty="0">
                <a:solidFill>
                  <a:srgbClr val="F8F8F2"/>
                </a:solidFill>
                <a:effectLst/>
                <a:latin typeface="Arial Black" panose="020B0A04020102020204" pitchFamily="34" charset="0"/>
              </a:rPr>
              <a:t>Coef. de Pearson: 0.9868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DF360-25B5-E648-F01F-1424FEA88420}"/>
              </a:ext>
            </a:extLst>
          </p:cNvPr>
          <p:cNvSpPr txBox="1"/>
          <p:nvPr/>
        </p:nvSpPr>
        <p:spPr>
          <a:xfrm>
            <a:off x="8229598" y="2997723"/>
            <a:ext cx="33936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muito forte, com um coeficiente indicando que para cada R$1 a mais no seguro incêndio, o valor do aluguel aumenta em R$70,78. O valor de R² de 0,9737 sugere que o seguro incêndio explica 97,37% da variação no valor do aluguel, indicando uma relação muito forte entre essas duas variáveis.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52C5F-4436-29A4-FCDF-FF9C65FA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5" y="1366887"/>
            <a:ext cx="7294588" cy="4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19FE-7D7A-CE55-AFFE-680398174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45625-0F50-C21E-C504-1A1C442F8714}"/>
              </a:ext>
            </a:extLst>
          </p:cNvPr>
          <p:cNvSpPr/>
          <p:nvPr/>
        </p:nvSpPr>
        <p:spPr>
          <a:xfrm>
            <a:off x="84841" y="612741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3D789-3C00-53E3-49A4-A673D120797E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747B2B-6F6D-BA39-356F-4E48898E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53067-1372-4C5C-5FC3-64FC3E4B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0CE43-35F9-2374-94C4-878A0FDB483D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Intercepto: 2461.04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Coeficiente: 1.34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deter. (R²): 0.1863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Pearson: 0.4316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517AB-348A-18E1-7D01-A88461DA6C2C}"/>
              </a:ext>
            </a:extLst>
          </p:cNvPr>
          <p:cNvSpPr txBox="1"/>
          <p:nvPr/>
        </p:nvSpPr>
        <p:spPr>
          <a:xfrm>
            <a:off x="8248453" y="3572759"/>
            <a:ext cx="33936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positiva, mas fraca, com um coeficiente indicando que cada R$1 de aumento no condomínio aumenta o aluguel em R$1,34. O valor de R² de 0,1863 sugere que o valor do condomínio explica apenas 18,63% da variação no aluguel.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5FC69-D7C4-E42E-DFB9-85C16185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7" y="1332610"/>
            <a:ext cx="685895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3102-B711-342F-5CAB-650C866B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DAF14-5470-9F73-C124-B1EE0C64ABFB}"/>
              </a:ext>
            </a:extLst>
          </p:cNvPr>
          <p:cNvSpPr/>
          <p:nvPr/>
        </p:nvSpPr>
        <p:spPr>
          <a:xfrm>
            <a:off x="84841" y="612741"/>
            <a:ext cx="11821212" cy="6108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838E8-47F8-DC1A-224D-3E4B3F468426}"/>
              </a:ext>
            </a:extLst>
          </p:cNvPr>
          <p:cNvSpPr/>
          <p:nvPr/>
        </p:nvSpPr>
        <p:spPr>
          <a:xfrm>
            <a:off x="8050490" y="735291"/>
            <a:ext cx="3695307" cy="56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57E893-8DB8-98D0-3321-4CA55A877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986" y="722376"/>
            <a:ext cx="3389757" cy="75197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u="sng" dirty="0">
                <a:solidFill>
                  <a:srgbClr val="FFFFFF"/>
                </a:solidFill>
                <a:latin typeface="Arial Black" panose="020B0A04020102020204" pitchFamily="34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74498-D64D-2FFC-9AB7-BEC15F77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995" y="189575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A0D05-429F-1F3E-2602-6AB2E1724D0E}"/>
              </a:ext>
            </a:extLst>
          </p:cNvPr>
          <p:cNvSpPr txBox="1"/>
          <p:nvPr/>
        </p:nvSpPr>
        <p:spPr>
          <a:xfrm>
            <a:off x="8218760" y="1491604"/>
            <a:ext cx="356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Intercepto: -43.66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Coeficiente: 2.50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deter. (R²): 0.4366</a:t>
            </a:r>
          </a:p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Coef. de Pearson: 0.6608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54A41-92C1-75F4-6719-B2EF297651A2}"/>
              </a:ext>
            </a:extLst>
          </p:cNvPr>
          <p:cNvSpPr txBox="1"/>
          <p:nvPr/>
        </p:nvSpPr>
        <p:spPr>
          <a:xfrm>
            <a:off x="8248453" y="3572759"/>
            <a:ext cx="33936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relação é positiva e moderada, com um coeficiente indicando que cada 1 m² adicional aumenta o IPTU em R$2,50. O valor de R² de 0,4366 sugere que a área explica aproximadamente 43,66% da variação no IPTU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E279A-B7B9-B129-0318-19E908A0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3" y="1544863"/>
            <a:ext cx="675416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B5F9-54B3-5484-CD54-313977424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D09CA90E-652F-9E54-FD7E-2E067212A4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3AC829-3479-FD09-04EB-AE43648924F6}"/>
              </a:ext>
            </a:extLst>
          </p:cNvPr>
          <p:cNvSpPr/>
          <p:nvPr/>
        </p:nvSpPr>
        <p:spPr>
          <a:xfrm>
            <a:off x="1348033" y="1225484"/>
            <a:ext cx="9483365" cy="4138367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8876D-4CDB-DA67-7499-096DEE93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8516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regressão linear múltipla </a:t>
            </a:r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F0AB1-140B-1D56-F688-05A49540C054}"/>
              </a:ext>
            </a:extLst>
          </p:cNvPr>
          <p:cNvSpPr txBox="1"/>
          <p:nvPr/>
        </p:nvSpPr>
        <p:spPr>
          <a:xfrm>
            <a:off x="1470581" y="215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1183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{5E0F896B-2FFB-4202-98CB-391D17D5C21B}tf56390039_win32</Template>
  <TotalTime>126</TotalTime>
  <Words>580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Gill Sans MT</vt:lpstr>
      <vt:lpstr>Wingdings 2</vt:lpstr>
      <vt:lpstr>Personalizado</vt:lpstr>
      <vt:lpstr>CÁLCULO NUMERICO</vt:lpstr>
      <vt:lpstr>REGRESSÕES SIMPLES</vt:lpstr>
      <vt:lpstr>REGRESSÕES LINEARES</vt:lpstr>
      <vt:lpstr>CONCLUsões</vt:lpstr>
      <vt:lpstr>CONCLUsões</vt:lpstr>
      <vt:lpstr>CONCLUsões</vt:lpstr>
      <vt:lpstr>CONCLUsões</vt:lpstr>
      <vt:lpstr>CONCLUsões</vt:lpstr>
      <vt:lpstr>regressão linear múltipla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hudson</dc:creator>
  <cp:lastModifiedBy>paulo hudson</cp:lastModifiedBy>
  <cp:revision>1</cp:revision>
  <dcterms:created xsi:type="dcterms:W3CDTF">2024-11-10T00:04:16Z</dcterms:created>
  <dcterms:modified xsi:type="dcterms:W3CDTF">2024-11-10T02:10:39Z</dcterms:modified>
</cp:coreProperties>
</file>