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11202" r:id="rId2"/>
    <p:sldId id="11420" r:id="rId3"/>
    <p:sldId id="11421" r:id="rId4"/>
    <p:sldId id="11410" r:id="rId5"/>
    <p:sldId id="507" r:id="rId6"/>
    <p:sldId id="987" r:id="rId7"/>
    <p:sldId id="1646" r:id="rId8"/>
    <p:sldId id="11415" r:id="rId9"/>
    <p:sldId id="11408" r:id="rId10"/>
    <p:sldId id="11412" r:id="rId11"/>
    <p:sldId id="11411" r:id="rId12"/>
    <p:sldId id="11413" r:id="rId13"/>
    <p:sldId id="11414" r:id="rId14"/>
    <p:sldId id="11405" r:id="rId15"/>
    <p:sldId id="11419" r:id="rId16"/>
  </p:sldIdLst>
  <p:sldSz cx="9144000" cy="6858000" type="screen4x3"/>
  <p:notesSz cx="6858000" cy="9144000"/>
  <p:custShowLst>
    <p:custShow name="Bradesco anterior" id="0">
      <p:sldLst/>
    </p:custShow>
    <p:custShow name="Ikea" id="1">
      <p:sldLst/>
    </p:custShow>
    <p:custShow name="Southwest" id="2">
      <p:sldLst/>
    </p:custShow>
    <p:custShow name="Zara" id="3">
      <p:sldLst/>
    </p:custShow>
    <p:custShow name="BMW" id="4">
      <p:sldLst/>
    </p:custShow>
    <p:custShow name="Seis Nove" id="5">
      <p:sldLst/>
    </p:custShow>
    <p:custShow name="Estrutura setor" id="6">
      <p:sldLst/>
    </p:custShow>
    <p:custShow name="Questões" id="7">
      <p:sldLst/>
    </p:custShow>
    <p:custShow name="Bibliografia" id="8">
      <p:sldLst/>
    </p:custShow>
    <p:custShow name="Estratégias" id="9">
      <p:sldLst/>
    </p:custShow>
    <p:custShow name="Disney" id="10">
      <p:sldLst/>
    </p:custShow>
    <p:custShow name="Google" id="11">
      <p:sldLst/>
    </p:custShow>
    <p:custShow name="Microsoft" id="12">
      <p:sldLst/>
    </p:custShow>
    <p:custShow name="Nestlé" id="13">
      <p:sldLst/>
    </p:custShow>
    <p:custShow name="P&amp;G" id="14">
      <p:sldLst/>
    </p:custShow>
    <p:custShow name="Fiat" id="15">
      <p:sldLst/>
    </p:custShow>
    <p:custShow name="Bradesco" id="16">
      <p:sldLst/>
    </p:custShow>
    <p:custShow name="Gestão ágil" id="17">
      <p:sldLst/>
    </p:custShow>
    <p:custShow name="Do pensamento à ação" id="18">
      <p:sldLst/>
    </p:custShow>
    <p:custShow name="Pensamento Estratégico" id="19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6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ia" initials="lm" lastIdx="0" clrIdx="0"/>
  <p:cmAuthor id="2" name="luca maia" initials="lm [2]" lastIdx="0" clrIdx="1"/>
  <p:cmAuthor id="3" name="luca maia" initials="lm [3]" lastIdx="0" clrIdx="2"/>
  <p:cmAuthor id="4" name="luca maia" initials="lm [4]" lastIdx="0" clrIdx="3"/>
  <p:cmAuthor id="5" name="luca maia" initials="lm [5]" lastIdx="0" clrIdx="4"/>
  <p:cmAuthor id="6" name="luca maia" initials="lm [6]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BC"/>
    <a:srgbClr val="0041C6"/>
    <a:srgbClr val="FF7288"/>
    <a:srgbClr val="FBE5D6"/>
    <a:srgbClr val="B7FFED"/>
    <a:srgbClr val="466E2C"/>
    <a:srgbClr val="30E455"/>
    <a:srgbClr val="8FEFF0"/>
    <a:srgbClr val="86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86377"/>
  </p:normalViewPr>
  <p:slideViewPr>
    <p:cSldViewPr snapToGrid="0" snapToObjects="1">
      <p:cViewPr varScale="1">
        <p:scale>
          <a:sx n="70" d="100"/>
          <a:sy n="70" d="100"/>
        </p:scale>
        <p:origin x="1620" y="60"/>
      </p:cViewPr>
      <p:guideLst>
        <p:guide pos="226"/>
        <p:guide orient="horz" pos="1253"/>
      </p:guideLst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ide Alves de Oliveira" userId="dd43bd89-5702-4ae9-8310-89d278a8adbf" providerId="ADAL" clId="{6CEB1E7A-82D4-437C-84DF-9C7F8B19F6AF}"/>
    <pc:docChg chg="modSld">
      <pc:chgData name="Adelaide Alves de Oliveira" userId="dd43bd89-5702-4ae9-8310-89d278a8adbf" providerId="ADAL" clId="{6CEB1E7A-82D4-437C-84DF-9C7F8B19F6AF}" dt="2025-01-19T01:10:45.918" v="145" actId="1076"/>
      <pc:docMkLst>
        <pc:docMk/>
      </pc:docMkLst>
      <pc:sldChg chg="modSp mod">
        <pc:chgData name="Adelaide Alves de Oliveira" userId="dd43bd89-5702-4ae9-8310-89d278a8adbf" providerId="ADAL" clId="{6CEB1E7A-82D4-437C-84DF-9C7F8B19F6AF}" dt="2025-01-19T01:10:45.918" v="145" actId="1076"/>
        <pc:sldMkLst>
          <pc:docMk/>
          <pc:sldMk cId="1678760415" sldId="11405"/>
        </pc:sldMkLst>
        <pc:spChg chg="mod">
          <ac:chgData name="Adelaide Alves de Oliveira" userId="dd43bd89-5702-4ae9-8310-89d278a8adbf" providerId="ADAL" clId="{6CEB1E7A-82D4-437C-84DF-9C7F8B19F6AF}" dt="2025-01-19T01:10:21.477" v="142" actId="20577"/>
          <ac:spMkLst>
            <pc:docMk/>
            <pc:sldMk cId="1678760415" sldId="11405"/>
            <ac:spMk id="2" creationId="{3811BBB1-F633-478C-913D-E9650273F18F}"/>
          </ac:spMkLst>
        </pc:spChg>
        <pc:spChg chg="mod">
          <ac:chgData name="Adelaide Alves de Oliveira" userId="dd43bd89-5702-4ae9-8310-89d278a8adbf" providerId="ADAL" clId="{6CEB1E7A-82D4-437C-84DF-9C7F8B19F6AF}" dt="2025-01-19T01:10:37.471" v="143" actId="14100"/>
          <ac:spMkLst>
            <pc:docMk/>
            <pc:sldMk cId="1678760415" sldId="11405"/>
            <ac:spMk id="6" creationId="{C3CA6AA8-F36F-8AB3-F8AF-98848B94661E}"/>
          </ac:spMkLst>
        </pc:spChg>
        <pc:spChg chg="mod">
          <ac:chgData name="Adelaide Alves de Oliveira" userId="dd43bd89-5702-4ae9-8310-89d278a8adbf" providerId="ADAL" clId="{6CEB1E7A-82D4-437C-84DF-9C7F8B19F6AF}" dt="2025-01-19T01:10:42.855" v="144" actId="1076"/>
          <ac:spMkLst>
            <pc:docMk/>
            <pc:sldMk cId="1678760415" sldId="11405"/>
            <ac:spMk id="15" creationId="{F9AA9A32-01A2-1CAD-10AE-A1D247C6B956}"/>
          </ac:spMkLst>
        </pc:spChg>
      </pc:sldChg>
    </pc:docChg>
  </pc:docChgLst>
  <pc:docChgLst>
    <pc:chgData name="Adelaide Alves de Oliveira" userId="dd43bd89-5702-4ae9-8310-89d278a8adbf" providerId="ADAL" clId="{E9335AD4-A39C-46A3-A49B-79EF34C22DAE}"/>
    <pc:docChg chg="undo custSel modSld">
      <pc:chgData name="Adelaide Alves de Oliveira" userId="dd43bd89-5702-4ae9-8310-89d278a8adbf" providerId="ADAL" clId="{E9335AD4-A39C-46A3-A49B-79EF34C22DAE}" dt="2025-02-12T12:31:52.317" v="12" actId="255"/>
      <pc:docMkLst>
        <pc:docMk/>
      </pc:docMkLst>
      <pc:sldChg chg="delSp modSp mod delAnim">
        <pc:chgData name="Adelaide Alves de Oliveira" userId="dd43bd89-5702-4ae9-8310-89d278a8adbf" providerId="ADAL" clId="{E9335AD4-A39C-46A3-A49B-79EF34C22DAE}" dt="2025-02-12T12:30:25.042" v="4" actId="1076"/>
        <pc:sldMkLst>
          <pc:docMk/>
          <pc:sldMk cId="1678760415" sldId="11405"/>
        </pc:sldMkLst>
        <pc:spChg chg="mod">
          <ac:chgData name="Adelaide Alves de Oliveira" userId="dd43bd89-5702-4ae9-8310-89d278a8adbf" providerId="ADAL" clId="{E9335AD4-A39C-46A3-A49B-79EF34C22DAE}" dt="2025-02-12T12:30:19.674" v="2" actId="1076"/>
          <ac:spMkLst>
            <pc:docMk/>
            <pc:sldMk cId="1678760415" sldId="11405"/>
            <ac:spMk id="11" creationId="{E9214345-9DB2-4D70-7B26-46A714EB78F3}"/>
          </ac:spMkLst>
        </pc:spChg>
        <pc:spChg chg="mod">
          <ac:chgData name="Adelaide Alves de Oliveira" userId="dd43bd89-5702-4ae9-8310-89d278a8adbf" providerId="ADAL" clId="{E9335AD4-A39C-46A3-A49B-79EF34C22DAE}" dt="2025-02-12T12:30:25.042" v="4" actId="1076"/>
          <ac:spMkLst>
            <pc:docMk/>
            <pc:sldMk cId="1678760415" sldId="11405"/>
            <ac:spMk id="12" creationId="{CFF9AE64-3A4D-4021-D373-024A5586BECB}"/>
          </ac:spMkLst>
        </pc:spChg>
        <pc:spChg chg="del">
          <ac:chgData name="Adelaide Alves de Oliveira" userId="dd43bd89-5702-4ae9-8310-89d278a8adbf" providerId="ADAL" clId="{E9335AD4-A39C-46A3-A49B-79EF34C22DAE}" dt="2025-02-12T12:30:02.354" v="0" actId="478"/>
          <ac:spMkLst>
            <pc:docMk/>
            <pc:sldMk cId="1678760415" sldId="11405"/>
            <ac:spMk id="14" creationId="{16FB5630-89BA-21CB-B087-9F72AF897919}"/>
          </ac:spMkLst>
        </pc:spChg>
        <pc:spChg chg="del">
          <ac:chgData name="Adelaide Alves de Oliveira" userId="dd43bd89-5702-4ae9-8310-89d278a8adbf" providerId="ADAL" clId="{E9335AD4-A39C-46A3-A49B-79EF34C22DAE}" dt="2025-02-12T12:30:15.608" v="1" actId="478"/>
          <ac:spMkLst>
            <pc:docMk/>
            <pc:sldMk cId="1678760415" sldId="11405"/>
            <ac:spMk id="15" creationId="{F9AA9A32-01A2-1CAD-10AE-A1D247C6B956}"/>
          </ac:spMkLst>
        </pc:spChg>
      </pc:sldChg>
      <pc:sldChg chg="modSp mod">
        <pc:chgData name="Adelaide Alves de Oliveira" userId="dd43bd89-5702-4ae9-8310-89d278a8adbf" providerId="ADAL" clId="{E9335AD4-A39C-46A3-A49B-79EF34C22DAE}" dt="2025-02-12T12:31:31.410" v="9" actId="1076"/>
        <pc:sldMkLst>
          <pc:docMk/>
          <pc:sldMk cId="3725353105" sldId="11411"/>
        </pc:sldMkLst>
        <pc:spChg chg="mod">
          <ac:chgData name="Adelaide Alves de Oliveira" userId="dd43bd89-5702-4ae9-8310-89d278a8adbf" providerId="ADAL" clId="{E9335AD4-A39C-46A3-A49B-79EF34C22DAE}" dt="2025-02-12T12:31:31.410" v="9" actId="1076"/>
          <ac:spMkLst>
            <pc:docMk/>
            <pc:sldMk cId="3725353105" sldId="11411"/>
            <ac:spMk id="7" creationId="{308202D6-B4D3-7B4B-A86A-01A26AF6893D}"/>
          </ac:spMkLst>
        </pc:spChg>
        <pc:graphicFrameChg chg="modGraphic">
          <ac:chgData name="Adelaide Alves de Oliveira" userId="dd43bd89-5702-4ae9-8310-89d278a8adbf" providerId="ADAL" clId="{E9335AD4-A39C-46A3-A49B-79EF34C22DAE}" dt="2025-02-12T12:31:27.618" v="8" actId="255"/>
          <ac:graphicFrameMkLst>
            <pc:docMk/>
            <pc:sldMk cId="3725353105" sldId="11411"/>
            <ac:graphicFrameMk id="4" creationId="{CE5D8AB9-CF62-A669-FB11-5AF0FC69D2BF}"/>
          </ac:graphicFrameMkLst>
        </pc:graphicFrameChg>
      </pc:sldChg>
      <pc:sldChg chg="modSp mod">
        <pc:chgData name="Adelaide Alves de Oliveira" userId="dd43bd89-5702-4ae9-8310-89d278a8adbf" providerId="ADAL" clId="{E9335AD4-A39C-46A3-A49B-79EF34C22DAE}" dt="2025-02-12T12:31:43.222" v="11" actId="255"/>
        <pc:sldMkLst>
          <pc:docMk/>
          <pc:sldMk cId="4009947242" sldId="11413"/>
        </pc:sldMkLst>
        <pc:graphicFrameChg chg="modGraphic">
          <ac:chgData name="Adelaide Alves de Oliveira" userId="dd43bd89-5702-4ae9-8310-89d278a8adbf" providerId="ADAL" clId="{E9335AD4-A39C-46A3-A49B-79EF34C22DAE}" dt="2025-02-12T12:31:43.222" v="11" actId="255"/>
          <ac:graphicFrameMkLst>
            <pc:docMk/>
            <pc:sldMk cId="4009947242" sldId="11413"/>
            <ac:graphicFrameMk id="4" creationId="{CE5D8AB9-CF62-A669-FB11-5AF0FC69D2BF}"/>
          </ac:graphicFrameMkLst>
        </pc:graphicFrameChg>
      </pc:sldChg>
      <pc:sldChg chg="modSp mod">
        <pc:chgData name="Adelaide Alves de Oliveira" userId="dd43bd89-5702-4ae9-8310-89d278a8adbf" providerId="ADAL" clId="{E9335AD4-A39C-46A3-A49B-79EF34C22DAE}" dt="2025-02-12T12:31:52.317" v="12" actId="255"/>
        <pc:sldMkLst>
          <pc:docMk/>
          <pc:sldMk cId="3066992110" sldId="11414"/>
        </pc:sldMkLst>
        <pc:graphicFrameChg chg="modGraphic">
          <ac:chgData name="Adelaide Alves de Oliveira" userId="dd43bd89-5702-4ae9-8310-89d278a8adbf" providerId="ADAL" clId="{E9335AD4-A39C-46A3-A49B-79EF34C22DAE}" dt="2025-02-12T12:31:52.317" v="12" actId="255"/>
          <ac:graphicFrameMkLst>
            <pc:docMk/>
            <pc:sldMk cId="3066992110" sldId="11414"/>
            <ac:graphicFrameMk id="8" creationId="{08F0CE12-1E23-7DC1-8E0F-6B238FA51A7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150B-C5A2-4744-86F7-9AB9EA24B1B5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87459-E510-0949-AE67-A4BB6C097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A07F-1ADD-9441-9F1B-3F7E74C8DF0B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3263-7CDC-0746-9DD5-F0BAEA5AC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456789" hangingPunct="1"/>
            <a:r>
              <a:rPr lang="pt-BR" sz="900" kern="1200" dirty="0">
                <a:solidFill>
                  <a:prstClr val="black"/>
                </a:solidFill>
                <a:latin typeface="Calibri"/>
              </a:rPr>
              <a:t>Responsáveis:</a:t>
            </a:r>
          </a:p>
          <a:p>
            <a:pPr algn="l" defTabSz="456789" hangingPunct="1"/>
            <a:r>
              <a:rPr lang="pt-BR" sz="900" kern="1200" dirty="0">
                <a:solidFill>
                  <a:prstClr val="black"/>
                </a:solidFill>
                <a:latin typeface="Calibri"/>
              </a:rPr>
              <a:t>Prof. Adelaide</a:t>
            </a:r>
          </a:p>
          <a:p>
            <a:pPr algn="l" defTabSz="456789" hangingPunct="1"/>
            <a:r>
              <a:rPr lang="pt-BR" sz="900" kern="1200" dirty="0">
                <a:solidFill>
                  <a:prstClr val="black"/>
                </a:solidFill>
                <a:latin typeface="Calibri"/>
              </a:rPr>
              <a:t>Prof. Regina Bernal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110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47203-D025-4605-A2D1-381D7107F2EA}" type="slidenum">
              <a:rPr lang="pt-BR"/>
              <a:pPr/>
              <a:t>6</a:t>
            </a:fld>
            <a:endParaRPr lang="pt-BR" dirty="0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77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1065"/>
            <a:ext cx="5365750" cy="4320293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8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A322DA38-BFA2-DD4F-B185-02800FFB2A7D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23" name="Imagem 1">
              <a:extLst>
                <a:ext uri="{FF2B5EF4-FFF2-40B4-BE49-F238E27FC236}">
                  <a16:creationId xmlns:a16="http://schemas.microsoft.com/office/drawing/2014/main" id="{7A4099D0-FA82-C640-9A68-7397E764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24" name="Picture 9" descr="mba.png">
              <a:extLst>
                <a:ext uri="{FF2B5EF4-FFF2-40B4-BE49-F238E27FC236}">
                  <a16:creationId xmlns:a16="http://schemas.microsoft.com/office/drawing/2014/main" id="{0B1CF777-C3E6-A04B-9503-C8D46E6E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8CC2CA-CA07-32F2-DCF5-D6FD6461DAC1}"/>
              </a:ext>
            </a:extLst>
          </p:cNvPr>
          <p:cNvSpPr txBox="1"/>
          <p:nvPr userDrawn="1"/>
        </p:nvSpPr>
        <p:spPr>
          <a:xfrm>
            <a:off x="272475" y="188547"/>
            <a:ext cx="4557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0EFE1390-D8B7-FD46-BCCC-5989C70D6768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4B30580A-3CC8-D840-BD1E-5ECA588E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01B52A33-F609-C145-8233-F7313CC6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715EE5AE-C599-3742-8405-9B7C58C22159}"/>
              </a:ext>
            </a:extLst>
          </p:cNvPr>
          <p:cNvSpPr/>
          <p:nvPr userDrawn="1"/>
        </p:nvSpPr>
        <p:spPr>
          <a:xfrm>
            <a:off x="409614" y="800986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F28C056-70BE-0C40-AAA0-4D47E7DA0F94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E21A881B-F4EE-D34D-8B44-9B2D0041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4A028E83-F536-B747-A7FE-00326DB4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6F004-DE17-1096-7062-4187023B94D8}"/>
              </a:ext>
            </a:extLst>
          </p:cNvPr>
          <p:cNvSpPr txBox="1"/>
          <p:nvPr userDrawn="1"/>
        </p:nvSpPr>
        <p:spPr>
          <a:xfrm>
            <a:off x="272475" y="188547"/>
            <a:ext cx="4557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6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81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1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2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19849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9" r:id="rId3"/>
    <p:sldLayoutId id="2147483688" r:id="rId4"/>
    <p:sldLayoutId id="2147483691" r:id="rId5"/>
    <p:sldLayoutId id="2147483692" r:id="rId6"/>
    <p:sldLayoutId id="2147483693" r:id="rId7"/>
    <p:sldLayoutId id="214748369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7" y="1"/>
            <a:ext cx="9155984" cy="6858001"/>
          </a:xfrm>
          <a:prstGeom prst="rect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55" y="1356451"/>
            <a:ext cx="2409891" cy="6482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685F1B-E5DF-2147-B5AA-214A527C8B7C}"/>
              </a:ext>
            </a:extLst>
          </p:cNvPr>
          <p:cNvSpPr txBox="1"/>
          <p:nvPr/>
        </p:nvSpPr>
        <p:spPr>
          <a:xfrm>
            <a:off x="10368224" y="775138"/>
            <a:ext cx="184731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398" dirty="0"/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3E921973-E275-3976-6779-7F4622E1A77C}"/>
              </a:ext>
            </a:extLst>
          </p:cNvPr>
          <p:cNvSpPr txBox="1"/>
          <p:nvPr/>
        </p:nvSpPr>
        <p:spPr>
          <a:xfrm>
            <a:off x="0" y="5357732"/>
            <a:ext cx="9155984" cy="4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pt-BR" sz="2800" b="0" dirty="0"/>
              <a:t>Data Science &amp; Artificial Intelligence</a:t>
            </a:r>
          </a:p>
          <a:p>
            <a:pPr algn="ctr"/>
            <a:endParaRPr lang="pt-BR" sz="2800" b="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CaixaDeTexto 14">
            <a:extLst>
              <a:ext uri="{FF2B5EF4-FFF2-40B4-BE49-F238E27FC236}">
                <a16:creationId xmlns:a16="http://schemas.microsoft.com/office/drawing/2014/main" id="{AD45A201-BD27-2336-67F8-E5944ECDECF9}"/>
              </a:ext>
            </a:extLst>
          </p:cNvPr>
          <p:cNvSpPr txBox="1"/>
          <p:nvPr/>
        </p:nvSpPr>
        <p:spPr>
          <a:xfrm>
            <a:off x="0" y="5721964"/>
            <a:ext cx="915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dirty="0">
                <a:solidFill>
                  <a:schemeClr val="bg1"/>
                </a:solidFill>
              </a:rPr>
              <a:t>APPLIED STATISTICS  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7" name="Agrupar 25">
            <a:extLst>
              <a:ext uri="{FF2B5EF4-FFF2-40B4-BE49-F238E27FC236}">
                <a16:creationId xmlns:a16="http://schemas.microsoft.com/office/drawing/2014/main" id="{02B06E49-A970-5DFA-65E7-7C1900C8BE0A}"/>
              </a:ext>
            </a:extLst>
          </p:cNvPr>
          <p:cNvGrpSpPr/>
          <p:nvPr/>
        </p:nvGrpSpPr>
        <p:grpSpPr>
          <a:xfrm>
            <a:off x="3907726" y="6244929"/>
            <a:ext cx="2829231" cy="346170"/>
            <a:chOff x="3303972" y="6276410"/>
            <a:chExt cx="1848329" cy="346170"/>
          </a:xfrm>
        </p:grpSpPr>
        <p:sp>
          <p:nvSpPr>
            <p:cNvPr id="9" name="CaixaDeTexto 7">
              <a:extLst>
                <a:ext uri="{FF2B5EF4-FFF2-40B4-BE49-F238E27FC236}">
                  <a16:creationId xmlns:a16="http://schemas.microsoft.com/office/drawing/2014/main" id="{C06C8099-DFD5-6D9B-01FF-90D3FF299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3974" y="6326385"/>
              <a:ext cx="10703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r>
                <a:rPr lang="pt-BR" sz="1000" dirty="0">
                  <a:solidFill>
                    <a:schemeClr val="bg1"/>
                  </a:solidFill>
                  <a:latin typeface="+mn-lt"/>
                </a:rPr>
                <a:t>/</a:t>
              </a:r>
              <a:r>
                <a:rPr lang="pt-BR" sz="1000" dirty="0">
                  <a:solidFill>
                    <a:schemeClr val="bg1"/>
                  </a:solidFill>
                  <a:latin typeface="Gotham HTF Light" pitchFamily="50" charset="0"/>
                  <a:cs typeface="Gotham HTF Book" charset="0"/>
                </a:rPr>
                <a:t>/</a:t>
              </a:r>
              <a:r>
                <a:rPr lang="pt-BR" sz="1000" dirty="0" err="1">
                  <a:solidFill>
                    <a:schemeClr val="bg1"/>
                  </a:solidFill>
                  <a:latin typeface="Gotham HTF Light" pitchFamily="50" charset="0"/>
                  <a:cs typeface="Gotham HTF Book" charset="0"/>
                </a:rPr>
                <a:t>adelaidealves</a:t>
              </a:r>
              <a:endParaRPr lang="pt-BR" sz="1000" dirty="0">
                <a:solidFill>
                  <a:schemeClr val="bg1"/>
                </a:solidFill>
                <a:latin typeface="+mn-lt"/>
              </a:endParaRPr>
            </a:p>
          </p:txBody>
        </p:sp>
        <p:pic>
          <p:nvPicPr>
            <p:cNvPr id="10" name="Imagem 8">
              <a:extLst>
                <a:ext uri="{FF2B5EF4-FFF2-40B4-BE49-F238E27FC236}">
                  <a16:creationId xmlns:a16="http://schemas.microsoft.com/office/drawing/2014/main" id="{19BC592A-DD21-F0C0-CB9A-8982291D8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972" y="6283268"/>
              <a:ext cx="265392" cy="265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CaixaDeTexto 7">
              <a:extLst>
                <a:ext uri="{FF2B5EF4-FFF2-40B4-BE49-F238E27FC236}">
                  <a16:creationId xmlns:a16="http://schemas.microsoft.com/office/drawing/2014/main" id="{9F4C8D8C-D82D-E985-49B9-4C3111F40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311" y="6276410"/>
              <a:ext cx="296990" cy="346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pt-BR" sz="16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th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72866-9475-B60A-E996-7C23F841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091" y="1754266"/>
            <a:ext cx="8229600" cy="857250"/>
          </a:xfrm>
        </p:spPr>
        <p:txBody>
          <a:bodyPr>
            <a:normAutofit/>
          </a:bodyPr>
          <a:lstStyle/>
          <a:p>
            <a:r>
              <a:rPr lang="pt-BR" sz="3200" dirty="0"/>
              <a:t>Produto: Crédito ao Consumidor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FF6101E-FD3D-F434-3577-6AE37E8EF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2577"/>
              </p:ext>
            </p:extLst>
          </p:nvPr>
        </p:nvGraphicFramePr>
        <p:xfrm>
          <a:off x="1255986" y="2403698"/>
          <a:ext cx="6632028" cy="3038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0676">
                  <a:extLst>
                    <a:ext uri="{9D8B030D-6E8A-4147-A177-3AD203B41FA5}">
                      <a16:colId xmlns:a16="http://schemas.microsoft.com/office/drawing/2014/main" val="1816359453"/>
                    </a:ext>
                  </a:extLst>
                </a:gridCol>
                <a:gridCol w="2210676">
                  <a:extLst>
                    <a:ext uri="{9D8B030D-6E8A-4147-A177-3AD203B41FA5}">
                      <a16:colId xmlns:a16="http://schemas.microsoft.com/office/drawing/2014/main" val="2411512671"/>
                    </a:ext>
                  </a:extLst>
                </a:gridCol>
                <a:gridCol w="2210676">
                  <a:extLst>
                    <a:ext uri="{9D8B030D-6E8A-4147-A177-3AD203B41FA5}">
                      <a16:colId xmlns:a16="http://schemas.microsoft.com/office/drawing/2014/main" val="2450022334"/>
                    </a:ext>
                  </a:extLst>
                </a:gridCol>
              </a:tblGrid>
              <a:tr h="471244">
                <a:tc>
                  <a:txBody>
                    <a:bodyPr/>
                    <a:lstStyle/>
                    <a:p>
                      <a:r>
                        <a:rPr lang="pt-BR" dirty="0"/>
                        <a:t>Tópico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é?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está?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04906"/>
                  </a:ext>
                </a:extLst>
              </a:tr>
              <a:tr h="812573">
                <a:tc>
                  <a:txBody>
                    <a:bodyPr/>
                    <a:lstStyle/>
                    <a:p>
                      <a:pPr marL="0" marR="0" lvl="0" indent="0" algn="l" defTabSz="456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Crédito ao consumidor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89548"/>
                  </a:ext>
                </a:extLst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456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Credit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Scoring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47153"/>
                  </a:ext>
                </a:extLst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456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Inadimplência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5287"/>
                  </a:ext>
                </a:extLst>
              </a:tr>
              <a:tr h="812573">
                <a:tc>
                  <a:txBody>
                    <a:bodyPr/>
                    <a:lstStyle/>
                    <a:p>
                      <a:pPr marL="0" marR="0" lvl="0" indent="0" algn="l" defTabSz="456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Endividamento da população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8506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589D1B4-D2D3-BB03-C8D5-3B86AE35B053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3905881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E5D8AB9-CF62-A669-FB11-5AF0FC69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71567"/>
              </p:ext>
            </p:extLst>
          </p:nvPr>
        </p:nvGraphicFramePr>
        <p:xfrm>
          <a:off x="1499191" y="2380164"/>
          <a:ext cx="5850048" cy="38425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895393">
                  <a:extLst>
                    <a:ext uri="{9D8B030D-6E8A-4147-A177-3AD203B41FA5}">
                      <a16:colId xmlns:a16="http://schemas.microsoft.com/office/drawing/2014/main" val="167838825"/>
                    </a:ext>
                  </a:extLst>
                </a:gridCol>
                <a:gridCol w="2954655">
                  <a:extLst>
                    <a:ext uri="{9D8B030D-6E8A-4147-A177-3AD203B41FA5}">
                      <a16:colId xmlns:a16="http://schemas.microsoft.com/office/drawing/2014/main" val="2287491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COMPONENTES</a:t>
                      </a:r>
                      <a:endParaRPr lang="pt-BR" sz="18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DESCRIÇÃO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57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1.Tema</a:t>
                      </a:r>
                      <a:endParaRPr lang="pt-BR" sz="1800" dirty="0">
                        <a:effectLst/>
                        <a:latin typeface="+mn-lt"/>
                      </a:endParaRPr>
                    </a:p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</a:pPr>
                      <a:endParaRPr lang="pt-BR" sz="1800" dirty="0">
                        <a:effectLst/>
                        <a:latin typeface="+mn-lt"/>
                      </a:endParaRP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26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2. Problema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17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3. Hipóteses conceituais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19841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6A07EAA-7609-6D11-3714-A2E9BEE64295}"/>
              </a:ext>
            </a:extLst>
          </p:cNvPr>
          <p:cNvSpPr txBox="1"/>
          <p:nvPr/>
        </p:nvSpPr>
        <p:spPr>
          <a:xfrm>
            <a:off x="1350580" y="1837425"/>
            <a:ext cx="4572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Estatístico – Quadro Conceitual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8202D6-B4D3-7B4B-A86A-01A26AF6893D}"/>
              </a:ext>
            </a:extLst>
          </p:cNvPr>
          <p:cNvSpPr txBox="1"/>
          <p:nvPr/>
        </p:nvSpPr>
        <p:spPr>
          <a:xfrm>
            <a:off x="1117706" y="6339914"/>
            <a:ext cx="201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Continuação 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05FAE8-5210-4DCB-06E9-55063E89829A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37253531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E5D8AB9-CF62-A669-FB11-5AF0FC69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53591"/>
              </p:ext>
            </p:extLst>
          </p:nvPr>
        </p:nvGraphicFramePr>
        <p:xfrm>
          <a:off x="1499191" y="2987249"/>
          <a:ext cx="5850048" cy="34000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895393">
                  <a:extLst>
                    <a:ext uri="{9D8B030D-6E8A-4147-A177-3AD203B41FA5}">
                      <a16:colId xmlns:a16="http://schemas.microsoft.com/office/drawing/2014/main" val="167838825"/>
                    </a:ext>
                  </a:extLst>
                </a:gridCol>
                <a:gridCol w="2954655">
                  <a:extLst>
                    <a:ext uri="{9D8B030D-6E8A-4147-A177-3AD203B41FA5}">
                      <a16:colId xmlns:a16="http://schemas.microsoft.com/office/drawing/2014/main" val="2287491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COMPONENTES</a:t>
                      </a:r>
                      <a:endParaRPr lang="pt-BR" sz="18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DESCRIÇÃO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57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4. Objetivo principal</a:t>
                      </a:r>
                      <a:endParaRPr lang="pt-BR" sz="1800" dirty="0">
                        <a:effectLst/>
                        <a:latin typeface="+mn-lt"/>
                      </a:endParaRP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26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5. População de estudo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17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6. Plano básico de análise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 </a:t>
                      </a:r>
                      <a:endParaRPr lang="pt-BR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19841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6A07EAA-7609-6D11-3714-A2E9BEE64295}"/>
              </a:ext>
            </a:extLst>
          </p:cNvPr>
          <p:cNvSpPr txBox="1"/>
          <p:nvPr/>
        </p:nvSpPr>
        <p:spPr>
          <a:xfrm>
            <a:off x="1350580" y="1837425"/>
            <a:ext cx="4572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Estatístico – Quadro Conceitual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F313AB-067B-64E8-8B9F-23C34526A259}"/>
              </a:ext>
            </a:extLst>
          </p:cNvPr>
          <p:cNvSpPr txBox="1"/>
          <p:nvPr/>
        </p:nvSpPr>
        <p:spPr>
          <a:xfrm>
            <a:off x="1108842" y="2471199"/>
            <a:ext cx="201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Continuação 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C0E0450-5E04-A415-EA5B-E94BD7DFDFC7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40099472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6A07EAA-7609-6D11-3714-A2E9BEE64295}"/>
              </a:ext>
            </a:extLst>
          </p:cNvPr>
          <p:cNvSpPr txBox="1"/>
          <p:nvPr/>
        </p:nvSpPr>
        <p:spPr>
          <a:xfrm>
            <a:off x="1350580" y="1837425"/>
            <a:ext cx="4572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Estudo Estatístico – Quadro Conceitual</a:t>
            </a: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08F0CE12-1E23-7DC1-8E0F-6B238FA51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80042"/>
              </p:ext>
            </p:extLst>
          </p:nvPr>
        </p:nvGraphicFramePr>
        <p:xfrm>
          <a:off x="1480677" y="2795854"/>
          <a:ext cx="582652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3260">
                  <a:extLst>
                    <a:ext uri="{9D8B030D-6E8A-4147-A177-3AD203B41FA5}">
                      <a16:colId xmlns:a16="http://schemas.microsoft.com/office/drawing/2014/main" val="3541960296"/>
                    </a:ext>
                  </a:extLst>
                </a:gridCol>
                <a:gridCol w="2913260">
                  <a:extLst>
                    <a:ext uri="{9D8B030D-6E8A-4147-A177-3AD203B41FA5}">
                      <a16:colId xmlns:a16="http://schemas.microsoft.com/office/drawing/2014/main" val="3932025590"/>
                    </a:ext>
                  </a:extLst>
                </a:gridCol>
              </a:tblGrid>
              <a:tr h="364052">
                <a:tc>
                  <a:txBody>
                    <a:bodyPr/>
                    <a:lstStyle/>
                    <a:p>
                      <a:pPr marL="0" marR="0" lvl="0" indent="0" algn="l" defTabSz="456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COMPONENTES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7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DESCRIÇÃO</a:t>
                      </a:r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7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Técnica estatística</a:t>
                      </a:r>
                    </a:p>
                    <a:p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6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6789" rtl="0" eaLnBrk="1" latinLnBrk="0" hangingPunct="1"/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Resultado principal da técnica estatística</a:t>
                      </a:r>
                    </a:p>
                    <a:p>
                      <a:pPr marL="0" algn="l" defTabSz="456789" rtl="0" eaLnBrk="1" latinLnBrk="0" hangingPunct="1"/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6789" rtl="0" eaLnBrk="1" latinLnBrk="0" hangingPunct="1"/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6789" rtl="0" eaLnBrk="1" latinLnBrk="0" hangingPunct="1"/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6789" rtl="0" eaLnBrk="1" latinLnBrk="0" hangingPunct="1"/>
                      <a:endParaRPr lang="pt-B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0648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BB0A9ACB-C5E0-973E-77FF-ECBDF549701F}"/>
              </a:ext>
            </a:extLst>
          </p:cNvPr>
          <p:cNvSpPr txBox="1"/>
          <p:nvPr/>
        </p:nvSpPr>
        <p:spPr>
          <a:xfrm>
            <a:off x="1098331" y="2488077"/>
            <a:ext cx="201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Continuação 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99E7B0-611B-939C-F7C3-0938A71376AE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30669921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11BBB1-F633-478C-913D-E9650273F18F}"/>
              </a:ext>
            </a:extLst>
          </p:cNvPr>
          <p:cNvSpPr txBox="1"/>
          <p:nvPr/>
        </p:nvSpPr>
        <p:spPr>
          <a:xfrm>
            <a:off x="725594" y="698578"/>
            <a:ext cx="7752324" cy="568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789">
              <a:lnSpc>
                <a:spcPct val="200000"/>
              </a:lnSpc>
            </a:pPr>
            <a:endParaRPr lang="pt-BR" sz="1600" dirty="0">
              <a:solidFill>
                <a:prstClr val="black"/>
              </a:solidFill>
              <a:latin typeface="Calibri"/>
            </a:endParaRPr>
          </a:p>
          <a:p>
            <a:pPr defTabSz="456789">
              <a:lnSpc>
                <a:spcPct val="20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Entregáveis:</a:t>
            </a:r>
          </a:p>
          <a:p>
            <a:pPr marL="285750" indent="-285750" defTabSz="456789">
              <a:lnSpc>
                <a:spcPct val="200000"/>
              </a:lnSpc>
              <a:buFontTx/>
              <a:buChar char="-"/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Arquivo word com os resultados: </a:t>
            </a:r>
          </a:p>
          <a:p>
            <a:pPr defTabSz="456789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          Preencher o quadro conceitual estatístico;</a:t>
            </a:r>
          </a:p>
          <a:p>
            <a:pPr defTabSz="456789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          Análise descritiva das variáveis;</a:t>
            </a:r>
          </a:p>
          <a:p>
            <a:pPr defTabSz="456789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          Análise de correlação das variáveis;</a:t>
            </a:r>
          </a:p>
          <a:p>
            <a:pPr defTabSz="456789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	Modelo adequado resolver esse problema</a:t>
            </a:r>
          </a:p>
          <a:p>
            <a:pPr defTabSz="456789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          Análise dos resultado e da qualidade do modelo</a:t>
            </a:r>
          </a:p>
          <a:p>
            <a:pPr defTabSz="456789">
              <a:lnSpc>
                <a:spcPct val="150000"/>
              </a:lnSpc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          Acurácia e medidas de erros do modelo.</a:t>
            </a:r>
          </a:p>
          <a:p>
            <a:pPr marL="285750" indent="-285750" defTabSz="456789">
              <a:lnSpc>
                <a:spcPct val="200000"/>
              </a:lnSpc>
              <a:buFontTx/>
              <a:buChar char="-"/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 Faça recomendações positivas e negativas sobre as variáveis do modelo:</a:t>
            </a:r>
          </a:p>
          <a:p>
            <a:pPr marL="742950" lvl="1" indent="-285750" defTabSz="456789">
              <a:lnSpc>
                <a:spcPct val="200000"/>
              </a:lnSpc>
              <a:buFontTx/>
              <a:buChar char="-"/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As variáveis são suficientes para tomada de decisão? </a:t>
            </a:r>
          </a:p>
          <a:p>
            <a:pPr marL="742950" lvl="1" indent="-285750" defTabSz="456789">
              <a:lnSpc>
                <a:spcPct val="200000"/>
              </a:lnSpc>
              <a:buFontTx/>
              <a:buChar char="-"/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As suposições do modelo de regressão linear múltipla foram atendidas?</a:t>
            </a:r>
          </a:p>
          <a:p>
            <a:pPr marL="285750" indent="-285750" defTabSz="456789">
              <a:lnSpc>
                <a:spcPct val="200000"/>
              </a:lnSpc>
              <a:buFontTx/>
              <a:buChar char="-"/>
            </a:pPr>
            <a:r>
              <a:rPr lang="pt-BR" sz="1600" dirty="0">
                <a:solidFill>
                  <a:prstClr val="black"/>
                </a:solidFill>
                <a:latin typeface="Calibri"/>
              </a:rPr>
              <a:t>Script do modelo.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3BFA2550-A952-7D0E-2732-BDD56C4DEEFF}"/>
              </a:ext>
            </a:extLst>
          </p:cNvPr>
          <p:cNvSpPr/>
          <p:nvPr/>
        </p:nvSpPr>
        <p:spPr>
          <a:xfrm>
            <a:off x="5632177" y="1974829"/>
            <a:ext cx="609599" cy="144117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C3CA6AA8-F36F-8AB3-F8AF-98848B94661E}"/>
              </a:ext>
            </a:extLst>
          </p:cNvPr>
          <p:cNvSpPr/>
          <p:nvPr/>
        </p:nvSpPr>
        <p:spPr>
          <a:xfrm>
            <a:off x="7291106" y="3429000"/>
            <a:ext cx="609599" cy="29560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99F669A-F79A-1F50-B605-518BE7503809}"/>
              </a:ext>
            </a:extLst>
          </p:cNvPr>
          <p:cNvCxnSpPr>
            <a:cxnSpLocks/>
          </p:cNvCxnSpPr>
          <p:nvPr/>
        </p:nvCxnSpPr>
        <p:spPr>
          <a:xfrm flipV="1">
            <a:off x="53012" y="3416003"/>
            <a:ext cx="9090988" cy="12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214345-9DB2-4D70-7B26-46A714EB78F3}"/>
              </a:ext>
            </a:extLst>
          </p:cNvPr>
          <p:cNvSpPr txBox="1"/>
          <p:nvPr/>
        </p:nvSpPr>
        <p:spPr>
          <a:xfrm>
            <a:off x="6332702" y="2466237"/>
            <a:ext cx="8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Etapa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F9AE64-3A4D-4021-D373-024A5586BECB}"/>
              </a:ext>
            </a:extLst>
          </p:cNvPr>
          <p:cNvSpPr txBox="1"/>
          <p:nvPr/>
        </p:nvSpPr>
        <p:spPr>
          <a:xfrm>
            <a:off x="7929692" y="4717958"/>
            <a:ext cx="8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Etapa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6D5F5B-E1AE-52F8-321F-5AF78AECD806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1678760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39772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75" y="1066254"/>
            <a:ext cx="8691450" cy="470432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69" y="3035113"/>
            <a:ext cx="2910865" cy="7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93E532-92D0-6C55-B1D8-8623EF82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81" y="4735932"/>
            <a:ext cx="754947" cy="700369"/>
          </a:xfrm>
          <a:prstGeom prst="rect">
            <a:avLst/>
          </a:prstGeom>
        </p:spPr>
      </p:pic>
      <p:sp>
        <p:nvSpPr>
          <p:cNvPr id="3" name="Shape 530">
            <a:extLst>
              <a:ext uri="{FF2B5EF4-FFF2-40B4-BE49-F238E27FC236}">
                <a16:creationId xmlns:a16="http://schemas.microsoft.com/office/drawing/2014/main" id="{4C095288-2CFC-872D-8078-7DAF95308B8B}"/>
              </a:ext>
            </a:extLst>
          </p:cNvPr>
          <p:cNvSpPr/>
          <p:nvPr/>
        </p:nvSpPr>
        <p:spPr>
          <a:xfrm>
            <a:off x="2777053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" name="Shape 535">
            <a:extLst>
              <a:ext uri="{FF2B5EF4-FFF2-40B4-BE49-F238E27FC236}">
                <a16:creationId xmlns:a16="http://schemas.microsoft.com/office/drawing/2014/main" id="{61F66D2C-137A-7D88-218B-F6A67CD04F4B}"/>
              </a:ext>
            </a:extLst>
          </p:cNvPr>
          <p:cNvCxnSpPr/>
          <p:nvPr/>
        </p:nvCxnSpPr>
        <p:spPr>
          <a:xfrm>
            <a:off x="3318853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5" name="Shape 536">
            <a:extLst>
              <a:ext uri="{FF2B5EF4-FFF2-40B4-BE49-F238E27FC236}">
                <a16:creationId xmlns:a16="http://schemas.microsoft.com/office/drawing/2014/main" id="{CDD62C0D-9264-7560-6487-D47879E2500A}"/>
              </a:ext>
            </a:extLst>
          </p:cNvPr>
          <p:cNvCxnSpPr/>
          <p:nvPr/>
        </p:nvCxnSpPr>
        <p:spPr>
          <a:xfrm>
            <a:off x="3315253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2B69FA4-923D-D282-D233-F2E55F28BF9F}"/>
              </a:ext>
            </a:extLst>
          </p:cNvPr>
          <p:cNvSpPr/>
          <p:nvPr/>
        </p:nvSpPr>
        <p:spPr>
          <a:xfrm>
            <a:off x="4120619" y="1854371"/>
            <a:ext cx="4180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case da fintech </a:t>
            </a:r>
            <a:r>
              <a:rPr lang="pt-BR" sz="2000" b="1" dirty="0"/>
              <a:t>Quantum Finance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150B81-BA27-4549-04B1-43CD5A76C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93" y="2241014"/>
            <a:ext cx="678520" cy="627913"/>
          </a:xfrm>
          <a:prstGeom prst="rect">
            <a:avLst/>
          </a:prstGeom>
        </p:spPr>
      </p:pic>
      <p:sp>
        <p:nvSpPr>
          <p:cNvPr id="8" name="Shape 531">
            <a:extLst>
              <a:ext uri="{FF2B5EF4-FFF2-40B4-BE49-F238E27FC236}">
                <a16:creationId xmlns:a16="http://schemas.microsoft.com/office/drawing/2014/main" id="{3BFFA3F7-74C9-9DD2-1D25-11B624BEBF97}"/>
              </a:ext>
            </a:extLst>
          </p:cNvPr>
          <p:cNvSpPr/>
          <p:nvPr/>
        </p:nvSpPr>
        <p:spPr>
          <a:xfrm>
            <a:off x="2777053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81598D-572A-EDCD-5135-5BB3572CE9B1}"/>
              </a:ext>
            </a:extLst>
          </p:cNvPr>
          <p:cNvSpPr txBox="1"/>
          <p:nvPr/>
        </p:nvSpPr>
        <p:spPr>
          <a:xfrm>
            <a:off x="1389749" y="669993"/>
            <a:ext cx="134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Introdução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416B4B-1C0B-B66F-233C-C89D9CD67318}"/>
              </a:ext>
            </a:extLst>
          </p:cNvPr>
          <p:cNvSpPr/>
          <p:nvPr/>
        </p:nvSpPr>
        <p:spPr>
          <a:xfrm>
            <a:off x="4120622" y="2227100"/>
            <a:ext cx="476293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Quantum Finance é uma nova fintech, que está entrando no mercado para concorrer com grandes players.</a:t>
            </a:r>
          </a:p>
          <a:p>
            <a:endParaRPr lang="pt-BR" sz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Neste case veremos como aplicar a ciência de dados e Artificial Intelligence (AI) a para a concepção e expansão da empresa no mercado nacional e internacional, em diversos segmentos.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FE90F75-090D-D9A7-BED3-4F9F6ED2C94B}"/>
              </a:ext>
            </a:extLst>
          </p:cNvPr>
          <p:cNvGrpSpPr/>
          <p:nvPr/>
        </p:nvGrpSpPr>
        <p:grpSpPr>
          <a:xfrm>
            <a:off x="454381" y="800985"/>
            <a:ext cx="935368" cy="935368"/>
            <a:chOff x="409433" y="800985"/>
            <a:chExt cx="935368" cy="935368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27752190-37CB-F626-C591-9B06D623D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094" y="812036"/>
              <a:ext cx="887264" cy="914269"/>
            </a:xfrm>
            <a:prstGeom prst="rect">
              <a:avLst/>
            </a:prstGeom>
          </p:spPr>
        </p:pic>
        <p:sp>
          <p:nvSpPr>
            <p:cNvPr id="13" name="Shape 85">
              <a:extLst>
                <a:ext uri="{FF2B5EF4-FFF2-40B4-BE49-F238E27FC236}">
                  <a16:creationId xmlns:a16="http://schemas.microsoft.com/office/drawing/2014/main" id="{772B7EE1-7A45-123B-1220-3C683180DCB1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pic>
        <p:nvPicPr>
          <p:cNvPr id="14" name="Picture 2" descr="green plant in clear glass cup">
            <a:extLst>
              <a:ext uri="{FF2B5EF4-FFF2-40B4-BE49-F238E27FC236}">
                <a16:creationId xmlns:a16="http://schemas.microsoft.com/office/drawing/2014/main" id="{CF2103FF-910B-99CC-CA8C-513BB7011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 t="17647" r="47618"/>
          <a:stretch/>
        </p:blipFill>
        <p:spPr bwMode="auto">
          <a:xfrm>
            <a:off x="5312431" y="3785773"/>
            <a:ext cx="1748983" cy="26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hape 535">
            <a:extLst>
              <a:ext uri="{FF2B5EF4-FFF2-40B4-BE49-F238E27FC236}">
                <a16:creationId xmlns:a16="http://schemas.microsoft.com/office/drawing/2014/main" id="{29B215A5-4FAD-0C8B-55E1-5844DEFFD69C}"/>
              </a:ext>
            </a:extLst>
          </p:cNvPr>
          <p:cNvCxnSpPr>
            <a:cxnSpLocks/>
          </p:cNvCxnSpPr>
          <p:nvPr/>
        </p:nvCxnSpPr>
        <p:spPr>
          <a:xfrm flipV="1">
            <a:off x="3311654" y="1854371"/>
            <a:ext cx="0" cy="165409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16" name="CaixaDeTexto 21">
            <a:extLst>
              <a:ext uri="{FF2B5EF4-FFF2-40B4-BE49-F238E27FC236}">
                <a16:creationId xmlns:a16="http://schemas.microsoft.com/office/drawing/2014/main" id="{ED2F5E83-FACC-7A4A-E8DD-08DECBA31192}"/>
              </a:ext>
            </a:extLst>
          </p:cNvPr>
          <p:cNvSpPr txBox="1"/>
          <p:nvPr/>
        </p:nvSpPr>
        <p:spPr>
          <a:xfrm>
            <a:off x="1389750" y="1099392"/>
            <a:ext cx="4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rgbClr val="C00000"/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rgbClr val="C00000"/>
                </a:solidFill>
                <a:cs typeface="Arial" charset="0"/>
              </a:rPr>
              <a:t>o pensamento à ação </a:t>
            </a:r>
            <a:r>
              <a:rPr lang="pt-BR" dirty="0">
                <a:solidFill>
                  <a:srgbClr val="C00000"/>
                </a:solidFill>
                <a:cs typeface="Arial" charset="0"/>
              </a:rPr>
              <a:t>- Escolha de organização</a:t>
            </a:r>
            <a:endParaRPr lang="pt-BR" dirty="0">
              <a:solidFill>
                <a:srgbClr val="C00000"/>
              </a:solidFill>
              <a:cs typeface="Arial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23346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536">
            <a:extLst>
              <a:ext uri="{FF2B5EF4-FFF2-40B4-BE49-F238E27FC236}">
                <a16:creationId xmlns:a16="http://schemas.microsoft.com/office/drawing/2014/main" id="{87EF257F-795D-DE9A-7D25-8C6E7B54504B}"/>
              </a:ext>
            </a:extLst>
          </p:cNvPr>
          <p:cNvCxnSpPr/>
          <p:nvPr/>
        </p:nvCxnSpPr>
        <p:spPr>
          <a:xfrm>
            <a:off x="3315253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0F20549-07B5-D951-CD4F-D77D7428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93" y="2241014"/>
            <a:ext cx="678520" cy="627913"/>
          </a:xfrm>
          <a:prstGeom prst="rect">
            <a:avLst/>
          </a:prstGeom>
        </p:spPr>
      </p:pic>
      <p:cxnSp>
        <p:nvCxnSpPr>
          <p:cNvPr id="4" name="Shape 535">
            <a:extLst>
              <a:ext uri="{FF2B5EF4-FFF2-40B4-BE49-F238E27FC236}">
                <a16:creationId xmlns:a16="http://schemas.microsoft.com/office/drawing/2014/main" id="{A3A549A5-6697-411F-5AA8-05DBE945E97C}"/>
              </a:ext>
            </a:extLst>
          </p:cNvPr>
          <p:cNvCxnSpPr>
            <a:cxnSpLocks/>
          </p:cNvCxnSpPr>
          <p:nvPr/>
        </p:nvCxnSpPr>
        <p:spPr>
          <a:xfrm flipV="1">
            <a:off x="3311654" y="1854371"/>
            <a:ext cx="0" cy="165409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5" name="Shape 531">
            <a:extLst>
              <a:ext uri="{FF2B5EF4-FFF2-40B4-BE49-F238E27FC236}">
                <a16:creationId xmlns:a16="http://schemas.microsoft.com/office/drawing/2014/main" id="{2839B68F-D1B5-5573-FA23-1C4FBB87E9FC}"/>
              </a:ext>
            </a:extLst>
          </p:cNvPr>
          <p:cNvSpPr/>
          <p:nvPr/>
        </p:nvSpPr>
        <p:spPr>
          <a:xfrm>
            <a:off x="2777053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6" name="Shape 535">
            <a:extLst>
              <a:ext uri="{FF2B5EF4-FFF2-40B4-BE49-F238E27FC236}">
                <a16:creationId xmlns:a16="http://schemas.microsoft.com/office/drawing/2014/main" id="{CA31EE9A-1CD0-6BF9-9BDB-AB34ECE397AA}"/>
              </a:ext>
            </a:extLst>
          </p:cNvPr>
          <p:cNvCxnSpPr/>
          <p:nvPr/>
        </p:nvCxnSpPr>
        <p:spPr>
          <a:xfrm>
            <a:off x="3318853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08E8E36-CCF2-34B4-002F-0D36D1CD4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181" y="4726734"/>
            <a:ext cx="754947" cy="700369"/>
          </a:xfrm>
          <a:prstGeom prst="rect">
            <a:avLst/>
          </a:prstGeom>
        </p:spPr>
      </p:pic>
      <p:sp>
        <p:nvSpPr>
          <p:cNvPr id="8" name="Shape 530">
            <a:extLst>
              <a:ext uri="{FF2B5EF4-FFF2-40B4-BE49-F238E27FC236}">
                <a16:creationId xmlns:a16="http://schemas.microsoft.com/office/drawing/2014/main" id="{3E7551E9-6AD8-F61B-D251-758986D43E7A}"/>
              </a:ext>
            </a:extLst>
          </p:cNvPr>
          <p:cNvSpPr/>
          <p:nvPr/>
        </p:nvSpPr>
        <p:spPr>
          <a:xfrm>
            <a:off x="2777053" y="4551515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AFD150C6-6CC0-F5A7-C8E9-087C5F9B0C49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04F410-B5E8-AE91-C45B-54495650B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094" y="812036"/>
              <a:ext cx="887264" cy="914269"/>
            </a:xfrm>
            <a:prstGeom prst="rect">
              <a:avLst/>
            </a:prstGeom>
          </p:spPr>
        </p:pic>
        <p:sp>
          <p:nvSpPr>
            <p:cNvPr id="11" name="Shape 85">
              <a:extLst>
                <a:ext uri="{FF2B5EF4-FFF2-40B4-BE49-F238E27FC236}">
                  <a16:creationId xmlns:a16="http://schemas.microsoft.com/office/drawing/2014/main" id="{CCE48B25-4D97-D158-E655-7007138FBD6D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noFill/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CAF298-AAD8-A723-D01E-8B8021F28495}"/>
              </a:ext>
            </a:extLst>
          </p:cNvPr>
          <p:cNvSpPr txBox="1"/>
          <p:nvPr/>
        </p:nvSpPr>
        <p:spPr>
          <a:xfrm>
            <a:off x="1389749" y="669993"/>
            <a:ext cx="134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Introdução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13" name="Retângulo 15">
            <a:extLst>
              <a:ext uri="{FF2B5EF4-FFF2-40B4-BE49-F238E27FC236}">
                <a16:creationId xmlns:a16="http://schemas.microsoft.com/office/drawing/2014/main" id="{47466170-323C-F9FE-A1B1-41C3E1E032E7}"/>
              </a:ext>
            </a:extLst>
          </p:cNvPr>
          <p:cNvSpPr/>
          <p:nvPr/>
        </p:nvSpPr>
        <p:spPr>
          <a:xfrm>
            <a:off x="4120620" y="4019166"/>
            <a:ext cx="363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Direcionadores da organização </a:t>
            </a:r>
            <a:endParaRPr lang="pt-BR" sz="2000" dirty="0">
              <a:sym typeface="Lato Light"/>
            </a:endParaRPr>
          </a:p>
        </p:txBody>
      </p:sp>
      <p:sp>
        <p:nvSpPr>
          <p:cNvPr id="14" name="Retângulo 19">
            <a:extLst>
              <a:ext uri="{FF2B5EF4-FFF2-40B4-BE49-F238E27FC236}">
                <a16:creationId xmlns:a16="http://schemas.microsoft.com/office/drawing/2014/main" id="{1E2C7AA2-16DF-DE31-1D04-FEC494851E5E}"/>
              </a:ext>
            </a:extLst>
          </p:cNvPr>
          <p:cNvSpPr/>
          <p:nvPr/>
        </p:nvSpPr>
        <p:spPr>
          <a:xfrm>
            <a:off x="4120619" y="1854371"/>
            <a:ext cx="4180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O case da fintech </a:t>
            </a:r>
            <a:r>
              <a:rPr lang="pt-BR" sz="2000" b="1" dirty="0">
                <a:solidFill>
                  <a:schemeClr val="bg2">
                    <a:lumMod val="90000"/>
                  </a:schemeClr>
                </a:solidFill>
              </a:rPr>
              <a:t>Quantum Finance</a:t>
            </a:r>
          </a:p>
        </p:txBody>
      </p:sp>
      <p:sp>
        <p:nvSpPr>
          <p:cNvPr id="15" name="Retângulo 29">
            <a:extLst>
              <a:ext uri="{FF2B5EF4-FFF2-40B4-BE49-F238E27FC236}">
                <a16:creationId xmlns:a16="http://schemas.microsoft.com/office/drawing/2014/main" id="{F0E39BB7-6658-66F5-1E99-4DA2A51B18D4}"/>
              </a:ext>
            </a:extLst>
          </p:cNvPr>
          <p:cNvSpPr/>
          <p:nvPr/>
        </p:nvSpPr>
        <p:spPr>
          <a:xfrm>
            <a:off x="4120622" y="2227100"/>
            <a:ext cx="476293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A Quantum Finance é uma nova fintech, que está entrando no mercado para concorrer com grandes players.</a:t>
            </a:r>
          </a:p>
          <a:p>
            <a:endParaRPr lang="pt-BR" sz="300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Neste case veremos como aplicar a ciência de dados e Artificial Intelligence (AI) a para a concepção e expansão da empresa no mercado nacional e internacional, em diversos segmentos.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0F489E1A-6E21-C0EE-2883-990CB6F11584}"/>
              </a:ext>
            </a:extLst>
          </p:cNvPr>
          <p:cNvSpPr txBox="1"/>
          <p:nvPr/>
        </p:nvSpPr>
        <p:spPr>
          <a:xfrm>
            <a:off x="4120618" y="4419276"/>
            <a:ext cx="4762933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Os steakholders e founders da Quantum Finance estão empolgados para começar o novo negócio da forma mais automatizada e inteligente possível. Porém estão em dúvida sobre quais tipos de soluções podem ser resolvidas por AI, onde devem ou não utilizá-la e com quais tecnologias.</a:t>
            </a:r>
          </a:p>
          <a:p>
            <a:endParaRPr lang="pt-BR" sz="300" dirty="0"/>
          </a:p>
          <a:p>
            <a:r>
              <a:rPr lang="pt-BR" sz="1400" dirty="0"/>
              <a:t>Então, convidam a consultoria SmartMind Analytics para estruturar a empresa e, utilizando a metodologia ágil </a:t>
            </a:r>
            <a:r>
              <a:rPr lang="pt-BR" sz="1400" b="1" dirty="0"/>
              <a:t>Strategic Thinking for Business</a:t>
            </a:r>
            <a:r>
              <a:rPr lang="pt-BR" sz="1400" dirty="0"/>
              <a:t>, irão definir seus principais direcionadores, partindo de sua proposta de valor.</a:t>
            </a:r>
          </a:p>
        </p:txBody>
      </p: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22512A0B-A25D-74A1-C8CA-E09CCD08E5AB}"/>
              </a:ext>
            </a:extLst>
          </p:cNvPr>
          <p:cNvSpPr txBox="1"/>
          <p:nvPr/>
        </p:nvSpPr>
        <p:spPr>
          <a:xfrm>
            <a:off x="1389750" y="1099392"/>
            <a:ext cx="505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rgbClr val="C00000"/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rgbClr val="C00000"/>
                </a:solidFill>
                <a:cs typeface="Arial" charset="0"/>
              </a:rPr>
              <a:t>o pensamento à ação </a:t>
            </a:r>
            <a:r>
              <a:rPr lang="pt-BR" dirty="0">
                <a:solidFill>
                  <a:srgbClr val="C00000"/>
                </a:solidFill>
                <a:cs typeface="Arial" charset="0"/>
              </a:rPr>
              <a:t>- 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Quantum Finance</a:t>
            </a:r>
            <a:endParaRPr lang="pt-BR" b="1" dirty="0">
              <a:solidFill>
                <a:schemeClr val="accent1">
                  <a:lumMod val="75000"/>
                </a:schemeClr>
              </a:solidFill>
              <a:cs typeface="Arial" charset="0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4680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DD7FF-4C7C-A725-F846-1E339B24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487" y="2535460"/>
            <a:ext cx="7772400" cy="1470025"/>
          </a:xfrm>
        </p:spPr>
        <p:txBody>
          <a:bodyPr/>
          <a:lstStyle/>
          <a:p>
            <a:pPr algn="ctr"/>
            <a:r>
              <a:rPr lang="pt-BR" b="1" dirty="0"/>
              <a:t>PRODUTO</a:t>
            </a:r>
            <a:br>
              <a:rPr lang="pt-BR" b="1" dirty="0"/>
            </a:br>
            <a:r>
              <a:rPr lang="pt-BR" sz="3600" b="1" dirty="0"/>
              <a:t>CRÉDITO AO CONSUMIDOR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328FEDA-0448-2631-F87A-EA777D271826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364582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728A0C8-F93F-49B8-8C73-6C23047EE2B8}"/>
              </a:ext>
            </a:extLst>
          </p:cNvPr>
          <p:cNvSpPr txBox="1"/>
          <p:nvPr/>
        </p:nvSpPr>
        <p:spPr>
          <a:xfrm>
            <a:off x="699660" y="2087625"/>
            <a:ext cx="7744680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defTabSz="456789"/>
            <a:r>
              <a:rPr lang="pt-BR" sz="1600" dirty="0">
                <a:ea typeface="+mn-lt"/>
                <a:cs typeface="+mn-lt"/>
              </a:rPr>
              <a:t>A </a:t>
            </a:r>
            <a:r>
              <a:rPr lang="pt-BR" sz="1600" b="1" i="1" dirty="0">
                <a:ea typeface="+mn-lt"/>
                <a:cs typeface="+mn-lt"/>
              </a:rPr>
              <a:t>QuantumFinance</a:t>
            </a:r>
            <a:r>
              <a:rPr lang="pt-BR" sz="1600" b="1" dirty="0">
                <a:ea typeface="+mn-lt"/>
                <a:cs typeface="+mn-lt"/>
              </a:rPr>
              <a:t> </a:t>
            </a:r>
            <a:r>
              <a:rPr lang="pt-BR" sz="1600" dirty="0">
                <a:ea typeface="+mn-lt"/>
                <a:cs typeface="+mn-lt"/>
              </a:rPr>
              <a:t>está acompanhando um crescimento de inadimplência entre seus clientes e solicita a consultoria para desenvolver uma análise com base na sua carteira atual de clientes.</a:t>
            </a:r>
            <a:endParaRPr lang="pt-BR" sz="2000" dirty="0">
              <a:ea typeface="+mn-lt"/>
              <a:cs typeface="+mn-lt"/>
            </a:endParaRPr>
          </a:p>
          <a:p>
            <a:pPr algn="just" defTabSz="456789"/>
            <a:endParaRPr lang="pt-BR" sz="1600" dirty="0">
              <a:ea typeface="+mn-lt"/>
              <a:cs typeface="+mn-lt"/>
            </a:endParaRPr>
          </a:p>
          <a:p>
            <a:pPr algn="just" defTabSz="456789"/>
            <a:r>
              <a:rPr lang="en-US" sz="1600" dirty="0">
                <a:cs typeface="Calibri"/>
              </a:rPr>
              <a:t>Para que a </a:t>
            </a:r>
            <a:r>
              <a:rPr lang="pt-BR" sz="1600" b="1" i="1" dirty="0" err="1">
                <a:ea typeface="+mn-lt"/>
                <a:cs typeface="+mn-lt"/>
              </a:rPr>
              <a:t>QuantumFinance</a:t>
            </a:r>
            <a:r>
              <a:rPr lang="en-US" sz="1600" dirty="0">
                <a:cs typeface="Calibri"/>
              </a:rPr>
              <a:t> tome </a:t>
            </a:r>
            <a:r>
              <a:rPr lang="en-US" sz="1600" dirty="0" err="1">
                <a:cs typeface="Calibri"/>
              </a:rPr>
              <a:t>decisões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mais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precisas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sobre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concessões</a:t>
            </a:r>
            <a:r>
              <a:rPr lang="en-US" sz="1600" dirty="0">
                <a:cs typeface="Calibri"/>
              </a:rPr>
              <a:t> de </a:t>
            </a:r>
            <a:r>
              <a:rPr lang="en-US" sz="1600" dirty="0" err="1">
                <a:cs typeface="Calibri"/>
              </a:rPr>
              <a:t>crédito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ela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precisa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aprimorar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seu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modelo</a:t>
            </a:r>
            <a:r>
              <a:rPr lang="en-US" sz="1600" dirty="0">
                <a:cs typeface="Calibri"/>
              </a:rPr>
              <a:t> de </a:t>
            </a:r>
            <a:r>
              <a:rPr lang="en-US" sz="1600" dirty="0" err="1">
                <a:cs typeface="Calibri"/>
              </a:rPr>
              <a:t>crédito</a:t>
            </a:r>
            <a:r>
              <a:rPr lang="en-US" sz="1600" dirty="0">
                <a:cs typeface="Calibri"/>
              </a:rPr>
              <a:t>. </a:t>
            </a:r>
          </a:p>
          <a:p>
            <a:pPr algn="just" defTabSz="456789"/>
            <a:endParaRPr lang="en-US" sz="1600" dirty="0">
              <a:latin typeface="Calibri"/>
              <a:cs typeface="Calibri"/>
            </a:endParaRPr>
          </a:p>
          <a:p>
            <a:pPr algn="just" defTabSz="456789"/>
            <a:r>
              <a:rPr lang="pt-BR" sz="1600" dirty="0">
                <a:cs typeface="Calibri"/>
              </a:rPr>
              <a:t>Com o objeto de trazer novos clientes com o perfil de baixo risco de crédito desenvolva um modelo de </a:t>
            </a:r>
            <a:r>
              <a:rPr lang="pt-BR" sz="1600" dirty="0" err="1">
                <a:cs typeface="Calibri"/>
              </a:rPr>
              <a:t>Credit</a:t>
            </a:r>
            <a:r>
              <a:rPr lang="pt-BR" sz="1600" dirty="0">
                <a:cs typeface="Calibri"/>
              </a:rPr>
              <a:t> </a:t>
            </a:r>
            <a:r>
              <a:rPr lang="pt-BR" sz="1600" dirty="0" err="1">
                <a:cs typeface="Calibri"/>
              </a:rPr>
              <a:t>Scoring</a:t>
            </a:r>
            <a:r>
              <a:rPr lang="pt-BR" sz="1600" dirty="0">
                <a:cs typeface="Calibri"/>
              </a:rPr>
              <a:t>. </a:t>
            </a:r>
          </a:p>
          <a:p>
            <a:pPr algn="just" defTabSz="456789"/>
            <a:endParaRPr lang="en-US" sz="1600" dirty="0">
              <a:latin typeface="Calibri"/>
              <a:cs typeface="Calibri"/>
            </a:endParaRPr>
          </a:p>
          <a:p>
            <a:pPr algn="just" defTabSz="456789"/>
            <a:r>
              <a:rPr lang="pt-BR" sz="1600" dirty="0">
                <a:ea typeface="+mn-lt"/>
                <a:cs typeface="+mn-lt"/>
              </a:rPr>
              <a:t>Desafio: Desenvolver o modelo preditivo mediante uso do valor target disponível na base de dados “</a:t>
            </a:r>
            <a:r>
              <a:rPr lang="pt-BR" sz="1600" b="1" dirty="0">
                <a:ea typeface="+mn-lt"/>
                <a:cs typeface="+mn-lt"/>
              </a:rPr>
              <a:t>Base_ScoreCredito_QuantumFinance.csv</a:t>
            </a:r>
            <a:r>
              <a:rPr lang="pt-BR" sz="1600" dirty="0">
                <a:ea typeface="+mn-lt"/>
                <a:cs typeface="+mn-lt"/>
              </a:rPr>
              <a:t>” e criar um simulador do modelo para os analistas de créditos e gerentes de conta. </a:t>
            </a:r>
            <a:endParaRPr lang="pt-BR" sz="2000" dirty="0">
              <a:ea typeface="+mn-lt"/>
              <a:cs typeface="+mn-lt"/>
            </a:endParaRPr>
          </a:p>
          <a:p>
            <a:pPr algn="just" defTabSz="456789"/>
            <a:endParaRPr lang="pt-BR" sz="1600" dirty="0">
              <a:latin typeface="Calibri"/>
              <a:cs typeface="Calibri"/>
            </a:endParaRPr>
          </a:p>
          <a:p>
            <a:pPr algn="just" defTabSz="456789"/>
            <a:endParaRPr lang="pt-BR" sz="1600" dirty="0">
              <a:latin typeface="Calibri"/>
              <a:cs typeface="Calibri"/>
            </a:endParaRPr>
          </a:p>
          <a:p>
            <a:pPr algn="just" defTabSz="456789"/>
            <a:endParaRPr lang="pt-BR" sz="1600" dirty="0">
              <a:latin typeface="Calibri"/>
              <a:cs typeface="Calibri"/>
            </a:endParaRPr>
          </a:p>
          <a:p>
            <a:pPr algn="just" defTabSz="456789"/>
            <a:endParaRPr lang="pt-BR" sz="1600" dirty="0">
              <a:latin typeface="Calibri"/>
              <a:cs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C6D705-E013-4F98-80C2-CD0AC792EA10}"/>
              </a:ext>
            </a:extLst>
          </p:cNvPr>
          <p:cNvSpPr/>
          <p:nvPr/>
        </p:nvSpPr>
        <p:spPr>
          <a:xfrm>
            <a:off x="7645560" y="919151"/>
            <a:ext cx="1498441" cy="112322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08C657-6FDB-8D3B-0D63-FCB7EB736139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377648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6"/>
          <p:cNvSpPr>
            <a:spLocks noChangeShapeType="1"/>
          </p:cNvSpPr>
          <p:nvPr/>
        </p:nvSpPr>
        <p:spPr bwMode="gray">
          <a:xfrm>
            <a:off x="2845407" y="1427913"/>
            <a:ext cx="1587" cy="4415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599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gray">
          <a:xfrm>
            <a:off x="6186383" y="3246646"/>
            <a:ext cx="2845983" cy="706604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pt-B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...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gray">
          <a:xfrm>
            <a:off x="288820" y="3719709"/>
            <a:ext cx="2384467" cy="386516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buFontTx/>
              <a:buChar char="•"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</a:t>
            </a: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Scoring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gray">
          <a:xfrm>
            <a:off x="3015306" y="1462220"/>
            <a:ext cx="3034914" cy="1986954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buFontTx/>
              <a:buChar char="•"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ahoma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Score de Risco (Pagamento)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Modelo de inadimplência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Valor do Cliente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Modelos de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Churn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Detecção de Fraude</a:t>
            </a:r>
          </a:p>
          <a:p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.......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gray">
          <a:xfrm>
            <a:off x="1332904" y="5843424"/>
            <a:ext cx="7555581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599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gray">
          <a:xfrm>
            <a:off x="1332902" y="3692221"/>
            <a:ext cx="7232303" cy="2144315"/>
          </a:xfrm>
          <a:custGeom>
            <a:avLst/>
            <a:gdLst>
              <a:gd name="T0" fmla="*/ 0 w 4560"/>
              <a:gd name="T1" fmla="*/ 1352 h 1352"/>
              <a:gd name="T2" fmla="*/ 1296 w 4560"/>
              <a:gd name="T3" fmla="*/ 56 h 1352"/>
              <a:gd name="T4" fmla="*/ 3360 w 4560"/>
              <a:gd name="T5" fmla="*/ 1016 h 1352"/>
              <a:gd name="T6" fmla="*/ 4560 w 4560"/>
              <a:gd name="T7" fmla="*/ 1256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60" h="1352">
                <a:moveTo>
                  <a:pt x="0" y="1352"/>
                </a:moveTo>
                <a:cubicBezTo>
                  <a:pt x="368" y="732"/>
                  <a:pt x="736" y="112"/>
                  <a:pt x="1296" y="56"/>
                </a:cubicBezTo>
                <a:cubicBezTo>
                  <a:pt x="1856" y="0"/>
                  <a:pt x="2816" y="816"/>
                  <a:pt x="3360" y="1016"/>
                </a:cubicBezTo>
                <a:cubicBezTo>
                  <a:pt x="3904" y="1216"/>
                  <a:pt x="4360" y="1224"/>
                  <a:pt x="4560" y="1256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 sz="1599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gray">
          <a:xfrm>
            <a:off x="952255" y="4994899"/>
            <a:ext cx="1612749" cy="3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9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PROSPECÇÃO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gray">
          <a:xfrm>
            <a:off x="3007752" y="4309733"/>
            <a:ext cx="1780937" cy="3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pt-BR" sz="1998" dirty="0">
                <a:latin typeface="Calibri" panose="020F0502020204030204" pitchFamily="34" charset="0"/>
                <a:cs typeface="Calibri" panose="020F0502020204030204" pitchFamily="34" charset="0"/>
              </a:rPr>
              <a:t>MANUTENÇÃO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gray">
          <a:xfrm>
            <a:off x="7018008" y="5836535"/>
            <a:ext cx="1719317" cy="3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C00000"/>
                </a:solidFill>
                <a:latin typeface="Tahoma" pitchFamily="34" charset="0"/>
              </a:defRPr>
            </a:lvl1pPr>
          </a:lstStyle>
          <a:p>
            <a:r>
              <a:rPr lang="pt-BR" sz="1998" dirty="0">
                <a:latin typeface="Calibri" panose="020F0502020204030204" pitchFamily="34" charset="0"/>
                <a:cs typeface="Calibri" panose="020F0502020204030204" pitchFamily="34" charset="0"/>
              </a:rPr>
              <a:t>RECONQUISTA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1140888" y="5304521"/>
            <a:ext cx="1227727" cy="23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89" tIns="45996" rIns="91989" bIns="4599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sz="899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Aquisição Qualificada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gray">
          <a:xfrm>
            <a:off x="3070178" y="4586048"/>
            <a:ext cx="1489284" cy="23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sz="899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Fidelização com Ampliação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gray">
          <a:xfrm>
            <a:off x="4939538" y="5080321"/>
            <a:ext cx="1335302" cy="3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998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RETENÇÃO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gray">
          <a:xfrm>
            <a:off x="4961744" y="5376463"/>
            <a:ext cx="1489284" cy="23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BR" sz="8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Retenção com Valor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gray">
          <a:xfrm>
            <a:off x="7018007" y="6159441"/>
            <a:ext cx="1870476" cy="23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899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Reconquista Qualificada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389749" y="1021464"/>
            <a:ext cx="5607571" cy="4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89" tIns="45996" rIns="91989" bIns="45996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Uso dos Modelos no Ciclo do Cliente</a:t>
            </a:r>
          </a:p>
        </p:txBody>
      </p:sp>
      <p:sp>
        <p:nvSpPr>
          <p:cNvPr id="2" name="Seta para baixo 1"/>
          <p:cNvSpPr/>
          <p:nvPr/>
        </p:nvSpPr>
        <p:spPr>
          <a:xfrm>
            <a:off x="1970268" y="5987995"/>
            <a:ext cx="3740952" cy="804129"/>
          </a:xfrm>
          <a:prstGeom prst="downArrow">
            <a:avLst>
              <a:gd name="adj1" fmla="val 48296"/>
              <a:gd name="adj2" fmla="val 90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99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863FCF-2929-0120-1380-5826A9876207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23662727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  <p:bldP spid="18" grpId="0" animBg="1" autoUpdateAnimBg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9800BBD-9603-4134-A5F2-C4EA17E1A6A5}"/>
              </a:ext>
            </a:extLst>
          </p:cNvPr>
          <p:cNvSpPr txBox="1"/>
          <p:nvPr/>
        </p:nvSpPr>
        <p:spPr>
          <a:xfrm>
            <a:off x="655250" y="4640104"/>
            <a:ext cx="8012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86" indent="-285486">
              <a:buFont typeface="Arial" panose="020B0604020202020204" pitchFamily="34" charset="0"/>
              <a:buChar char="•"/>
            </a:pPr>
            <a:r>
              <a:rPr lang="pt-BR" sz="1600" b="1" dirty="0"/>
              <a:t>Modelo de Cobrança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Considera dados de utilização dos clientes e do mercado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Probabilidade do cliente pagar </a:t>
            </a:r>
            <a:endParaRPr lang="pt-BR" sz="16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8F470A-CDBA-4C77-887B-35959339FBFC}"/>
              </a:ext>
            </a:extLst>
          </p:cNvPr>
          <p:cNvSpPr txBox="1"/>
          <p:nvPr/>
        </p:nvSpPr>
        <p:spPr>
          <a:xfrm>
            <a:off x="655250" y="1600221"/>
            <a:ext cx="78279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86" indent="-285486">
              <a:buFont typeface="Arial" panose="020B0604020202020204" pitchFamily="34" charset="0"/>
              <a:buChar char="•"/>
            </a:pPr>
            <a:r>
              <a:rPr lang="pt-BR" sz="1600" b="1" dirty="0"/>
              <a:t>Modelo de </a:t>
            </a:r>
            <a:r>
              <a:rPr lang="pt-BR" sz="1600" b="1" i="1" dirty="0"/>
              <a:t>Credit Scoring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Considera informações/dados do contrato (tempo de relacionamento recente);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Score de crédito de um novo cliente</a:t>
            </a:r>
            <a:endParaRPr lang="pt-BR" sz="16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1B89F0-7B51-476A-B320-A18731D04A49}"/>
              </a:ext>
            </a:extLst>
          </p:cNvPr>
          <p:cNvSpPr txBox="1"/>
          <p:nvPr/>
        </p:nvSpPr>
        <p:spPr>
          <a:xfrm>
            <a:off x="655250" y="2555571"/>
            <a:ext cx="7625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86" indent="-285486">
              <a:buFont typeface="Arial" panose="020B0604020202020204" pitchFamily="34" charset="0"/>
              <a:buChar char="•"/>
            </a:pPr>
            <a:r>
              <a:rPr lang="pt-BR" sz="1600" b="1" dirty="0"/>
              <a:t>Modelo de Inadimplência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Considera dados de utilização dos clientes;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Probabilidade do cliente vir a ser inadimplente.</a:t>
            </a:r>
            <a:endParaRPr lang="pt-BR" sz="16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E2252E-CB34-48C3-931E-84CE2BE3E2D8}"/>
              </a:ext>
            </a:extLst>
          </p:cNvPr>
          <p:cNvSpPr txBox="1"/>
          <p:nvPr/>
        </p:nvSpPr>
        <p:spPr>
          <a:xfrm>
            <a:off x="655250" y="5643270"/>
            <a:ext cx="8012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86" indent="-285486">
              <a:buFont typeface="Arial" panose="020B0604020202020204" pitchFamily="34" charset="0"/>
              <a:buChar char="•"/>
            </a:pPr>
            <a:r>
              <a:rPr lang="pt-BR" sz="1600" b="1" dirty="0"/>
              <a:t>Modelo de Churn  e  fraude/anomalias/ abusos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Considera dados de utilização dos clientes e do mercado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Probabilidade do cliente cancelar a “conta”</a:t>
            </a:r>
            <a:endParaRPr lang="pt-BR" sz="16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7CCD0D-FF2E-5C30-6012-6DBEA33765EF}"/>
              </a:ext>
            </a:extLst>
          </p:cNvPr>
          <p:cNvSpPr txBox="1"/>
          <p:nvPr/>
        </p:nvSpPr>
        <p:spPr>
          <a:xfrm>
            <a:off x="655250" y="3611672"/>
            <a:ext cx="84887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486" indent="-285486">
              <a:buFont typeface="Arial" panose="020B0604020202020204" pitchFamily="34" charset="0"/>
              <a:buChar char="•"/>
            </a:pPr>
            <a:r>
              <a:rPr lang="pt-BR" sz="1600" b="1" dirty="0"/>
              <a:t>Modelo de </a:t>
            </a:r>
            <a:r>
              <a:rPr lang="pt-BR" sz="1600" b="1" i="1" dirty="0" err="1"/>
              <a:t>Behaviour</a:t>
            </a:r>
            <a:r>
              <a:rPr lang="pt-BR" sz="1600" b="1" i="1" dirty="0"/>
              <a:t> Score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Considera dados de utilização dos clientes; Dados comportamentais de pagamento</a:t>
            </a:r>
          </a:p>
          <a:p>
            <a:pPr marL="799360" lvl="1" indent="-342583">
              <a:buFont typeface="Wingdings" panose="05000000000000000000" pitchFamily="2" charset="2"/>
              <a:buChar char="§"/>
            </a:pPr>
            <a:r>
              <a:rPr lang="pt-BR" sz="1600" dirty="0"/>
              <a:t>Score comportamental de crédito.</a:t>
            </a:r>
            <a:endParaRPr lang="pt-BR" sz="1600" b="1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DA2A2F4-1DD2-68BF-10D8-8537B38B5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49" y="1021464"/>
            <a:ext cx="5607571" cy="4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89" tIns="45996" rIns="91989" bIns="45996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Tipos de Modelos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C79701-F8C1-4730-78E7-6C9B4FE65319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6088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215655-95BB-46A0-B26A-9957E1F2CC5D}"/>
              </a:ext>
            </a:extLst>
          </p:cNvPr>
          <p:cNvSpPr txBox="1"/>
          <p:nvPr/>
        </p:nvSpPr>
        <p:spPr>
          <a:xfrm>
            <a:off x="1389749" y="1657042"/>
            <a:ext cx="1089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ED145B"/>
                </a:solidFill>
                <a:latin typeface="Gotham HTF Book"/>
              </a:rPr>
              <a:t>DATASET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198B90-A97D-042A-8936-FC53A9351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07" y="2037750"/>
            <a:ext cx="4895254" cy="402967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D6C9864F-B97B-68FA-B505-53F1EDBB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49" y="1021464"/>
            <a:ext cx="5607571" cy="4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89" tIns="45996" rIns="91989" bIns="45996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Arquivo disponibilizado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D322F8-D665-E6A4-5420-51635D725660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40780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8229A18-4B9D-883D-4AE5-18A28948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2" y="1481829"/>
            <a:ext cx="6851656" cy="38943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891ECDB-347B-E68E-6F52-63956E5DADEA}"/>
              </a:ext>
            </a:extLst>
          </p:cNvPr>
          <p:cNvSpPr txBox="1"/>
          <p:nvPr/>
        </p:nvSpPr>
        <p:spPr>
          <a:xfrm>
            <a:off x="1146172" y="5392698"/>
            <a:ext cx="2199297" cy="196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74" dirty="0"/>
              <a:t>Fonte: Marcelo Manzano. 2022.1 - DTS Foundation.pdf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A751DD-76EC-06C4-6CD1-1ABB0C2C0DA2}"/>
              </a:ext>
            </a:extLst>
          </p:cNvPr>
          <p:cNvSpPr txBox="1"/>
          <p:nvPr/>
        </p:nvSpPr>
        <p:spPr>
          <a:xfrm>
            <a:off x="1389749" y="669993"/>
            <a:ext cx="2837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  <a:sym typeface="Lato Light"/>
              </a:rPr>
              <a:t>APPLIED STATISTICS</a:t>
            </a:r>
          </a:p>
        </p:txBody>
      </p:sp>
    </p:spTree>
    <p:extLst>
      <p:ext uri="{BB962C8B-B14F-4D97-AF65-F5344CB8AC3E}">
        <p14:creationId xmlns:p14="http://schemas.microsoft.com/office/powerpoint/2010/main" val="2102876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Personalizar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0C0C0"/>
      </a:hlink>
      <a:folHlink>
        <a:srgbClr val="EAEAEA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81715</TotalTime>
  <Words>738</Words>
  <Application>Microsoft Office PowerPoint</Application>
  <PresentationFormat>Apresentação na tela (4:3)</PresentationFormat>
  <Paragraphs>139</Paragraphs>
  <Slides>15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  <vt:variant>
        <vt:lpstr>Apresentações personalizadas</vt:lpstr>
      </vt:variant>
      <vt:variant>
        <vt:i4>20</vt:i4>
      </vt:variant>
    </vt:vector>
  </HeadingPairs>
  <TitlesOfParts>
    <vt:vector size="43" baseType="lpstr">
      <vt:lpstr>Dotum</vt:lpstr>
      <vt:lpstr>Arial</vt:lpstr>
      <vt:lpstr>Calibri</vt:lpstr>
      <vt:lpstr>Gotham HTF Book</vt:lpstr>
      <vt:lpstr>Gotham HTF Light</vt:lpstr>
      <vt:lpstr>Lato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PRODUTO CRÉDITO AO CONSUMIDOR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Produto: Crédito ao Consumidor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Bradesco anterior</vt:lpstr>
      <vt:lpstr>Ikea</vt:lpstr>
      <vt:lpstr>Southwest</vt:lpstr>
      <vt:lpstr>Zara</vt:lpstr>
      <vt:lpstr>BMW</vt:lpstr>
      <vt:lpstr>Seis Nove</vt:lpstr>
      <vt:lpstr>Estrutura setor</vt:lpstr>
      <vt:lpstr>Questões</vt:lpstr>
      <vt:lpstr>Bibliografia</vt:lpstr>
      <vt:lpstr>Estratégias</vt:lpstr>
      <vt:lpstr>Disney</vt:lpstr>
      <vt:lpstr>Google</vt:lpstr>
      <vt:lpstr>Microsoft</vt:lpstr>
      <vt:lpstr>Nestlé</vt:lpstr>
      <vt:lpstr>P&amp;G</vt:lpstr>
      <vt:lpstr>Fiat</vt:lpstr>
      <vt:lpstr>Bradesco</vt:lpstr>
      <vt:lpstr>Gestão ágil</vt:lpstr>
      <vt:lpstr>Do pensamento à ação</vt:lpstr>
      <vt:lpstr>Pensamento Estratégico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maia</dc:creator>
  <cp:lastModifiedBy>Adelaide Alves de Oliveira</cp:lastModifiedBy>
  <cp:revision>3010</cp:revision>
  <cp:lastPrinted>2020-06-17T19:22:32Z</cp:lastPrinted>
  <dcterms:created xsi:type="dcterms:W3CDTF">2017-08-14T13:42:23Z</dcterms:created>
  <dcterms:modified xsi:type="dcterms:W3CDTF">2025-02-12T12:31:56Z</dcterms:modified>
</cp:coreProperties>
</file>