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78" r:id="rId2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5A4CA-DCCE-8321-99DF-F81F9DCDC28C}" v="55" dt="2025-08-28T12:42:59.625"/>
    <p1510:client id="{92EE78BF-863E-AFE8-06B1-CE40D8C97279}" v="47" dt="2025-08-27T18:59:56.336"/>
    <p1510:client id="{C74C43CA-2D67-BD17-104A-F247F4216EB6}" v="19" dt="2025-08-26T18:16:44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3:51.779" idx="1">
    <p:pos x="6000" y="0"/>
    <p:text>M. Millonas é um dos pioneiros teóricos na área de inteligência de enxame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20:43:58.357" idx="2">
    <p:pos x="6000" y="0"/>
    <p:text>Ver se encontra na melhor posição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0T11:25:02.618" idx="3">
    <p:pos x="6000" y="0"/>
    <p:text>Ver se deixo em formato de código ou em formato de texto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12:09:09.042" idx="4">
    <p:pos x="6000" y="0"/>
    <p:text>ver se coloco na parte de arquitetura ou não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2:01.132" idx="5">
    <p:pos x="6000" y="0"/>
    <p:text>Evaluate Fitness = treinar o modelo com os hiperparâmetros atuais da partícula e medir seu desempenho (fitness score).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90fbe825_0_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490fbe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90fbe825_0_1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490fbe8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0585816-E245-FA1C-CD21-7CB8A3A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1C8A878-5ED1-3CEB-0308-2B574D822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A6D1FA54-3101-7B7B-2231-B9B31BF0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20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4a4ccd7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4a4ccd741_0_2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4a4ccd741_0_27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efe0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efe0caa_0_1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64aefe0caa_0_16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49de53e7b_0_1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649de53e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a4ccd741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4a4ccd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a4ccd741_0_6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4a4ccd7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3574db39_0_6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7b3574d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574db39_0_2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b3574db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3574db39_0_3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7b3574db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3574db39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7b3574db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pfu.ru/staff_files/F_1407356997/overview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rt-byrktr/PSO-Hyperparameter-Selection" TargetMode="External"/><Relationship Id="rId5" Type="http://schemas.openxmlformats.org/officeDocument/2006/relationships/hyperlink" Target="https://medium.com/@KrashKart/put-simply-particle-swarm-optimisation-b0e6064c575d" TargetMode="External"/><Relationship Id="rId4" Type="http://schemas.openxmlformats.org/officeDocument/2006/relationships/hyperlink" Target="https://machinelearningmastery.com/a-gentle-introduction-to-particle-swarm-optimizatio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/>
              <a:t>Particle Swarm Optimization (PSO)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2204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150"/>
              <a:t>Arquitetura e funcionamento - </a:t>
            </a:r>
            <a:r>
              <a:rPr lang="pt-BR" sz="3150" b="1"/>
              <a:t>Cornfield Model</a:t>
            </a:r>
            <a:endParaRPr sz="31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493080" y="1024825"/>
            <a:ext cx="6247720" cy="56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1800" err="1"/>
              <a:t>Etapas</a:t>
            </a:r>
            <a:r>
              <a:rPr lang="en-US" sz="1800" dirty="0"/>
              <a:t> do </a:t>
            </a:r>
            <a:r>
              <a:rPr lang="en-US" sz="1800" err="1"/>
              <a:t>Fluxo</a:t>
            </a:r>
            <a:r>
              <a:rPr lang="en-US" sz="1800" dirty="0"/>
              <a:t> (Cornfield Model – PSO)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Swarm Initialization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Gerar </a:t>
            </a:r>
            <a:r>
              <a:rPr lang="en-US" dirty="0" err="1"/>
              <a:t>partículas</a:t>
            </a:r>
            <a:r>
              <a:rPr lang="en-US" dirty="0"/>
              <a:t> com </a:t>
            </a:r>
            <a:r>
              <a:rPr lang="en-US" dirty="0" err="1"/>
              <a:t>posições</a:t>
            </a:r>
            <a:r>
              <a:rPr lang="en-US" dirty="0"/>
              <a:t> (</a:t>
            </a:r>
            <a:r>
              <a:rPr lang="en-US" dirty="0" err="1"/>
              <a:t>hiperparâmetros</a:t>
            </a:r>
            <a:r>
              <a:rPr lang="en-US" dirty="0"/>
              <a:t>) e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aleatórias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Particle Fitness Evaluating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(ex.: </a:t>
            </a:r>
            <a:r>
              <a:rPr lang="en-US" dirty="0" err="1"/>
              <a:t>acurácia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Calculating the Individual Historical Optimal Position (</a:t>
            </a:r>
            <a:r>
              <a:rPr lang="en-US" b="1" dirty="0" err="1"/>
              <a:t>pbest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alcançado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Calculating the Swarm Historical Optimal Position (</a:t>
            </a:r>
            <a:r>
              <a:rPr lang="en-US" b="1" dirty="0" err="1"/>
              <a:t>gbest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global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Updating Particle Velocity and Position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Ajustar</a:t>
            </a:r>
            <a:r>
              <a:rPr lang="en-US" dirty="0"/>
              <a:t> a </a:t>
            </a:r>
            <a:r>
              <a:rPr lang="en-US" err="1"/>
              <a:t>velocidade</a:t>
            </a:r>
            <a:r>
              <a:rPr lang="en-US" dirty="0"/>
              <a:t> e </a:t>
            </a:r>
            <a:r>
              <a:rPr lang="en-US" err="1"/>
              <a:t>posição</a:t>
            </a:r>
            <a:r>
              <a:rPr lang="en-US" dirty="0"/>
              <a:t> de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partícula</a:t>
            </a:r>
            <a:r>
              <a:rPr lang="en-US" dirty="0"/>
              <a:t> </a:t>
            </a:r>
            <a:r>
              <a:rPr lang="en-US" err="1"/>
              <a:t>usando</a:t>
            </a:r>
            <a:r>
              <a:rPr lang="en-US" dirty="0"/>
              <a:t> </a:t>
            </a:r>
            <a:r>
              <a:rPr lang="en-US" err="1"/>
              <a:t>pbest</a:t>
            </a:r>
            <a:r>
              <a:rPr lang="en-US" dirty="0"/>
              <a:t>, </a:t>
            </a:r>
            <a:r>
              <a:rPr lang="en-US" err="1"/>
              <a:t>gbest</a:t>
            </a:r>
            <a:r>
              <a:rPr lang="en-US" dirty="0"/>
              <a:t> e </a:t>
            </a:r>
            <a:r>
              <a:rPr lang="en-US" err="1"/>
              <a:t>equações</a:t>
            </a:r>
            <a:r>
              <a:rPr lang="en-US" dirty="0"/>
              <a:t> de </a:t>
            </a:r>
            <a:r>
              <a:rPr lang="en-US" err="1"/>
              <a:t>atualização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Satisfying the Ending Condition?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Verificar</a:t>
            </a:r>
            <a:r>
              <a:rPr lang="en-US" dirty="0"/>
              <a:t> </a:t>
            </a:r>
            <a:r>
              <a:rPr lang="en-US" err="1"/>
              <a:t>critério</a:t>
            </a:r>
            <a:r>
              <a:rPr lang="en-US" dirty="0"/>
              <a:t> de </a:t>
            </a:r>
            <a:r>
              <a:rPr lang="en-US" err="1"/>
              <a:t>parada</a:t>
            </a:r>
            <a:r>
              <a:rPr lang="en-US" dirty="0"/>
              <a:t> (</a:t>
            </a: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iterações</a:t>
            </a:r>
            <a:r>
              <a:rPr lang="en-US" dirty="0"/>
              <a:t>, </a:t>
            </a:r>
            <a:r>
              <a:rPr lang="en-US" err="1"/>
              <a:t>convergência</a:t>
            </a:r>
            <a:r>
              <a:rPr lang="en-US" dirty="0"/>
              <a:t>, etc.).</a:t>
            </a:r>
          </a:p>
          <a:p>
            <a:pPr marL="285750" indent="-285750">
              <a:buChar char="•"/>
            </a:pPr>
            <a:r>
              <a:rPr lang="en-US" b="1" dirty="0"/>
              <a:t>End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Retornar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melhores</a:t>
            </a:r>
            <a:r>
              <a:rPr lang="en-US" dirty="0"/>
              <a:t> </a:t>
            </a:r>
            <a:r>
              <a:rPr lang="en-US" err="1"/>
              <a:t>hiperparâmetros</a:t>
            </a:r>
            <a:r>
              <a:rPr lang="en-US" dirty="0"/>
              <a:t> </a:t>
            </a:r>
            <a:r>
              <a:rPr lang="en-US" err="1"/>
              <a:t>encontrados</a:t>
            </a:r>
            <a:r>
              <a:rPr lang="en-US" dirty="0"/>
              <a:t> (</a:t>
            </a:r>
            <a:r>
              <a:rPr lang="en-US" err="1"/>
              <a:t>solução</a:t>
            </a:r>
            <a:r>
              <a:rPr lang="en-US" dirty="0"/>
              <a:t> final).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865275"/>
            <a:ext cx="3905550" cy="5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800" y="428480"/>
            <a:ext cx="9559420" cy="3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9800" y="811465"/>
            <a:ext cx="10799400" cy="594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PSO com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b="1" dirty="0"/>
              <a:t> </a:t>
            </a:r>
            <a:r>
              <a:rPr lang="pt-BR" sz="2400" dirty="0"/>
              <a:t>desenvolvido por Shi e </a:t>
            </a:r>
            <a:r>
              <a:rPr lang="pt-BR" sz="2400" dirty="0" err="1"/>
              <a:t>Eberhart</a:t>
            </a:r>
            <a:r>
              <a:rPr lang="pt-BR" sz="2400" dirty="0"/>
              <a:t> em 1998.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6893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2400" dirty="0"/>
              <a:t>Introduz o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dirty="0"/>
              <a:t>(</a:t>
            </a:r>
            <a:r>
              <a:rPr lang="pt-BR" sz="1700" b="1" dirty="0"/>
              <a:t>ω</a:t>
            </a:r>
            <a:r>
              <a:rPr lang="pt-BR" sz="2400" dirty="0"/>
              <a:t>)</a:t>
            </a:r>
            <a:r>
              <a:rPr lang="pt-BR" sz="2400" i="1" dirty="0"/>
              <a:t>, </a:t>
            </a:r>
            <a:r>
              <a:rPr lang="pt-BR" sz="2400" dirty="0"/>
              <a:t>a fim de “equilibrar” a exploração.  </a:t>
            </a:r>
            <a:endParaRPr sz="2400" dirty="0"/>
          </a:p>
          <a:p>
            <a:pPr marL="914400" indent="-368935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O peso inercial </a:t>
            </a:r>
            <a:r>
              <a:rPr lang="pt-BR" sz="2400" b="1" dirty="0"/>
              <a:t>controla quanto da velocidade anterior a partícula mantém</a:t>
            </a:r>
            <a:r>
              <a:rPr lang="pt-BR" sz="2400" dirty="0"/>
              <a:t> no próximo passo.</a:t>
            </a:r>
            <a:endParaRPr sz="2400" dirty="0"/>
          </a:p>
          <a:p>
            <a:pPr marL="914400" indent="-368935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Atua como um “</a:t>
            </a:r>
            <a:r>
              <a:rPr lang="pt-BR" sz="2400" b="1" dirty="0"/>
              <a:t>freio/acelerador</a:t>
            </a:r>
            <a:r>
              <a:rPr lang="pt-BR" sz="2400" dirty="0"/>
              <a:t>” da partícula.</a:t>
            </a:r>
          </a:p>
          <a:p>
            <a:pPr marL="914400" indent="0">
              <a:spcBef>
                <a:spcPts val="1200"/>
              </a:spcBef>
            </a:pPr>
            <a:endParaRPr lang="pt-BR" sz="2000">
              <a:latin typeface="Arial"/>
              <a:cs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Lista de variáveis a serem utilizadas: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posição da partícula i na dimensão d no instante de tempo 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94117"/>
              <a:buChar char="●"/>
            </a:pPr>
            <a:r>
              <a:rPr lang="pt-BR" sz="1700" dirty="0"/>
              <a:t>   </a:t>
            </a:r>
            <a:r>
              <a:rPr lang="pt-BR" sz="1650" dirty="0"/>
              <a:t>      : velocidade da partícula </a:t>
            </a:r>
            <a:r>
              <a:rPr lang="pt-BR" sz="1650" i="1" dirty="0"/>
              <a:t>i</a:t>
            </a:r>
            <a:r>
              <a:rPr lang="pt-BR" sz="1650" dirty="0"/>
              <a:t> na dimensão </a:t>
            </a:r>
            <a:r>
              <a:rPr lang="pt-BR" sz="1650" i="1" dirty="0"/>
              <a:t>d</a:t>
            </a:r>
            <a:r>
              <a:rPr lang="pt-BR" sz="1650" dirty="0"/>
              <a:t> no tempo </a:t>
            </a:r>
            <a:r>
              <a:rPr lang="pt-BR" sz="1650" i="1" dirty="0"/>
              <a:t>t</a:t>
            </a:r>
            <a:r>
              <a:rPr lang="pt-BR" sz="1650" dirty="0"/>
              <a:t>.</a:t>
            </a:r>
            <a:endParaRPr sz="16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dirty="0"/>
              <a:t>     : melhor posição individual encontrada pela partícula </a:t>
            </a:r>
            <a:r>
              <a:rPr lang="pt-BR" sz="1700" i="1" dirty="0"/>
              <a:t>i</a:t>
            </a:r>
            <a:r>
              <a:rPr lang="pt-BR" sz="1700" dirty="0"/>
              <a:t> (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melhor posição global do enxame (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ω</a:t>
            </a:r>
            <a:r>
              <a:rPr lang="pt-BR" sz="1700" dirty="0"/>
              <a:t>: fator de inércia (controla exploração).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c1​</a:t>
            </a:r>
            <a:r>
              <a:rPr lang="pt-BR" sz="1700" dirty="0"/>
              <a:t>: coeficiente cognitivo (influência do 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c2​</a:t>
            </a:r>
            <a:r>
              <a:rPr lang="pt-BR" sz="1700" dirty="0"/>
              <a:t>: coeficiente social (influência do 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i="1" dirty="0" err="1"/>
              <a:t>rand</a:t>
            </a:r>
            <a:r>
              <a:rPr lang="pt-BR" sz="1700" dirty="0"/>
              <a:t>: número aleatório em [0,1], adiciona </a:t>
            </a:r>
            <a:r>
              <a:rPr lang="pt-BR" sz="1700" dirty="0" err="1"/>
              <a:t>estocasticidade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88471"/>
            <a:ext cx="2473453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560" y="4677068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560" y="3511560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88" y="4078710"/>
            <a:ext cx="534995" cy="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7073" y="5067585"/>
            <a:ext cx="302802" cy="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55942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9800" y="506665"/>
            <a:ext cx="10799400" cy="62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400" dirty="0"/>
              <a:t>Regras de atualização:</a:t>
            </a:r>
            <a:endParaRPr sz="4400" dirty="0"/>
          </a:p>
          <a:p>
            <a:pPr marL="457200" lvl="0" indent="-34099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velocidade</a:t>
            </a:r>
            <a:endParaRPr sz="4400" dirty="0"/>
          </a:p>
          <a:p>
            <a:pPr marL="116205" indent="0">
              <a:spcBef>
                <a:spcPts val="120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v[i][d] = (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w * v[i][d]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c1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pbest</a:t>
            </a:r>
            <a:r>
              <a:rPr lang="pt-BR" sz="4400" dirty="0"/>
              <a:t>[i][d] - x[i][d])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c2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gbest</a:t>
            </a:r>
            <a:r>
              <a:rPr lang="pt-BR" sz="4400" dirty="0"/>
              <a:t>[d] - x[i][d])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posição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x[i][d] = x[i][d] + v[i][d]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444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400" dirty="0"/>
              <a:t>Pontos a serem destacados:</a:t>
            </a:r>
            <a:endParaRPr sz="4400" dirty="0"/>
          </a:p>
          <a:p>
            <a:pPr marL="457200" lvl="0" indent="-34099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maiores de ω  favorecem </a:t>
            </a:r>
            <a:r>
              <a:rPr lang="pt-BR" sz="4400" b="1" dirty="0"/>
              <a:t>exploração global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menores de ω  favorecem </a:t>
            </a:r>
            <a:r>
              <a:rPr lang="pt-BR" sz="4400" b="1" dirty="0"/>
              <a:t>exploração local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Estratégia: </a:t>
            </a:r>
            <a:r>
              <a:rPr lang="pt-BR" sz="4400" b="1" dirty="0"/>
              <a:t>redução linear de ω ao longo do tempo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Faixa sugerida: </a:t>
            </a:r>
            <a:r>
              <a:rPr lang="pt-BR" sz="4400" b="1" dirty="0"/>
              <a:t>ω ∈ [0.9, 1.2]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Garantiu </a:t>
            </a:r>
            <a:r>
              <a:rPr lang="pt-BR" sz="4400" b="1" dirty="0"/>
              <a:t>melhora significativa no desempenho</a:t>
            </a:r>
            <a:r>
              <a:rPr lang="pt-BR" sz="4400" dirty="0"/>
              <a:t> do PSO</a:t>
            </a:r>
            <a:endParaRPr sz="4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65746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312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pt-BR" sz="3150" dirty="0"/>
              <a:t>Arquitetura e funcionamento</a:t>
            </a:r>
            <a:r>
              <a:rPr lang="pt-BR" dirty="0"/>
              <a:t> - </a:t>
            </a:r>
            <a:r>
              <a:rPr lang="pt-BR" b="1" dirty="0"/>
              <a:t>PSO com </a:t>
            </a:r>
            <a:r>
              <a:rPr lang="pt-BR" b="1" i="1" dirty="0" err="1"/>
              <a:t>Inertial</a:t>
            </a:r>
            <a:r>
              <a:rPr lang="pt-BR" b="1" i="1" dirty="0"/>
              <a:t> </a:t>
            </a:r>
            <a:r>
              <a:rPr lang="pt-BR" b="1" i="1" dirty="0" err="1"/>
              <a:t>Weight</a:t>
            </a:r>
            <a:endParaRPr dirty="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474280" y="852105"/>
            <a:ext cx="4469720" cy="59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1800" dirty="0"/>
              <a:t>Etapas com </a:t>
            </a:r>
            <a:r>
              <a:rPr lang="pt-BR" sz="1800" err="1"/>
              <a:t>Inertial</a:t>
            </a:r>
            <a:r>
              <a:rPr lang="pt-BR" sz="1800" dirty="0"/>
              <a:t> </a:t>
            </a:r>
            <a:r>
              <a:rPr lang="pt-BR" sz="1800" err="1"/>
              <a:t>Weight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Previous Velocity (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Cada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anterior.</a:t>
            </a:r>
          </a:p>
          <a:p>
            <a:pPr marL="285750" indent="-285750">
              <a:buChar char="•"/>
            </a:pPr>
            <a:r>
              <a:rPr lang="en-US" b="1" dirty="0"/>
              <a:t>Inertial Component (ω * 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O peso </a:t>
            </a:r>
            <a:r>
              <a:rPr lang="en-US" dirty="0" err="1"/>
              <a:t>inercial</a:t>
            </a:r>
            <a:r>
              <a:rPr lang="en-US" dirty="0"/>
              <a:t> (ω)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anterior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.</a:t>
            </a:r>
          </a:p>
          <a:p>
            <a:pPr marL="1200150" lvl="1" indent="-285750">
              <a:buChar char="•"/>
            </a:pPr>
            <a:r>
              <a:rPr lang="en-US" dirty="0"/>
              <a:t>ω alto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busca</a:t>
            </a:r>
            <a:r>
              <a:rPr lang="en-US" dirty="0"/>
              <a:t> global).</a:t>
            </a:r>
          </a:p>
          <a:p>
            <a:pPr marL="1200150" lvl="1" indent="-285750">
              <a:buChar char="•"/>
            </a:pPr>
            <a:r>
              <a:rPr lang="en-US" dirty="0"/>
              <a:t>ω </a:t>
            </a:r>
            <a:r>
              <a:rPr lang="en-US" dirty="0" err="1"/>
              <a:t>baixo</a:t>
            </a:r>
            <a:r>
              <a:rPr lang="en-US" dirty="0"/>
              <a:t>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local (</a:t>
            </a:r>
            <a:r>
              <a:rPr lang="en-US" dirty="0" err="1"/>
              <a:t>refinamento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Cognitive e Social Factors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b="1" dirty="0"/>
              <a:t>c1 * rand() * (pi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próprio</a:t>
            </a:r>
            <a:r>
              <a:rPr lang="en-US" b="1" dirty="0"/>
              <a:t> histórico</a:t>
            </a:r>
            <a:r>
              <a:rPr lang="en-US" dirty="0"/>
              <a:t> (</a:t>
            </a:r>
            <a:r>
              <a:rPr lang="en-US" dirty="0" err="1"/>
              <a:t>pbest</a:t>
            </a:r>
            <a:r>
              <a:rPr lang="en-US" dirty="0"/>
              <a:t>).</a:t>
            </a:r>
          </a:p>
          <a:p>
            <a:pPr marL="1200150" lvl="1" indent="-285750">
              <a:buChar char="•"/>
            </a:pPr>
            <a:r>
              <a:rPr lang="en-US" b="1" dirty="0"/>
              <a:t>c2 * rand() * (</a:t>
            </a:r>
            <a:r>
              <a:rPr lang="en-US" b="1" dirty="0" err="1"/>
              <a:t>pg</a:t>
            </a:r>
            <a:r>
              <a:rPr lang="en-US" b="1" dirty="0"/>
              <a:t>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global</a:t>
            </a:r>
            <a:r>
              <a:rPr lang="en-US" dirty="0"/>
              <a:t> (</a:t>
            </a:r>
            <a:r>
              <a:rPr lang="en-US" dirty="0" err="1"/>
              <a:t>gbest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New Velocity (vi,t+1)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A nova </a:t>
            </a:r>
            <a:r>
              <a:rPr lang="en-US" dirty="0" err="1"/>
              <a:t>velocidade</a:t>
            </a:r>
            <a:r>
              <a:rPr lang="en-US" dirty="0"/>
              <a:t> é a soma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inercial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cognitivo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social.</a:t>
            </a:r>
          </a:p>
          <a:p>
            <a:pPr marL="1200150" lvl="1" indent="-285750">
              <a:buChar char="•"/>
            </a:pPr>
            <a:r>
              <a:rPr lang="en-US" dirty="0"/>
              <a:t>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nova </a:t>
            </a:r>
            <a:r>
              <a:rPr lang="en-US" dirty="0" err="1"/>
              <a:t>velocidade</a:t>
            </a:r>
            <a:r>
              <a:rPr lang="en-US" dirty="0"/>
              <a:t>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" y="732005"/>
            <a:ext cx="6887000" cy="5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102485"/>
            <a:ext cx="10515600" cy="50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Utilizou-se o PSO para encontrar os melhores hiperparâmetros de um determinado modelo de ML.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Comparou-se os seus resultados com 2 técnicas clássicas de hyperparameter tuning: </a:t>
            </a:r>
            <a:r>
              <a:rPr lang="pt-BR" b="1"/>
              <a:t>GridSearchCV</a:t>
            </a:r>
            <a:r>
              <a:rPr lang="pt-BR"/>
              <a:t> e </a:t>
            </a:r>
            <a:r>
              <a:rPr lang="pt-BR" b="1"/>
              <a:t>RandomizedSearchCV</a:t>
            </a:r>
            <a:r>
              <a:rPr lang="pt-BR"/>
              <a:t>.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814913"/>
            <a:ext cx="10134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8020D135-028F-92FD-0D4B-E4545A2B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EFDE87BD-468F-90B4-E2E1-77F9D8D30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Espaço de Busca </a:t>
            </a:r>
            <a:endParaRPr lang="pt-BR" dirty="0"/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5ED2182D-FBAF-E19C-036B-D0E49310C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950085"/>
            <a:ext cx="10515600" cy="5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Comparação </a:t>
            </a:r>
            <a:r>
              <a:rPr lang="pt-BR" b="1" dirty="0" err="1"/>
              <a:t>GridSearch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PSO</a:t>
            </a:r>
            <a:endParaRPr lang="pt-BR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GridSearch</a:t>
            </a:r>
            <a:r>
              <a:rPr lang="pt-BR" b="1" dirty="0"/>
              <a:t>:</a:t>
            </a:r>
            <a:endParaRPr lang="pt-BR" dirty="0"/>
          </a:p>
          <a:p>
            <a:pPr marL="285750" indent="-285750"/>
            <a:r>
              <a:rPr lang="pt-BR" dirty="0"/>
              <a:t>Testa apenas valores pré-definidos na grade.</a:t>
            </a:r>
          </a:p>
          <a:p>
            <a:pPr marL="285750" indent="-285750"/>
            <a:r>
              <a:rPr lang="pt-BR" dirty="0"/>
              <a:t>Não explora combinações fora dos pontos especificados.</a:t>
            </a:r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= {3, 5, 7} → só testa 3, 5 ou 7.</a:t>
            </a:r>
          </a:p>
          <a:p>
            <a:pPr marL="285750" indent="-285750"/>
            <a:endParaRPr lang="pt-BR" dirty="0"/>
          </a:p>
          <a:p>
            <a:pPr marL="0" indent="0">
              <a:buNone/>
            </a:pPr>
            <a:r>
              <a:rPr lang="pt-BR" b="1" dirty="0"/>
              <a:t>  PSO (</a:t>
            </a:r>
            <a:r>
              <a:rPr lang="pt-BR" b="1" dirty="0" err="1"/>
              <a:t>Particle</a:t>
            </a:r>
            <a:r>
              <a:rPr lang="pt-BR" b="1" dirty="0"/>
              <a:t> </a:t>
            </a:r>
            <a:r>
              <a:rPr lang="pt-BR" b="1" dirty="0" err="1"/>
              <a:t>Swarm</a:t>
            </a:r>
            <a:r>
              <a:rPr lang="pt-BR" b="1" dirty="0"/>
              <a:t> </a:t>
            </a:r>
            <a:r>
              <a:rPr lang="pt-BR" b="1" dirty="0" err="1"/>
              <a:t>Optimization</a:t>
            </a:r>
            <a:r>
              <a:rPr lang="pt-BR" b="1" dirty="0"/>
              <a:t>):</a:t>
            </a:r>
            <a:endParaRPr lang="pt-BR"/>
          </a:p>
          <a:p>
            <a:pPr marL="285750" indent="-285750"/>
            <a:r>
              <a:rPr lang="pt-BR" dirty="0"/>
              <a:t>Cada partícula representa uma configuração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 marL="285750" indent="-285750"/>
            <a:r>
              <a:rPr lang="pt-BR" dirty="0"/>
              <a:t>Pode assumir qualquer valor dentro do intervalo permitido (não limitado à grade).</a:t>
            </a:r>
          </a:p>
          <a:p>
            <a:pPr marL="285750" indent="-285750"/>
            <a:r>
              <a:rPr lang="pt-BR" dirty="0"/>
              <a:t>Movimento guiado por:</a:t>
            </a:r>
          </a:p>
          <a:p>
            <a:pPr marL="1200150" lvl="1" indent="-285750"/>
            <a:r>
              <a:rPr lang="pt-BR" sz="2800" dirty="0"/>
              <a:t>Melhor posição individual encontrada.</a:t>
            </a:r>
            <a:endParaRPr sz="2800" dirty="0"/>
          </a:p>
          <a:p>
            <a:pPr marL="1200150" lvl="1" indent="-285750"/>
            <a:r>
              <a:rPr lang="pt-BR" sz="2800" dirty="0"/>
              <a:t>Melhor posição global do grupo.</a:t>
            </a:r>
            <a:endParaRPr sz="2800" dirty="0"/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∈ [3, 7] → partícula assume 4.2, 5.8, 6.5 … arredondando depois para valores válidos.</a:t>
            </a:r>
          </a:p>
          <a:p>
            <a:pPr marL="285750" indent="-285750"/>
            <a:r>
              <a:rPr lang="pt-BR" dirty="0"/>
              <a:t>Explora mais o espaço de busca, aumentando chances de soluções melhores.</a:t>
            </a:r>
          </a:p>
          <a:p>
            <a:pPr marL="114300" indent="0">
              <a:buNone/>
            </a:pPr>
            <a:endParaRPr lang="pt-BR" b="1" dirty="0"/>
          </a:p>
          <a:p>
            <a: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0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-25"/>
            <a:ext cx="4125700" cy="6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5F06D-C957-5AEC-C880-FD787DBFED90}"/>
              </a:ext>
            </a:extLst>
          </p:cNvPr>
          <p:cNvSpPr txBox="1"/>
          <p:nvPr/>
        </p:nvSpPr>
        <p:spPr>
          <a:xfrm>
            <a:off x="5334000" y="0"/>
            <a:ext cx="653288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alibri"/>
            </a:endParaRPr>
          </a:p>
          <a:p>
            <a:r>
              <a:rPr lang="en-US" b="1" dirty="0">
                <a:latin typeface="Calibri"/>
              </a:rPr>
              <a:t>PSO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Initialize Particles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cria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candidatos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b="1" dirty="0">
                <a:latin typeface="Calibri"/>
              </a:rPr>
              <a:t>Evaluate Fitness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avalia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  <a:ea typeface="Calibri"/>
              </a:rPr>
              <a:t>(ex: </a:t>
            </a:r>
            <a:r>
              <a:rPr lang="en-US" err="1">
                <a:latin typeface="Calibri"/>
                <a:ea typeface="Calibri"/>
              </a:rPr>
              <a:t>acurácia</a:t>
            </a:r>
            <a:r>
              <a:rPr lang="en-US" dirty="0">
                <a:latin typeface="Calibri"/>
                <a:ea typeface="Calibri"/>
              </a:rPr>
              <a:t> do </a:t>
            </a:r>
            <a:r>
              <a:rPr lang="en-US" err="1">
                <a:latin typeface="Calibri"/>
                <a:ea typeface="Calibri"/>
              </a:rPr>
              <a:t>modelo</a:t>
            </a:r>
            <a:r>
              <a:rPr lang="en-US" dirty="0">
                <a:latin typeface="Calibri"/>
                <a:ea typeface="Calibri"/>
              </a:rPr>
              <a:t>).</a:t>
            </a: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</a:t>
            </a:r>
            <a:r>
              <a:rPr lang="en-US" b="1" err="1">
                <a:latin typeface="Calibri"/>
              </a:rPr>
              <a:t>pbest</a:t>
            </a:r>
            <a:r>
              <a:rPr lang="en-US" b="1" dirty="0">
                <a:latin typeface="Calibri"/>
              </a:rPr>
              <a:t> &amp; </a:t>
            </a:r>
            <a:r>
              <a:rPr lang="en-US" b="1" err="1">
                <a:latin typeface="Calibri"/>
              </a:rPr>
              <a:t>gbest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guarda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</a:rPr>
              <a:t> e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global.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Velocity &amp; Position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movem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direção</a:t>
            </a:r>
            <a:r>
              <a:rPr lang="en-US" dirty="0">
                <a:latin typeface="Calibri"/>
              </a:rPr>
              <a:t> a </a:t>
            </a:r>
            <a:r>
              <a:rPr lang="en-US" err="1">
                <a:latin typeface="Calibri"/>
              </a:rPr>
              <a:t>soluções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Hyperparameters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valores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atuais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Check Ending Condition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verifica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deve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parar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número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iterações</a:t>
            </a:r>
            <a:r>
              <a:rPr lang="en-US" dirty="0">
                <a:latin typeface="Calibri"/>
              </a:rPr>
              <a:t>/</a:t>
            </a:r>
            <a:r>
              <a:rPr lang="en-US" err="1">
                <a:latin typeface="Calibri"/>
              </a:rPr>
              <a:t>convergência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Final Estimator +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 e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final.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b="1" err="1">
                <a:latin typeface="Calibri"/>
              </a:rPr>
              <a:t>GridSearch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RandomSearch</a:t>
            </a:r>
            <a:endParaRPr lang="en-US" b="1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Create Estimator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inicializa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base.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Fit </a:t>
            </a:r>
            <a:r>
              <a:rPr lang="en-US" b="1" err="1">
                <a:latin typeface="Calibri"/>
              </a:rPr>
              <a:t>GridSearchCV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RandomizedSearchCV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faz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combinações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ou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amostragens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Best Params &amp; Score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seleciona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Best Hyperparameters</a:t>
            </a:r>
            <a:r>
              <a:rPr lang="en-US" dirty="0">
                <a:latin typeface="Calibri"/>
              </a:rPr>
              <a:t> – </a:t>
            </a:r>
            <a:r>
              <a:rPr lang="en-US" dirty="0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dirty="0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final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Generate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Exemplo de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838200" y="819875"/>
            <a:ext cx="10515600" cy="53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/>
              <a:t>Dataset Utilizado</a:t>
            </a:r>
            <a:endParaRPr sz="19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Base de dados</a:t>
            </a:r>
            <a:r>
              <a:rPr lang="pt-BR" sz="1700"/>
              <a:t>: Iris Dataset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Características</a:t>
            </a:r>
            <a:r>
              <a:rPr lang="pt-BR" sz="1700"/>
              <a:t>: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150 amostras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4 atributos (sepal length, sepal width, petal length, petal width)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3 classes: </a:t>
            </a:r>
            <a:r>
              <a:rPr lang="pt-BR" sz="1700" i="1"/>
              <a:t>Setosa, Versicolor, Virginica</a:t>
            </a:r>
            <a:endParaRPr sz="1700" i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 b="1"/>
              <a:t>Configurações de Treinamento e Avaliação</a:t>
            </a:r>
            <a:endParaRPr sz="19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3501325"/>
            <a:ext cx="8115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Aplicação 1: KNN + PSO 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KNN (K-</a:t>
            </a:r>
            <a:r>
              <a:rPr lang="pt-BR" sz="2400" err="1"/>
              <a:t>Nearest</a:t>
            </a:r>
            <a:r>
              <a:rPr lang="pt-BR" sz="2400" dirty="0"/>
              <a:t> </a:t>
            </a:r>
            <a:r>
              <a:rPr lang="pt-BR" sz="2400" err="1"/>
              <a:t>Neighbour</a:t>
            </a:r>
            <a:r>
              <a:rPr lang="pt-BR" sz="2400" dirty="0"/>
              <a:t>)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304100"/>
            <a:ext cx="10153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63" y="3908100"/>
            <a:ext cx="8594874" cy="2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Resultados da Otimização do KNN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1100" dirty="0">
              <a:latin typeface="Arial"/>
              <a:cs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Melhor Score</a:t>
            </a:r>
            <a:r>
              <a:rPr lang="pt-BR" sz="1700" dirty="0"/>
              <a:t>: média da acurácia obtida na validação cruzada durante a busca de </a:t>
            </a:r>
            <a:r>
              <a:rPr lang="pt-BR" sz="1700" dirty="0" err="1"/>
              <a:t>hiperparâmetros</a:t>
            </a:r>
            <a:r>
              <a:rPr lang="pt-BR" sz="1700" dirty="0"/>
              <a:t>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Acurácia</a:t>
            </a:r>
            <a:r>
              <a:rPr lang="pt-BR" sz="1700" dirty="0"/>
              <a:t>: proporção de previsões corretas no conjunto de teste (taxa global de acertos).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Precisão</a:t>
            </a:r>
            <a:r>
              <a:rPr lang="pt-BR" sz="1700" dirty="0"/>
              <a:t>: proporção de exemplos corretamente classificados como positivos em relação a todos os previstos como positivos (mede a qualidade dos acertos, evitando falsos positivos).</a:t>
            </a:r>
            <a:endParaRPr sz="3400" dirty="0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DA1E5D4D-77DA-D943-DCA2-66446C7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1277589"/>
            <a:ext cx="10513671" cy="3521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239975"/>
            <a:ext cx="105156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Proposto pelos cientistas </a:t>
            </a:r>
            <a:r>
              <a:rPr lang="pt-BR" sz="2600" err="1"/>
              <a:t>Eberhart</a:t>
            </a:r>
            <a:r>
              <a:rPr lang="pt-BR" sz="2600" dirty="0"/>
              <a:t> e Kennedy (1995)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Paradigma Evolucionista da IA (</a:t>
            </a:r>
            <a:r>
              <a:rPr lang="pt-BR" sz="2600" err="1"/>
              <a:t>Algoritimos</a:t>
            </a:r>
            <a:r>
              <a:rPr lang="pt-BR" sz="2600" dirty="0"/>
              <a:t> Genéticos, Vida Artificial) 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b="1" dirty="0"/>
              <a:t>Inspiração</a:t>
            </a:r>
            <a:r>
              <a:rPr lang="pt-BR" sz="2600" dirty="0"/>
              <a:t>: o comportamento social de animais (ex.: bandos de pássaros, cardume de peixes).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dirty="0"/>
              <a:t>Técnica de otimização estocástica que usa do conceito de vida artificial para realizar buscas em largos espaços.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496" y="5461721"/>
            <a:ext cx="258830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pt-BR" sz="3200" dirty="0"/>
              <a:t>Aplicação 2: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r>
              <a:rPr lang="pt-BR" sz="3200" dirty="0"/>
              <a:t> + PSO 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47350"/>
            <a:ext cx="10515600" cy="6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</a:t>
            </a:r>
            <a:r>
              <a:rPr lang="pt-BR" sz="2400" err="1"/>
              <a:t>Decision</a:t>
            </a:r>
            <a:r>
              <a:rPr lang="pt-BR" sz="2400" dirty="0"/>
              <a:t> </a:t>
            </a:r>
            <a:r>
              <a:rPr lang="pt-BR" sz="2400" err="1"/>
              <a:t>Tree</a:t>
            </a:r>
            <a:endParaRPr lang="pt-BR" sz="240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63" y="4033075"/>
            <a:ext cx="8594874" cy="2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98425"/>
            <a:ext cx="11058525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88795" y="594580"/>
            <a:ext cx="10515600" cy="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Resultados da Otimização do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endParaRPr lang="pt-BR" sz="3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38200" y="597250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Melhor Score</a:t>
            </a:r>
            <a:r>
              <a:rPr lang="pt-BR" sz="2700"/>
              <a:t>: média da acurácia obtida na validação cruzada durante a busca de hiperparâmetros.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Acurácia</a:t>
            </a:r>
            <a:r>
              <a:rPr lang="pt-BR" sz="2700"/>
              <a:t>: proporção de previsões corretas no conjunto de teste (taxa global de acertos).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Precisão</a:t>
            </a:r>
            <a:r>
              <a:rPr lang="pt-BR" sz="2700"/>
              <a:t>: proporção de exemplos corretamente classificados como positivos em relação a todos os previstos como positivos (mede a qualidade dos acertos, evitando falsos positivos).</a:t>
            </a:r>
            <a:endParaRPr sz="27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sz="1700" b="1"/>
          </a:p>
        </p:txBody>
      </p:sp>
      <p:pic>
        <p:nvPicPr>
          <p:cNvPr id="2" name="Imagem 1" descr="Calendário&#10;&#10;O conteúdo gerado por IA pode estar incorreto.">
            <a:extLst>
              <a:ext uri="{FF2B5EF4-FFF2-40B4-BE49-F238E27FC236}">
                <a16:creationId xmlns:a16="http://schemas.microsoft.com/office/drawing/2014/main" id="{80C61E29-F77C-965B-73A4-FB18F8B5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" y="1288098"/>
            <a:ext cx="10722610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650" b="1" dirty="0"/>
              <a:t>Vantagens e Desvantagens: PSO </a:t>
            </a:r>
            <a:r>
              <a:rPr lang="pt-BR" sz="2650" b="1" err="1"/>
              <a:t>vs</a:t>
            </a:r>
            <a:r>
              <a:rPr lang="pt-BR" sz="2650" b="1" dirty="0"/>
              <a:t> Grid/Random Search</a:t>
            </a:r>
            <a:endParaRPr lang="pt-BR" sz="2650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588"/>
            <a:ext cx="93154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[1] WANG, </a:t>
            </a:r>
            <a:r>
              <a:rPr lang="pt-BR" err="1"/>
              <a:t>Dongshu</a:t>
            </a:r>
            <a:r>
              <a:rPr lang="pt-BR" dirty="0"/>
              <a:t>; TAN, </a:t>
            </a:r>
            <a:r>
              <a:rPr lang="pt-BR" err="1"/>
              <a:t>Dapei</a:t>
            </a:r>
            <a:r>
              <a:rPr lang="pt-BR" dirty="0"/>
              <a:t>; LIU, Lei.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i="1" dirty="0"/>
              <a:t> </a:t>
            </a:r>
            <a:r>
              <a:rPr lang="pt-BR" i="1" err="1"/>
              <a:t>algorithm</a:t>
            </a:r>
            <a:r>
              <a:rPr lang="pt-BR" i="1" dirty="0"/>
              <a:t>: </a:t>
            </a:r>
            <a:r>
              <a:rPr lang="pt-BR" i="1" err="1"/>
              <a:t>an</a:t>
            </a:r>
            <a:r>
              <a:rPr lang="pt-BR" i="1" dirty="0"/>
              <a:t> overview</a:t>
            </a:r>
            <a:r>
              <a:rPr lang="pt-BR" dirty="0"/>
              <a:t>. </a:t>
            </a:r>
            <a:r>
              <a:rPr lang="pt-BR" i="1" dirty="0"/>
              <a:t>Soft </a:t>
            </a:r>
            <a:r>
              <a:rPr lang="pt-BR" i="1" err="1"/>
              <a:t>Computing</a:t>
            </a:r>
            <a:r>
              <a:rPr lang="pt-BR" dirty="0"/>
              <a:t>, Springer-</a:t>
            </a:r>
            <a:r>
              <a:rPr lang="pt-BR" err="1"/>
              <a:t>Verlag</a:t>
            </a:r>
            <a:r>
              <a:rPr lang="pt-BR" dirty="0"/>
              <a:t> Berlin Heidelberg, 2017. DOI: 10.1007/s00500-016-2474-6. Disponível em: </a:t>
            </a:r>
            <a:r>
              <a:rPr lang="pt-BR" dirty="0">
                <a:hlinkClick r:id="rId3"/>
              </a:rPr>
              <a:t>https://kpfu.ru/staff_files/F_1407356997/overview.pdf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[2] TAM, Adrian. </a:t>
            </a:r>
            <a:r>
              <a:rPr lang="pt-BR" i="1" dirty="0"/>
              <a:t>A </a:t>
            </a:r>
            <a:r>
              <a:rPr lang="pt-BR" i="1" err="1"/>
              <a:t>gentle</a:t>
            </a:r>
            <a:r>
              <a:rPr lang="pt-BR" i="1" dirty="0"/>
              <a:t> </a:t>
            </a:r>
            <a:r>
              <a:rPr lang="pt-BR" i="1" err="1"/>
              <a:t>introduction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dirty="0"/>
              <a:t>. Machine Learning </a:t>
            </a:r>
            <a:r>
              <a:rPr lang="pt-BR" err="1"/>
              <a:t>Mastery</a:t>
            </a:r>
            <a:r>
              <a:rPr lang="pt-BR" dirty="0"/>
              <a:t>, 12 out. 2021. Disponível em: </a:t>
            </a:r>
            <a:r>
              <a:rPr lang="pt-BR" dirty="0">
                <a:hlinkClick r:id="rId4"/>
              </a:rPr>
              <a:t>https://machinelearningmastery.com/a-gentle-introduction-to-particle-swarm-optimization/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[3] JIE, Zheng. </a:t>
            </a:r>
            <a:r>
              <a:rPr lang="pt-BR" i="1" err="1"/>
              <a:t>Put</a:t>
            </a:r>
            <a:r>
              <a:rPr lang="pt-BR" i="1" dirty="0"/>
              <a:t> Simply: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Optimisation</a:t>
            </a:r>
            <a:r>
              <a:rPr lang="pt-BR" dirty="0"/>
              <a:t>. </a:t>
            </a:r>
            <a:r>
              <a:rPr lang="pt-BR" err="1"/>
              <a:t>Medium</a:t>
            </a:r>
            <a:r>
              <a:rPr lang="pt-BR" dirty="0"/>
              <a:t>, 24 abr. 2023. Disponível em: </a:t>
            </a:r>
            <a:r>
              <a:rPr lang="pt-BR" dirty="0">
                <a:hlinkClick r:id="rId5"/>
              </a:rPr>
              <a:t>https://medium.com/@KrashKart/put-simply-particle-swarm-optimisation-b0e6064c575d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[4] BAYRAKTAR, </a:t>
            </a:r>
            <a:r>
              <a:rPr lang="pt-BR" dirty="0" err="1"/>
              <a:t>Mert</a:t>
            </a:r>
            <a:r>
              <a:rPr lang="pt-BR" dirty="0"/>
              <a:t>. </a:t>
            </a:r>
            <a:r>
              <a:rPr lang="pt-BR" i="1" dirty="0"/>
              <a:t>PSO-</a:t>
            </a:r>
            <a:r>
              <a:rPr lang="pt-BR" i="1" dirty="0" err="1"/>
              <a:t>Hyperparameter</a:t>
            </a:r>
            <a:r>
              <a:rPr lang="pt-BR" i="1" dirty="0"/>
              <a:t>-</a:t>
            </a:r>
            <a:r>
              <a:rPr lang="pt-BR" i="1" dirty="0" err="1"/>
              <a:t>Selection</a:t>
            </a:r>
            <a:r>
              <a:rPr lang="pt-BR" dirty="0"/>
              <a:t> [repositório de código]. GitHub, 2024. Disponível em: </a:t>
            </a:r>
            <a:r>
              <a:rPr lang="pt-BR" dirty="0">
                <a:hlinkClick r:id="rId6"/>
              </a:rPr>
              <a:t>https://github.com/mert-byrktr/PSO-Hyperparameter-Selection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B63C-0665-E76F-8DE7-2C0167E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98805"/>
            <a:ext cx="10505440" cy="522923"/>
          </a:xfrm>
        </p:spPr>
        <p:txBody>
          <a:bodyPr>
            <a:normAutofit fontScale="90000"/>
          </a:bodyPr>
          <a:lstStyle/>
          <a:p>
            <a:r>
              <a:rPr lang="pt-BR" dirty="0"/>
              <a:t>Repositório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6CC5D-2782-661F-AC28-6F47AE13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0" y="1602105"/>
            <a:ext cx="9956800" cy="4117658"/>
          </a:xfrm>
        </p:spPr>
        <p:txBody>
          <a:bodyPr/>
          <a:lstStyle/>
          <a:p>
            <a:r>
              <a:rPr lang="pt-BR" dirty="0"/>
              <a:t>Link de acesso ao repositório:</a:t>
            </a:r>
            <a:endParaRPr lang="en-US" dirty="0"/>
          </a:p>
          <a:p>
            <a:endParaRPr lang="pt-BR" dirty="0"/>
          </a:p>
          <a:p>
            <a:r>
              <a:rPr lang="pt-BR" dirty="0"/>
              <a:t>https://github.com/PauloLuczensky/tp558-959-Paulo/tree/main/seminarios/ciclo_1/c%C3%B3digo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B9C5DAE1-3E4E-1EEE-8549-26E3A860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87" y="4620578"/>
            <a:ext cx="1282065" cy="16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9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C223-E20A-807D-37CC-30EBA2B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Quizz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71310-8CEC-49DE-226E-564D000E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de acesso ao </a:t>
            </a:r>
            <a:r>
              <a:rPr lang="pt-BR" dirty="0" err="1"/>
              <a:t>Quizz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https://docs.google.com/forms/d/e/1FAIpQLSfaEtItR8dkc5F0ne--qaBxCR9UCdwScw3mRnHd7qFDRzDrFw/viewform</a:t>
            </a:r>
          </a:p>
        </p:txBody>
      </p:sp>
    </p:spTree>
    <p:extLst>
      <p:ext uri="{BB962C8B-B14F-4D97-AF65-F5344CB8AC3E}">
        <p14:creationId xmlns:p14="http://schemas.microsoft.com/office/powerpoint/2010/main" val="223370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376127"/>
            <a:ext cx="105156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400" dirty="0"/>
              <a:t>Usado em problemas complexos de Otimização, como: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Engenharia e Indústria: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Otimização de trajetórias: rotas de robôs, drones ou veículos autônomos</a:t>
            </a:r>
            <a:endParaRPr sz="2400" dirty="0"/>
          </a:p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Ciência de Dados e 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Treinamento de redes neurais: ajuste de pesos e </a:t>
            </a:r>
            <a:r>
              <a:rPr lang="pt-BR" sz="2400" err="1"/>
              <a:t>hiperparâmetros</a:t>
            </a:r>
            <a:endParaRPr sz="24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30222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741045"/>
            <a:ext cx="10515600" cy="65723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 fontScale="85000" lnSpcReduction="20000"/>
          </a:bodyPr>
          <a:lstStyle/>
          <a:p>
            <a:endParaRPr lang="pt-BR" sz="2400" b="1" dirty="0"/>
          </a:p>
          <a:p>
            <a:r>
              <a:rPr lang="pt-BR" sz="2400" dirty="0"/>
              <a:t>Mas, por que os </a:t>
            </a:r>
            <a:r>
              <a:rPr lang="pt-BR" sz="2400" err="1"/>
              <a:t>sociobiológicos</a:t>
            </a:r>
            <a:r>
              <a:rPr lang="pt-BR" sz="2400" dirty="0"/>
              <a:t> utilizaram deste conceito de vida artificial?</a:t>
            </a:r>
          </a:p>
          <a:p>
            <a:pPr marL="571500" lvl="1" indent="0">
              <a:buNone/>
            </a:pPr>
            <a:endParaRPr lang="pt-BR" b="1" dirty="0"/>
          </a:p>
          <a:p>
            <a:pPr lvl="1">
              <a:buFont typeface="Courier New"/>
              <a:buChar char="o"/>
            </a:pPr>
            <a:r>
              <a:rPr lang="pt-BR" dirty="0"/>
              <a:t>Eles acreditavam que um grupo pode se beneficiar de todos os membros. Por exemplo, se um pássaro voa e procura comida de forma aleatória, todos os pássaros do bando podem compartilhar as descobertas e ajudar o bando a obter a melhor caçada.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pPr lvl="1">
              <a:buFont typeface="Courier New"/>
              <a:buChar char="o"/>
            </a:pPr>
            <a:r>
              <a:rPr lang="pt-BR" dirty="0"/>
              <a:t>Assim, a melhor solução encontrada pelo bando é a melhor solução no espaço.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r>
              <a:rPr lang="pt-BR" sz="2400" dirty="0"/>
              <a:t>O PSO é uma</a:t>
            </a:r>
            <a:r>
              <a:rPr lang="pt-BR" sz="2400" b="1" dirty="0"/>
              <a:t> solução heurística</a:t>
            </a:r>
            <a:r>
              <a:rPr lang="pt-BR" sz="2400" dirty="0"/>
              <a:t>, ou seja,</a:t>
            </a:r>
            <a:r>
              <a:rPr lang="pt-BR" sz="2400" b="1" dirty="0"/>
              <a:t> </a:t>
            </a:r>
            <a:r>
              <a:rPr lang="pt-BR" sz="2400" dirty="0"/>
              <a:t>busca uma solução </a:t>
            </a:r>
            <a:r>
              <a:rPr lang="pt-BR" sz="2400" b="1" dirty="0"/>
              <a:t>boa o suficiente</a:t>
            </a:r>
            <a:r>
              <a:rPr lang="pt-BR" sz="2400" dirty="0"/>
              <a:t> para um problema complexo, usando regras práticas ou aproximações, em vez de garantir a solução ótima exata.</a:t>
            </a:r>
            <a:endParaRPr lang="en-US" sz="2400"/>
          </a:p>
          <a:p>
            <a:endParaRPr lang="pt-BR" sz="2400" dirty="0"/>
          </a:p>
          <a:p>
            <a:r>
              <a:rPr lang="pt-BR" sz="2400" b="1" dirty="0"/>
              <a:t>OBS: </a:t>
            </a:r>
            <a:r>
              <a:rPr lang="pt-BR" sz="2400" dirty="0"/>
              <a:t>Geralmente,</a:t>
            </a:r>
            <a:r>
              <a:rPr lang="pt-BR" sz="2400" b="1" dirty="0"/>
              <a:t> </a:t>
            </a:r>
            <a:r>
              <a:rPr lang="pt-BR" sz="2400" dirty="0"/>
              <a:t>a solução encontrada pelo PSO é bastante próxima do ótimo global.</a:t>
            </a:r>
          </a:p>
          <a:p>
            <a:endParaRPr lang="pt-BR" sz="1100" b="1" dirty="0"/>
          </a:p>
          <a:p>
            <a:endParaRPr lang="pt-BR" sz="1100" dirty="0"/>
          </a:p>
          <a:p>
            <a:pPr marL="114300" indent="0">
              <a:buNone/>
            </a:pPr>
            <a:br>
              <a:rPr lang="en-US" dirty="0"/>
            </a:br>
            <a:endParaRPr lang="en-US"/>
          </a:p>
          <a:p>
            <a:endParaRPr lang="pt-BR" sz="1100" dirty="0"/>
          </a:p>
        </p:txBody>
      </p:sp>
      <p:pic>
        <p:nvPicPr>
          <p:cNvPr id="9" name="Google Shape;106;p15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59E88A9D-0850-F044-A947-D5D33DD948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3863" y="528190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comportamento social proposto por Millonas: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Proximidade</a:t>
            </a:r>
            <a:r>
              <a:rPr lang="pt-BR" sz="2500"/>
              <a:t>: capacidade de realizar cálculos simples de espaço e tempo.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Qualidade</a:t>
            </a:r>
            <a:r>
              <a:rPr lang="pt-BR" sz="2500"/>
              <a:t>: detectar mudanças de qualidade no ambiente e responder a elas.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Resposta Diversa</a:t>
            </a:r>
            <a:r>
              <a:rPr lang="pt-BR" sz="2500"/>
              <a:t>: não se limitar a um caminho estreito para buscar recursos.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Estabilidade</a:t>
            </a:r>
            <a:r>
              <a:rPr lang="pt-BR" sz="2500"/>
              <a:t>: não mudar o comportamento a cada alteração do ambiente.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Adaptabilidade</a:t>
            </a:r>
            <a:r>
              <a:rPr lang="pt-BR" sz="2500"/>
              <a:t>: mudar o comportamento quando a mudança for relevante.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2" y="1741252"/>
            <a:ext cx="8991800" cy="4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48360" y="781685"/>
            <a:ext cx="10505440" cy="3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Fundamentação teórica - </a:t>
            </a:r>
            <a:r>
              <a:rPr lang="pt-BR" sz="3200" b="1" err="1"/>
              <a:t>Cornfield</a:t>
            </a:r>
            <a:r>
              <a:rPr lang="pt-BR" sz="3200" b="1"/>
              <a:t> Model</a:t>
            </a:r>
            <a:endParaRPr lang="pt-BR" sz="320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pt-BR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 b="1"/>
              <a:t>Cornfield Model </a:t>
            </a:r>
            <a:r>
              <a:rPr lang="pt-BR" sz="2400"/>
              <a:t>desenvolvido por Heppner em 1987.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busca/otimização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Introdução do “poleiro”.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Objetivo: atingir o alvo.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/>
              <a:t>Lista de variáveis a serem utilizadas: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x, y</a:t>
            </a:r>
            <a:r>
              <a:rPr lang="pt-BR" sz="1700"/>
              <a:t>:  posição atual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Vx, Vy</a:t>
            </a:r>
            <a:r>
              <a:rPr lang="pt-BR" sz="1700"/>
              <a:t>:  velocidade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pbestx, pbesty</a:t>
            </a:r>
            <a:r>
              <a:rPr lang="pt-BR" sz="1700"/>
              <a:t>:  melhor posição individual já encontrada pela partícula.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gbestx, gbesty</a:t>
            </a:r>
            <a:r>
              <a:rPr lang="pt-BR" sz="1700"/>
              <a:t>:  melhor posição global encontrada pelo enxame.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a</a:t>
            </a:r>
            <a:r>
              <a:rPr lang="pt-BR" sz="1700"/>
              <a:t>:  fator de ajuste para a influência de </a:t>
            </a:r>
            <a:r>
              <a:rPr lang="pt-BR" sz="1700" b="1"/>
              <a:t>pbest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b</a:t>
            </a:r>
            <a:r>
              <a:rPr lang="pt-BR" sz="1700"/>
              <a:t>:  fator de ajuste para a influência de </a:t>
            </a:r>
            <a:r>
              <a:rPr lang="pt-BR" sz="1700" b="1"/>
              <a:t>gbest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rand</a:t>
            </a:r>
            <a:r>
              <a:rPr lang="pt-BR" sz="1700"/>
              <a:t>:  número aleatório no intervalo [0,1], usado para fornecer estocasticidade.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x0, y0</a:t>
            </a:r>
            <a:r>
              <a:rPr lang="pt-BR" sz="1700"/>
              <a:t>: posição do objetivo.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800" y="316720"/>
            <a:ext cx="7586100" cy="4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800" y="963865"/>
            <a:ext cx="7767900" cy="58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posição do objetivo é (x0,y0).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posição (</a:t>
            </a:r>
            <a:r>
              <a:rPr lang="pt-BR" sz="6000" dirty="0" err="1"/>
              <a:t>x,y</a:t>
            </a:r>
            <a:r>
              <a:rPr lang="pt-BR" sz="6000" dirty="0"/>
              <a:t>) e velocidade (</a:t>
            </a:r>
            <a:r>
              <a:rPr lang="pt-BR" sz="6000" dirty="0" err="1"/>
              <a:t>Vx,Vy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distância até o objetivo mede o desempenho: quanto mais longe, pior o desempenho.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</a:t>
            </a:r>
            <a:r>
              <a:rPr lang="pt-BR" sz="6000" b="1" dirty="0"/>
              <a:t>memória</a:t>
            </a:r>
            <a:r>
              <a:rPr lang="pt-BR" sz="6000" dirty="0"/>
              <a:t> e guarda sua melhor posição encontrada (</a:t>
            </a:r>
            <a:r>
              <a:rPr lang="pt-BR" sz="6000" b="1" dirty="0" err="1"/>
              <a:t>pbest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a</a:t>
            </a:r>
            <a:r>
              <a:rPr lang="pt-BR" sz="6000" dirty="0"/>
              <a:t> ajusta a velocidade.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número aleatório </a:t>
            </a:r>
            <a:r>
              <a:rPr lang="pt-BR" sz="6000" i="1" dirty="0" err="1"/>
              <a:t>rand</a:t>
            </a:r>
            <a:r>
              <a:rPr lang="pt-BR" sz="6000" dirty="0"/>
              <a:t> ∈ [0,1] é usado para atualizar a velocidade.</a:t>
            </a:r>
            <a:endParaRPr sz="6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275"/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pbestx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i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indent="-3238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lang="en-US" sz="6000"/>
          </a:p>
          <a:p>
            <a:pPr marL="133350" indent="0">
              <a:lnSpc>
                <a:spcPct val="114999"/>
              </a:lnSpc>
              <a:spcBef>
                <a:spcPts val="0"/>
              </a:spcBef>
              <a:buSzPct val="100000"/>
            </a:pPr>
            <a:endParaRPr lang="pt-BR" sz="6000" i="1" dirty="0"/>
          </a:p>
          <a:p>
            <a:pPr marL="13335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6000" dirty="0"/>
              <a:t>Regras de atualização (exemplo para o eixo y):</a:t>
            </a:r>
            <a:endParaRPr lang="en-US"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Vy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y &gt; </a:t>
            </a:r>
            <a:r>
              <a:rPr lang="pt-BR" sz="6000" dirty="0" err="1"/>
              <a:t>pbesty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71" y="2589588"/>
            <a:ext cx="4254675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82107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78132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Os indivíduos são capazes de saber e memorizar a melhor localização do grupo (</a:t>
            </a:r>
            <a:r>
              <a:rPr lang="pt-BR" sz="6000" b="1" dirty="0" err="1"/>
              <a:t>gbest</a:t>
            </a:r>
            <a:r>
              <a:rPr lang="pt-BR" sz="6000" dirty="0"/>
              <a:t>). </a:t>
            </a:r>
            <a:endParaRPr sz="6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b</a:t>
            </a:r>
            <a:r>
              <a:rPr lang="pt-BR" sz="6000" dirty="0"/>
              <a:t> ajusta a velocidade.</a:t>
            </a:r>
            <a:endParaRPr sz="6326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r>
              <a:rPr lang="pt-BR" sz="6000" dirty="0"/>
              <a:t> em relação ao </a:t>
            </a:r>
            <a:r>
              <a:rPr lang="pt-BR" sz="6000" dirty="0" err="1"/>
              <a:t>gbestx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gbestx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500" dirty="0"/>
              <a:t>Resultados de simulação mostraram que:</a:t>
            </a:r>
            <a:endParaRPr sz="6500" dirty="0"/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grande</a:t>
            </a:r>
            <a:r>
              <a:rPr lang="pt-BR" sz="6500" dirty="0"/>
              <a:t>, as partículas convergem rapidamente ao milharal.</a:t>
            </a:r>
            <a:br>
              <a:rPr lang="pt-BR" sz="6500" dirty="0"/>
            </a:br>
            <a:endParaRPr sz="6515"/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pequeno</a:t>
            </a:r>
            <a:r>
              <a:rPr lang="pt-BR" sz="6500" dirty="0"/>
              <a:t>, as partículas se movem lentamente e de forma instável.</a:t>
            </a:r>
            <a:endParaRPr sz="65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Modelo final de atualização para o eixo x: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lang="pt-BR" sz="60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pbestx</a:t>
            </a:r>
            <a:r>
              <a:rPr lang="pt-BR" sz="6000" dirty="0"/>
              <a:t> - x)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gbestx</a:t>
            </a:r>
            <a:r>
              <a:rPr lang="pt-BR" sz="6000" dirty="0"/>
              <a:t> - x)</a:t>
            </a:r>
            <a:endParaRPr sz="6000" dirty="0"/>
          </a:p>
          <a:p>
            <a:pPr indent="-323850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endParaRPr lang="pt-BR"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x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x = x +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50" y="1669800"/>
            <a:ext cx="4165350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TP558 - Tópicos avançados em Machine Learning: Particle Swarm Optimization (PSO)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 - Cornfield Model </vt:lpstr>
      <vt:lpstr>Fundamentação teórica - Cornfield Model</vt:lpstr>
      <vt:lpstr>Fundamentação teórica - Cornfield Model</vt:lpstr>
      <vt:lpstr>Arquitetura e funcionamento - Cornfield Model </vt:lpstr>
      <vt:lpstr>Fundamentação teórica - PSO com Inertial Weight </vt:lpstr>
      <vt:lpstr>Fundamentação teórica - PSO com Inertial Weight </vt:lpstr>
      <vt:lpstr>Arquitetura e funcionamento - PSO com Inertial Weight </vt:lpstr>
      <vt:lpstr>Exemplo de Aplicação</vt:lpstr>
      <vt:lpstr>Espaço de Busca </vt:lpstr>
      <vt:lpstr>Apresentação do PowerPoint</vt:lpstr>
      <vt:lpstr>Exemplo de Aplicação </vt:lpstr>
      <vt:lpstr>Aplicação 1: KNN + PSO </vt:lpstr>
      <vt:lpstr>Resultados da Otimização do KNN</vt:lpstr>
      <vt:lpstr>Aplicação 2: Decision Tree + PSO </vt:lpstr>
      <vt:lpstr>Resultados da Otimização do Decision Tree</vt:lpstr>
      <vt:lpstr>Vantagens e Desvantagens: PSO vs Grid/Random Search</vt:lpstr>
      <vt:lpstr>Apresentação do PowerPoint</vt:lpstr>
      <vt:lpstr>Referências</vt:lpstr>
      <vt:lpstr>Repositório GitHub</vt:lpstr>
      <vt:lpstr>Quizz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266</cp:revision>
  <dcterms:modified xsi:type="dcterms:W3CDTF">2025-08-28T12:43:37Z</dcterms:modified>
</cp:coreProperties>
</file>