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91" r:id="rId5"/>
    <p:sldId id="259" r:id="rId6"/>
    <p:sldId id="308" r:id="rId7"/>
    <p:sldId id="260" r:id="rId8"/>
    <p:sldId id="309" r:id="rId9"/>
    <p:sldId id="310" r:id="rId10"/>
    <p:sldId id="331" r:id="rId11"/>
    <p:sldId id="311" r:id="rId12"/>
    <p:sldId id="287" r:id="rId13"/>
    <p:sldId id="312" r:id="rId14"/>
    <p:sldId id="313" r:id="rId15"/>
    <p:sldId id="314" r:id="rId16"/>
    <p:sldId id="288" r:id="rId17"/>
    <p:sldId id="316" r:id="rId18"/>
    <p:sldId id="317" r:id="rId19"/>
    <p:sldId id="318" r:id="rId20"/>
    <p:sldId id="319" r:id="rId21"/>
    <p:sldId id="320" r:id="rId22"/>
    <p:sldId id="333" r:id="rId23"/>
    <p:sldId id="315" r:id="rId24"/>
    <p:sldId id="321" r:id="rId25"/>
    <p:sldId id="322" r:id="rId26"/>
    <p:sldId id="268" r:id="rId27"/>
    <p:sldId id="325" r:id="rId28"/>
    <p:sldId id="326" r:id="rId29"/>
    <p:sldId id="327" r:id="rId30"/>
    <p:sldId id="328" r:id="rId31"/>
    <p:sldId id="324" r:id="rId32"/>
    <p:sldId id="329" r:id="rId33"/>
    <p:sldId id="323" r:id="rId34"/>
    <p:sldId id="304" r:id="rId35"/>
    <p:sldId id="303" r:id="rId36"/>
    <p:sldId id="302" r:id="rId37"/>
    <p:sldId id="272" r:id="rId38"/>
    <p:sldId id="330" r:id="rId39"/>
    <p:sldId id="332" r:id="rId40"/>
    <p:sldId id="275" r:id="rId41"/>
    <p:sldId id="276" r:id="rId42"/>
    <p:sldId id="277" r:id="rId43"/>
    <p:sldId id="281" r:id="rId44"/>
    <p:sldId id="282" r:id="rId45"/>
    <p:sldId id="278" r:id="rId46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025352-0C00-5B8A-DB7B-41CB2056D49A}" name="Paulo Otávio Luczensky de Souza" initials="PS" userId="S::paulo.souza@mtel.inatel.br::b8948cef-2d55-4fb8-a0a2-9ef1265743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o Souza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881EA-3552-D714-CE21-285EC6755465}" v="188" dt="2025-10-21T22:04:50.328"/>
    <p1510:client id="{7DA35BCF-538B-E4B8-9CF0-84D75FDE2884}" v="45" dt="2025-10-22T22:20:31.922"/>
    <p1510:client id="{B9CD1CDB-B165-8160-9B48-2A3943991312}" v="5" dt="2025-10-23T21:35:07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5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92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5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5F74AB40-F356-D23B-D090-D53493FCE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E878A667-B156-91BE-CE3E-140E20D1F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31BE2465-D6CF-59D4-A2B2-8F00476036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731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126BA78E-DEDD-7927-AF5F-67116357C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6704B353-7E37-7C2E-11FE-D960C2E0C6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BF94FB57-BB4B-AF29-EFA1-9B6DC04316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82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1CA0AAE-B714-9F2E-8C6F-0D12C718B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B03AA420-C9C4-D392-0B49-CED795F02C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E0EA5F48-0608-14A6-67F0-BF07338E3F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464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11EF772C-F333-6F65-6B9B-D313E2586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4E61D4FC-25AE-6148-1472-6DA22ED69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BB098593-6FEC-C5CD-DDD2-7FAB562E6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66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D4166219-590A-9771-6C2F-CA80BA4C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E53A51ED-8193-ACA4-8011-85B0B42D5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58B7F6F2-BE7D-3D40-16DC-E24D234BB2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6293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F91FCB6F-2F15-3CB8-82DF-11BD2713C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B0DF76E7-EED3-3B98-7FA9-D47352A9B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A09038C3-842F-7ED0-EFCE-A109FDBBA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722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56BA5D79-99AB-85F6-8776-D0D4DA750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21D750B5-410A-27AF-DD6F-AC40BED235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0E2524D6-B131-EB90-6171-88372E20A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139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179DA192-07C3-D62D-114B-4A6A677C8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E7C8E059-1473-7509-9FA8-6CEFAAE06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96966794-52EE-08D7-0132-E713511FC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00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D6E51CE5-2724-5850-BEBF-1663A1777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F9876CA7-75C9-8BA6-7EE0-38150DAE6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2A60AA6D-35EE-5547-B062-014856914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228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F3D1D527-0199-ECCA-6221-15BFB20A4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>
            <a:extLst>
              <a:ext uri="{FF2B5EF4-FFF2-40B4-BE49-F238E27FC236}">
                <a16:creationId xmlns:a16="http://schemas.microsoft.com/office/drawing/2014/main" id="{E77CFBEC-8C3A-AA25-68A5-E047109BE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3D80CD76-2FC3-847E-9B4A-37A7013774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257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33C5CA91-8503-5646-8B35-8F5442F0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>
            <a:extLst>
              <a:ext uri="{FF2B5EF4-FFF2-40B4-BE49-F238E27FC236}">
                <a16:creationId xmlns:a16="http://schemas.microsoft.com/office/drawing/2014/main" id="{B58F7A87-AAE1-6494-3600-37495E80AC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212BBE4B-E24A-0DEC-48BD-ACAC9F1C80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070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E0915DBE-3ED0-2433-CB63-BD7604515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>
            <a:extLst>
              <a:ext uri="{FF2B5EF4-FFF2-40B4-BE49-F238E27FC236}">
                <a16:creationId xmlns:a16="http://schemas.microsoft.com/office/drawing/2014/main" id="{4EFD7D0B-1059-BB3A-4158-143B2B6AA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4401E875-B343-604D-68BD-18DD5C999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060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F56BC11A-CDB7-1AE4-CA9D-08241B660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>
            <a:extLst>
              <a:ext uri="{FF2B5EF4-FFF2-40B4-BE49-F238E27FC236}">
                <a16:creationId xmlns:a16="http://schemas.microsoft.com/office/drawing/2014/main" id="{9D4E6F6E-78BE-6138-7BFD-E0AAD160AE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F2E92F1E-577F-CEE5-759F-67B1986A69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399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B3F2074B-F634-FF3A-46F1-063D91B33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>
            <a:extLst>
              <a:ext uri="{FF2B5EF4-FFF2-40B4-BE49-F238E27FC236}">
                <a16:creationId xmlns:a16="http://schemas.microsoft.com/office/drawing/2014/main" id="{71FF305A-A70C-25BB-69DA-103AC4F7A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2B1E4B1F-6037-731D-6AD8-E043319376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64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D02324FA-A33A-1749-F0DB-08DB24AB3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>
            <a:extLst>
              <a:ext uri="{FF2B5EF4-FFF2-40B4-BE49-F238E27FC236}">
                <a16:creationId xmlns:a16="http://schemas.microsoft.com/office/drawing/2014/main" id="{518D57CA-89EA-4138-A8F2-F8A700ECD3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EC73B241-5FF0-3335-7E69-45059AA118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776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1BE2FA12-8EBC-54A4-DD25-A45A64C7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>
            <a:extLst>
              <a:ext uri="{FF2B5EF4-FFF2-40B4-BE49-F238E27FC236}">
                <a16:creationId xmlns:a16="http://schemas.microsoft.com/office/drawing/2014/main" id="{B5AD4F54-CA1B-2DA2-0A5F-587118E091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81ED37CD-2687-4725-43E1-1C2ABA55E9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66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BCA3CC19-E7F1-4F9E-7B4C-47E5D7106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>
            <a:extLst>
              <a:ext uri="{FF2B5EF4-FFF2-40B4-BE49-F238E27FC236}">
                <a16:creationId xmlns:a16="http://schemas.microsoft.com/office/drawing/2014/main" id="{BA90BA20-DA1D-A9E3-29AB-8E2346AA0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>
            <a:extLst>
              <a:ext uri="{FF2B5EF4-FFF2-40B4-BE49-F238E27FC236}">
                <a16:creationId xmlns:a16="http://schemas.microsoft.com/office/drawing/2014/main" id="{0A67C10D-3A68-4A34-0451-3A2EBB49BA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576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4a4ccd741_0_3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4a4ccd74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EACB7D82-C90D-E073-FAE7-0CD9C2C39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4a4ccd741_0_39:notes">
            <a:extLst>
              <a:ext uri="{FF2B5EF4-FFF2-40B4-BE49-F238E27FC236}">
                <a16:creationId xmlns:a16="http://schemas.microsoft.com/office/drawing/2014/main" id="{97DABBE1-DA06-0E2F-6B4C-26EE4F80B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4a4ccd741_0_39:notes">
            <a:extLst>
              <a:ext uri="{FF2B5EF4-FFF2-40B4-BE49-F238E27FC236}">
                <a16:creationId xmlns:a16="http://schemas.microsoft.com/office/drawing/2014/main" id="{0C640B80-47C8-5E85-74B9-43B8A10A5B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19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b3574db39_0_1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7b3574db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67BEC700-3C7C-F584-9EBE-EBA693591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4a4ccd741_0_39:notes">
            <a:extLst>
              <a:ext uri="{FF2B5EF4-FFF2-40B4-BE49-F238E27FC236}">
                <a16:creationId xmlns:a16="http://schemas.microsoft.com/office/drawing/2014/main" id="{1DBCF0DD-BACE-02C2-1B06-9B22E1105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4a4ccd741_0_39:notes">
            <a:extLst>
              <a:ext uri="{FF2B5EF4-FFF2-40B4-BE49-F238E27FC236}">
                <a16:creationId xmlns:a16="http://schemas.microsoft.com/office/drawing/2014/main" id="{EF83EBCD-3F52-1C13-C1CD-B52985EFE7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8676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2DA21412-5B4F-CE9F-040B-C2E1D0B50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>
            <a:extLst>
              <a:ext uri="{FF2B5EF4-FFF2-40B4-BE49-F238E27FC236}">
                <a16:creationId xmlns:a16="http://schemas.microsoft.com/office/drawing/2014/main" id="{3F785620-118B-8ECB-D7D6-51C6D4840F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>
            <a:extLst>
              <a:ext uri="{FF2B5EF4-FFF2-40B4-BE49-F238E27FC236}">
                <a16:creationId xmlns:a16="http://schemas.microsoft.com/office/drawing/2014/main" id="{E30367AD-F27D-3287-DBCC-5DC70E654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80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AAC252B0-8366-9749-4649-5D7D994D7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D78991F3-4A18-5128-513E-18F5346979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0D7C9B1A-178F-309F-2D7B-47172E4DDB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28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CD21FCC1-2027-C6A0-C175-7619F6B86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E9CAF811-DC04-81E4-D32B-4FC2518FA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06A163A3-A833-A391-0CF0-C256A501E5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1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86B42F3-3F53-57DF-1101-6267D37B7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930895D7-1E1C-6347-39BA-EF4C3CA96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17B718F0-8140-BF78-1F97-9BE3B50C33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40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4.19756?utm_source=chatgpt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niel-bethell.co.uk/posts/kan/?utm_source=chatgpt.com" TargetMode="External"/><Relationship Id="rId5" Type="http://schemas.openxmlformats.org/officeDocument/2006/relationships/hyperlink" Target="https://letsdatascience.com/multi-layer-perceptrons/?utm_source=chatgpt.com" TargetMode="External"/><Relationship Id="rId4" Type="http://schemas.openxmlformats.org/officeDocument/2006/relationships/hyperlink" Target="https://www.researchgate.net/publication/381667121_How_to_Learn_More_Exploring_Kolmogorov-Arnold_Networks_for_Hyperspectral_Image_Classification?utm_source=chatgpt.com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708296"/>
            <a:ext cx="9144000" cy="257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>
              <a:buSzPct val="100000"/>
            </a:pPr>
            <a:r>
              <a:rPr lang="pt-BR" sz="5400"/>
              <a:t>TP558 - Tópicos avançados em Machine Learning:</a:t>
            </a:r>
            <a:br>
              <a:rPr lang="pt-BR"/>
            </a:br>
            <a:r>
              <a:rPr lang="pt-BR" b="1" i="1" err="1">
                <a:cs typeface="Arial"/>
              </a:rPr>
              <a:t>Kolmogorov</a:t>
            </a:r>
            <a:r>
              <a:rPr lang="pt-BR" b="1" i="1">
                <a:cs typeface="Arial"/>
              </a:rPr>
              <a:t>-Arnold Networks (</a:t>
            </a:r>
            <a:r>
              <a:rPr lang="pt-BR" b="1" i="1" err="1">
                <a:cs typeface="Arial"/>
              </a:rPr>
              <a:t>KANs</a:t>
            </a:r>
            <a:r>
              <a:rPr lang="pt-BR" b="1" i="1">
                <a:cs typeface="Arial"/>
              </a:rPr>
              <a:t>)</a:t>
            </a:r>
            <a:endParaRPr lang="pt-BR" b="1" i="1"/>
          </a:p>
        </p:txBody>
      </p:sp>
      <p:sp>
        <p:nvSpPr>
          <p:cNvPr id="90" name="Google Shape;90;p13"/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 Otavio Luczensky de Souza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paulo.souza@mtel.inatel.br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 descr="Logo"/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 descr="Image result for machine learning"/>
          <p:cNvPicPr preferRelativeResize="0"/>
          <p:nvPr/>
        </p:nvPicPr>
        <p:blipFill rotWithShape="1">
          <a:blip r:embed="rId4">
            <a:alphaModFix/>
          </a:blip>
          <a:srcRect l="20193" t="8107" r="14530" b="5794"/>
          <a:stretch/>
        </p:blipFill>
        <p:spPr>
          <a:xfrm>
            <a:off x="4965305" y="3439886"/>
            <a:ext cx="2261389" cy="2237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F4A6-2216-DF08-67F3-D5495696F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CF748-C1DE-E96B-666A-5759591D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37" y="1167765"/>
            <a:ext cx="9016008" cy="456387"/>
          </a:xfrm>
        </p:spPr>
        <p:txBody>
          <a:bodyPr>
            <a:normAutofit fontScale="90000"/>
          </a:bodyPr>
          <a:lstStyle/>
          <a:p>
            <a:r>
              <a:rPr lang="pt-BR" sz="3200" b="1" dirty="0"/>
              <a:t>    Benefícios do Teorema</a:t>
            </a:r>
          </a:p>
          <a:p>
            <a:endParaRPr lang="pt-BR"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29A12275-404B-67D8-CB0F-29A0B97D95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0E57F9FD-B528-C6BF-39FE-B93561DEDB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7" r="572" b="1060"/>
          <a:stretch>
            <a:fillRect/>
          </a:stretch>
        </p:blipFill>
        <p:spPr>
          <a:xfrm>
            <a:off x="822960" y="2063699"/>
            <a:ext cx="10546103" cy="285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0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436C6-E43F-F96A-BAF6-7B075AD3E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98EE3-3048-4CFD-A17A-D699DD36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157" y="2143125"/>
            <a:ext cx="8213368" cy="2579827"/>
          </a:xfrm>
        </p:spPr>
        <p:txBody>
          <a:bodyPr/>
          <a:lstStyle/>
          <a:p>
            <a:r>
              <a:rPr lang="pt-BR"/>
              <a:t>     Redes Neurais </a:t>
            </a:r>
            <a:r>
              <a:rPr lang="pt-BR" err="1"/>
              <a:t>Multi-Camadas</a:t>
            </a:r>
            <a:endParaRPr lang="pt-BR" sz="3600" err="1"/>
          </a:p>
          <a:p>
            <a:endParaRPr lang="pt-BR"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C079E4A8-D100-5420-46B7-F646B3687A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319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DA4944A6-FE85-7758-29BC-3F31FA12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02B216E1-DC80-17EA-DFC0-CE7C608DA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200" dirty="0"/>
              <a:t>Fundamentação teórica - </a:t>
            </a:r>
            <a:r>
              <a:rPr lang="pt-BR" sz="3200" err="1"/>
              <a:t>Multi</a:t>
            </a:r>
            <a:r>
              <a:rPr lang="pt-BR" sz="3200" dirty="0"/>
              <a:t> </a:t>
            </a:r>
            <a:r>
              <a:rPr lang="pt-BR" sz="3200" err="1"/>
              <a:t>Layer</a:t>
            </a:r>
            <a:r>
              <a:rPr lang="pt-BR" sz="3200" dirty="0"/>
              <a:t> </a:t>
            </a:r>
            <a:r>
              <a:rPr lang="pt-BR" sz="3200" err="1"/>
              <a:t>Perceptron</a:t>
            </a:r>
            <a:endParaRPr lang="pt-BR" sz="3200"/>
          </a:p>
        </p:txBody>
      </p:sp>
      <p:sp>
        <p:nvSpPr>
          <p:cNvPr id="119" name="Google Shape;119;p17">
            <a:extLst>
              <a:ext uri="{FF2B5EF4-FFF2-40B4-BE49-F238E27FC236}">
                <a16:creationId xmlns:a16="http://schemas.microsoft.com/office/drawing/2014/main" id="{2F599045-D0D3-961D-1E3E-25664CF8A6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40713" y="1178221"/>
            <a:ext cx="6268543" cy="528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/>
            <a:r>
              <a:rPr lang="en-US" sz="2000" b="1" dirty="0"/>
              <a:t>Estrutura </a:t>
            </a:r>
            <a:r>
              <a:rPr lang="en-US" sz="2000" b="1" err="1"/>
              <a:t>em</a:t>
            </a:r>
            <a:r>
              <a:rPr lang="en-US" sz="2000" b="1" dirty="0"/>
              <a:t> </a:t>
            </a:r>
            <a:r>
              <a:rPr lang="en-US" sz="2000" b="1" err="1"/>
              <a:t>camadas</a:t>
            </a:r>
            <a:endParaRPr lang="pt-BR" sz="2000" b="1" err="1"/>
          </a:p>
          <a:p>
            <a:pPr marL="742950" lvl="1">
              <a:buFont typeface="Courier New"/>
              <a:buChar char="o"/>
            </a:pPr>
            <a:r>
              <a:rPr lang="en-US" sz="1600" err="1"/>
              <a:t>Compostas</a:t>
            </a:r>
            <a:r>
              <a:rPr lang="en-US" sz="1600" dirty="0"/>
              <a:t> </a:t>
            </a:r>
            <a:r>
              <a:rPr lang="en-US" sz="1600" err="1"/>
              <a:t>por</a:t>
            </a:r>
            <a:r>
              <a:rPr lang="en-US" sz="1600" dirty="0"/>
              <a:t> </a:t>
            </a:r>
            <a:r>
              <a:rPr lang="en-US" sz="1600" err="1"/>
              <a:t>uma</a:t>
            </a:r>
            <a:r>
              <a:rPr lang="en-US" sz="1600" dirty="0"/>
              <a:t> </a:t>
            </a:r>
            <a:r>
              <a:rPr lang="en-US" sz="1600" err="1"/>
              <a:t>camada</a:t>
            </a:r>
            <a:r>
              <a:rPr lang="en-US" sz="1600" dirty="0"/>
              <a:t> de entrada, </a:t>
            </a:r>
            <a:r>
              <a:rPr lang="en-US" sz="1600" err="1"/>
              <a:t>uma</a:t>
            </a:r>
            <a:r>
              <a:rPr lang="en-US" sz="1600" dirty="0"/>
              <a:t> </a:t>
            </a:r>
            <a:r>
              <a:rPr lang="en-US" sz="1600" err="1"/>
              <a:t>ou</a:t>
            </a:r>
            <a:r>
              <a:rPr lang="en-US" sz="1600" dirty="0"/>
              <a:t> </a:t>
            </a:r>
            <a:r>
              <a:rPr lang="en-US" sz="1600" err="1"/>
              <a:t>mais</a:t>
            </a:r>
            <a:r>
              <a:rPr lang="en-US" sz="1600" dirty="0"/>
              <a:t> </a:t>
            </a:r>
            <a:r>
              <a:rPr lang="en-US" sz="1600" err="1"/>
              <a:t>camadas</a:t>
            </a:r>
            <a:r>
              <a:rPr lang="en-US" sz="1600" dirty="0"/>
              <a:t> </a:t>
            </a:r>
            <a:r>
              <a:rPr lang="en-US" sz="1600" err="1"/>
              <a:t>ocultas</a:t>
            </a:r>
            <a:r>
              <a:rPr lang="en-US" sz="1600" dirty="0"/>
              <a:t> e </a:t>
            </a:r>
            <a:r>
              <a:rPr lang="en-US" sz="1600" err="1"/>
              <a:t>uma</a:t>
            </a:r>
            <a:r>
              <a:rPr lang="en-US" sz="1600" dirty="0"/>
              <a:t> </a:t>
            </a:r>
            <a:r>
              <a:rPr lang="en-US" sz="1600" err="1"/>
              <a:t>camada</a:t>
            </a:r>
            <a:r>
              <a:rPr lang="en-US" sz="1600" dirty="0"/>
              <a:t> de </a:t>
            </a:r>
            <a:r>
              <a:rPr lang="en-US" sz="1600" err="1"/>
              <a:t>saída</a:t>
            </a:r>
            <a:r>
              <a:rPr lang="en-US" sz="1600" dirty="0"/>
              <a:t>, </a:t>
            </a:r>
            <a:r>
              <a:rPr lang="en-US" sz="1600" err="1"/>
              <a:t>onde</a:t>
            </a:r>
            <a:r>
              <a:rPr lang="en-US" sz="1600" dirty="0"/>
              <a:t> </a:t>
            </a:r>
            <a:r>
              <a:rPr lang="en-US" sz="1600" err="1"/>
              <a:t>cada</a:t>
            </a:r>
            <a:r>
              <a:rPr lang="en-US" sz="1600" dirty="0"/>
              <a:t> </a:t>
            </a:r>
            <a:r>
              <a:rPr lang="en-US" sz="1600" err="1"/>
              <a:t>neurônio</a:t>
            </a:r>
            <a:r>
              <a:rPr lang="en-US" sz="1600" dirty="0"/>
              <a:t> da </a:t>
            </a:r>
            <a:r>
              <a:rPr lang="en-US" sz="1600" err="1"/>
              <a:t>camada</a:t>
            </a:r>
            <a:r>
              <a:rPr lang="en-US" sz="1600" dirty="0"/>
              <a:t> </a:t>
            </a:r>
            <a:r>
              <a:rPr lang="en-US" sz="1600" err="1"/>
              <a:t>atual</a:t>
            </a:r>
            <a:r>
              <a:rPr lang="en-US" sz="1600" dirty="0"/>
              <a:t> se </a:t>
            </a:r>
            <a:r>
              <a:rPr lang="en-US" sz="1600" err="1"/>
              <a:t>conecta</a:t>
            </a:r>
            <a:r>
              <a:rPr lang="en-US" sz="1600" dirty="0"/>
              <a:t> a </a:t>
            </a:r>
            <a:r>
              <a:rPr lang="en-US" sz="1600" err="1"/>
              <a:t>todos</a:t>
            </a:r>
            <a:r>
              <a:rPr lang="en-US" sz="1600" dirty="0"/>
              <a:t> da </a:t>
            </a:r>
            <a:r>
              <a:rPr lang="en-US" sz="1600" err="1"/>
              <a:t>camada</a:t>
            </a:r>
            <a:r>
              <a:rPr lang="en-US" sz="1600" dirty="0"/>
              <a:t> </a:t>
            </a:r>
            <a:r>
              <a:rPr lang="en-US" sz="1600" err="1"/>
              <a:t>seguinte</a:t>
            </a:r>
            <a:r>
              <a:rPr lang="en-US" sz="1600" dirty="0"/>
              <a:t>.</a:t>
            </a:r>
            <a:endParaRPr lang="en-US" dirty="0"/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342900"/>
            <a:r>
              <a:rPr lang="en-US" sz="2000" b="1" err="1"/>
              <a:t>Aprendizado</a:t>
            </a:r>
            <a:r>
              <a:rPr lang="en-US" sz="2000" b="1" dirty="0"/>
              <a:t> </a:t>
            </a:r>
            <a:r>
              <a:rPr lang="en-US" sz="2000" b="1" err="1"/>
              <a:t>supervisionado</a:t>
            </a:r>
            <a:endParaRPr lang="en-US" sz="2000" b="1" dirty="0"/>
          </a:p>
          <a:p>
            <a:pPr marL="742950" lvl="1">
              <a:buFont typeface="Courier New"/>
              <a:buChar char="o"/>
            </a:pPr>
            <a:r>
              <a:rPr lang="en-US" sz="1600" err="1"/>
              <a:t>Ajustam</a:t>
            </a:r>
            <a:r>
              <a:rPr lang="en-US" sz="1600" dirty="0"/>
              <a:t> </a:t>
            </a:r>
            <a:r>
              <a:rPr lang="en-US" sz="1600" err="1"/>
              <a:t>os</a:t>
            </a:r>
            <a:r>
              <a:rPr lang="en-US" sz="1600" dirty="0"/>
              <a:t> pesos das </a:t>
            </a:r>
            <a:r>
              <a:rPr lang="en-US" sz="1600" err="1"/>
              <a:t>conexões</a:t>
            </a:r>
            <a:r>
              <a:rPr lang="en-US" sz="1600" dirty="0"/>
              <a:t> com base no </a:t>
            </a:r>
            <a:r>
              <a:rPr lang="en-US" sz="1600" err="1"/>
              <a:t>erro</a:t>
            </a:r>
            <a:r>
              <a:rPr lang="en-US" sz="1600" dirty="0"/>
              <a:t> entre a </a:t>
            </a:r>
            <a:r>
              <a:rPr lang="en-US" sz="1600" err="1"/>
              <a:t>saída</a:t>
            </a:r>
            <a:r>
              <a:rPr lang="en-US" sz="1600" dirty="0"/>
              <a:t> </a:t>
            </a:r>
            <a:r>
              <a:rPr lang="en-US" sz="1600" err="1"/>
              <a:t>prevista</a:t>
            </a:r>
            <a:r>
              <a:rPr lang="en-US" sz="1600" dirty="0"/>
              <a:t> e a real, </a:t>
            </a:r>
            <a:r>
              <a:rPr lang="en-US" sz="1600" err="1"/>
              <a:t>usando</a:t>
            </a:r>
            <a:r>
              <a:rPr lang="en-US" sz="1600" dirty="0"/>
              <a:t> </a:t>
            </a:r>
            <a:r>
              <a:rPr lang="en-US" sz="1600" err="1"/>
              <a:t>algoritmos</a:t>
            </a:r>
            <a:r>
              <a:rPr lang="en-US" sz="1600" dirty="0"/>
              <a:t> </a:t>
            </a:r>
            <a:r>
              <a:rPr lang="en-US" sz="1600" err="1"/>
              <a:t>como</a:t>
            </a:r>
            <a:r>
              <a:rPr lang="en-US" sz="1600" dirty="0"/>
              <a:t> </a:t>
            </a:r>
            <a:r>
              <a:rPr lang="en-US" sz="1600" i="1" dirty="0"/>
              <a:t>backpropagation</a:t>
            </a:r>
            <a:r>
              <a:rPr lang="en-US" sz="1600" dirty="0"/>
              <a:t>.</a:t>
            </a:r>
            <a:endParaRPr lang="en-US" dirty="0"/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342900"/>
            <a:r>
              <a:rPr lang="en-US" sz="2000" b="1" err="1"/>
              <a:t>Funções</a:t>
            </a:r>
            <a:r>
              <a:rPr lang="en-US" sz="2000" b="1" dirty="0"/>
              <a:t> de </a:t>
            </a:r>
            <a:r>
              <a:rPr lang="en-US" sz="2000" b="1" err="1"/>
              <a:t>ativação</a:t>
            </a:r>
            <a:r>
              <a:rPr lang="en-US" sz="2000" b="1" dirty="0"/>
              <a:t> </a:t>
            </a:r>
            <a:r>
              <a:rPr lang="en-US" sz="2000" b="1" err="1"/>
              <a:t>não</a:t>
            </a:r>
            <a:r>
              <a:rPr lang="en-US" sz="2000" b="1" dirty="0"/>
              <a:t> </a:t>
            </a:r>
            <a:r>
              <a:rPr lang="en-US" sz="2000" b="1" err="1"/>
              <a:t>lineares</a:t>
            </a:r>
            <a:endParaRPr lang="en-US" sz="2000" b="1"/>
          </a:p>
          <a:p>
            <a:pPr marL="742950" lvl="1">
              <a:buFont typeface="Courier New"/>
              <a:buChar char="o"/>
            </a:pPr>
            <a:r>
              <a:rPr lang="en-US" sz="1600" err="1"/>
              <a:t>Aplicadas</a:t>
            </a:r>
            <a:r>
              <a:rPr lang="en-US" sz="1600" dirty="0"/>
              <a:t> </a:t>
            </a:r>
            <a:r>
              <a:rPr lang="en-US" sz="1600" err="1"/>
              <a:t>em</a:t>
            </a:r>
            <a:r>
              <a:rPr lang="en-US" sz="1600" dirty="0"/>
              <a:t> </a:t>
            </a:r>
            <a:r>
              <a:rPr lang="en-US" sz="1600" err="1"/>
              <a:t>cada</a:t>
            </a:r>
            <a:r>
              <a:rPr lang="en-US" sz="1600" dirty="0"/>
              <a:t> </a:t>
            </a:r>
            <a:r>
              <a:rPr lang="en-US" sz="1600" err="1"/>
              <a:t>neurônio</a:t>
            </a:r>
            <a:r>
              <a:rPr lang="en-US" sz="1600" dirty="0"/>
              <a:t> (</a:t>
            </a:r>
            <a:r>
              <a:rPr lang="en-US" sz="1600" err="1"/>
              <a:t>ReLU</a:t>
            </a:r>
            <a:r>
              <a:rPr lang="en-US" sz="1600" dirty="0"/>
              <a:t>, Sigmoid, Tanh) para </a:t>
            </a:r>
            <a:r>
              <a:rPr lang="en-US" sz="1600" err="1"/>
              <a:t>permitir</a:t>
            </a:r>
            <a:r>
              <a:rPr lang="en-US" sz="1600" dirty="0"/>
              <a:t> </a:t>
            </a:r>
            <a:r>
              <a:rPr lang="en-US" sz="1600" err="1"/>
              <a:t>que</a:t>
            </a:r>
            <a:r>
              <a:rPr lang="en-US" sz="1600" dirty="0"/>
              <a:t> a rede </a:t>
            </a:r>
            <a:r>
              <a:rPr lang="en-US" sz="1600" err="1"/>
              <a:t>aprenda</a:t>
            </a:r>
            <a:r>
              <a:rPr lang="en-US" sz="1600" dirty="0"/>
              <a:t> </a:t>
            </a:r>
            <a:r>
              <a:rPr lang="en-US" sz="1600" err="1"/>
              <a:t>relações</a:t>
            </a:r>
            <a:r>
              <a:rPr lang="en-US" sz="1600" dirty="0"/>
              <a:t> </a:t>
            </a:r>
            <a:r>
              <a:rPr lang="en-US" sz="1600" err="1"/>
              <a:t>complexas</a:t>
            </a:r>
            <a:r>
              <a:rPr lang="en-US" sz="1600" dirty="0"/>
              <a:t> entre as </a:t>
            </a:r>
            <a:r>
              <a:rPr lang="en-US" sz="1600" err="1"/>
              <a:t>variáveis</a:t>
            </a:r>
            <a:r>
              <a:rPr lang="en-US" sz="1600" dirty="0"/>
              <a:t>.</a:t>
            </a:r>
            <a:endParaRPr lang="pt-BR" sz="1600" dirty="0"/>
          </a:p>
          <a:p>
            <a:pPr marL="742950" lvl="1" algn="l">
              <a:lnSpc>
                <a:spcPct val="90000"/>
              </a:lnSpc>
              <a:spcAft>
                <a:spcPts val="0"/>
              </a:spcAft>
              <a:buFont typeface="Courier New"/>
              <a:buChar char="o"/>
            </a:pPr>
            <a:endParaRPr lang="en-US" sz="1600" dirty="0"/>
          </a:p>
          <a:p>
            <a:pPr marL="342900"/>
            <a:r>
              <a:rPr lang="en-US" sz="2000" b="1" err="1"/>
              <a:t>Generalização</a:t>
            </a:r>
            <a:r>
              <a:rPr lang="en-US" sz="2000" b="1" dirty="0"/>
              <a:t> de </a:t>
            </a:r>
            <a:r>
              <a:rPr lang="en-US" sz="2000" b="1" err="1"/>
              <a:t>padrões</a:t>
            </a:r>
            <a:endParaRPr lang="en-US" sz="2000" b="1"/>
          </a:p>
          <a:p>
            <a:pPr marL="742950" lvl="1">
              <a:buFont typeface="Courier New"/>
              <a:buChar char="o"/>
            </a:pPr>
            <a:r>
              <a:rPr lang="en-US" sz="1600" dirty="0"/>
              <a:t>Capazes de </a:t>
            </a:r>
            <a:r>
              <a:rPr lang="en-US" sz="1600" err="1"/>
              <a:t>aprender</a:t>
            </a:r>
            <a:r>
              <a:rPr lang="en-US" sz="1600" dirty="0"/>
              <a:t> e </a:t>
            </a:r>
            <a:r>
              <a:rPr lang="en-US" sz="1600" err="1"/>
              <a:t>representar</a:t>
            </a:r>
            <a:r>
              <a:rPr lang="en-US" sz="1600" dirty="0"/>
              <a:t> </a:t>
            </a:r>
            <a:r>
              <a:rPr lang="en-US" sz="1600" err="1"/>
              <a:t>relações</a:t>
            </a:r>
            <a:r>
              <a:rPr lang="en-US" sz="1600" dirty="0"/>
              <a:t> </a:t>
            </a:r>
            <a:r>
              <a:rPr lang="en-US" sz="1600" err="1"/>
              <a:t>complexas</a:t>
            </a:r>
            <a:r>
              <a:rPr lang="en-US" sz="1600" dirty="0"/>
              <a:t> </a:t>
            </a:r>
            <a:r>
              <a:rPr lang="en-US" sz="1600" err="1"/>
              <a:t>nos</a:t>
            </a:r>
            <a:r>
              <a:rPr lang="en-US" sz="1600" dirty="0"/>
              <a:t> dados, </a:t>
            </a:r>
            <a:r>
              <a:rPr lang="en-US" sz="1600" err="1"/>
              <a:t>permitindo</a:t>
            </a:r>
            <a:r>
              <a:rPr lang="en-US" sz="1600" dirty="0"/>
              <a:t> </a:t>
            </a:r>
            <a:r>
              <a:rPr lang="en-US" sz="1600" err="1"/>
              <a:t>prever</a:t>
            </a:r>
            <a:r>
              <a:rPr lang="en-US" sz="1600" dirty="0"/>
              <a:t> </a:t>
            </a:r>
            <a:r>
              <a:rPr lang="en-US" sz="1600" err="1"/>
              <a:t>resultados</a:t>
            </a:r>
            <a:r>
              <a:rPr lang="en-US" sz="1600" dirty="0"/>
              <a:t> para entradas </a:t>
            </a:r>
            <a:r>
              <a:rPr lang="en-US" sz="1600" err="1"/>
              <a:t>nunca</a:t>
            </a:r>
            <a:r>
              <a:rPr lang="en-US" sz="1600" dirty="0"/>
              <a:t> vistas </a:t>
            </a:r>
            <a:r>
              <a:rPr lang="en-US" sz="1600" err="1"/>
              <a:t>durante</a:t>
            </a:r>
            <a:r>
              <a:rPr lang="en-US" sz="1600" dirty="0"/>
              <a:t> o </a:t>
            </a:r>
            <a:r>
              <a:rPr lang="en-US" sz="1600" err="1"/>
              <a:t>treinamento</a:t>
            </a:r>
            <a:r>
              <a:rPr lang="en-US" sz="1600" dirty="0"/>
              <a:t>.</a:t>
            </a:r>
            <a:endParaRPr lang="pt-BR" sz="1600" dirty="0"/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Arial"/>
              <a:cs typeface="Arial"/>
            </a:endParaRP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A44DF213-C6D2-A4BE-5E23-694D7AD9C0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Uma imagem contendo Gráfico de bolhas&#10;&#10;O conteúdo gerado por IA pode estar incorreto.">
            <a:extLst>
              <a:ext uri="{FF2B5EF4-FFF2-40B4-BE49-F238E27FC236}">
                <a16:creationId xmlns:a16="http://schemas.microsoft.com/office/drawing/2014/main" id="{E8F2FE3E-DDAF-0315-0122-0178A7878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95" y="1981200"/>
            <a:ext cx="41338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7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C64A6EC0-146E-3FA6-0859-B75EE40ED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1E653922-4F06-68C0-0FBC-5D488FA043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200" dirty="0"/>
              <a:t>Fundamentação teórica - Funções de Ativação</a:t>
            </a:r>
          </a:p>
        </p:txBody>
      </p:sp>
      <p:sp>
        <p:nvSpPr>
          <p:cNvPr id="119" name="Google Shape;119;p17">
            <a:extLst>
              <a:ext uri="{FF2B5EF4-FFF2-40B4-BE49-F238E27FC236}">
                <a16:creationId xmlns:a16="http://schemas.microsoft.com/office/drawing/2014/main" id="{505B1B81-9686-7C7A-98DA-F2E9C216C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40713" y="1056301"/>
            <a:ext cx="6268543" cy="553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/>
            <a:r>
              <a:rPr lang="en-US" sz="2000" b="1" err="1"/>
              <a:t>Filtro</a:t>
            </a:r>
            <a:r>
              <a:rPr lang="en-US" sz="2000" b="1" dirty="0"/>
              <a:t> </a:t>
            </a:r>
            <a:r>
              <a:rPr lang="en-US" sz="2000" b="1" err="1"/>
              <a:t>Inteligente</a:t>
            </a:r>
            <a:endParaRPr lang="en-US" sz="2000" b="1"/>
          </a:p>
          <a:p>
            <a:pPr marL="742950" lvl="1">
              <a:buFont typeface="Courier New"/>
              <a:buChar char="o"/>
            </a:pPr>
            <a:r>
              <a:rPr lang="en-US" sz="1600" err="1"/>
              <a:t>Controlam</a:t>
            </a:r>
            <a:r>
              <a:rPr lang="en-US" sz="1600" dirty="0"/>
              <a:t> </a:t>
            </a:r>
            <a:r>
              <a:rPr lang="en-US" sz="1600" err="1"/>
              <a:t>quanto</a:t>
            </a:r>
            <a:r>
              <a:rPr lang="en-US" sz="1600" dirty="0"/>
              <a:t> a </a:t>
            </a:r>
            <a:r>
              <a:rPr lang="en-US" sz="1600" err="1"/>
              <a:t>saída</a:t>
            </a:r>
            <a:r>
              <a:rPr lang="en-US" sz="1600" dirty="0"/>
              <a:t> de um </a:t>
            </a:r>
            <a:r>
              <a:rPr lang="en-US" sz="1600" err="1"/>
              <a:t>neurônio</a:t>
            </a:r>
            <a:r>
              <a:rPr lang="en-US" sz="1600" dirty="0"/>
              <a:t> </a:t>
            </a:r>
            <a:r>
              <a:rPr lang="en-US" sz="1600" err="1"/>
              <a:t>influencia</a:t>
            </a:r>
            <a:r>
              <a:rPr lang="en-US" sz="1600" dirty="0"/>
              <a:t> a </a:t>
            </a:r>
            <a:r>
              <a:rPr lang="en-US" sz="1600" err="1"/>
              <a:t>próxima</a:t>
            </a:r>
            <a:r>
              <a:rPr lang="en-US" sz="1600" dirty="0"/>
              <a:t> </a:t>
            </a:r>
            <a:r>
              <a:rPr lang="en-US" sz="1600" err="1"/>
              <a:t>camada</a:t>
            </a:r>
            <a:r>
              <a:rPr lang="en-US" sz="1600" dirty="0"/>
              <a:t>.</a:t>
            </a:r>
            <a:endParaRPr lang="en-US" dirty="0"/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342900"/>
            <a:r>
              <a:rPr lang="en-US" sz="2000" b="1" dirty="0"/>
              <a:t>Entrada </a:t>
            </a:r>
            <a:r>
              <a:rPr lang="en-US" sz="2000" b="1" err="1"/>
              <a:t>transformada</a:t>
            </a:r>
            <a:endParaRPr lang="en-US" sz="2000" b="1"/>
          </a:p>
          <a:p>
            <a:pPr marL="742950" lvl="1">
              <a:buFont typeface="Courier New"/>
              <a:buChar char="o"/>
            </a:pPr>
            <a:r>
              <a:rPr lang="en-US" sz="1800" dirty="0" err="1"/>
              <a:t>Recebem</a:t>
            </a:r>
            <a:r>
              <a:rPr lang="en-US" sz="1800" dirty="0"/>
              <a:t> a soma </a:t>
            </a:r>
            <a:r>
              <a:rPr lang="en-US" sz="1800" dirty="0" err="1"/>
              <a:t>ponderada</a:t>
            </a:r>
            <a:r>
              <a:rPr lang="en-US" sz="1800" dirty="0"/>
              <a:t> (z=∑</a:t>
            </a:r>
            <a:r>
              <a:rPr lang="en-US" sz="1800" dirty="0" err="1"/>
              <a:t>wi</a:t>
            </a:r>
            <a:r>
              <a:rPr lang="en-US" sz="1800" dirty="0"/>
              <a:t> * xi + b) e </a:t>
            </a:r>
            <a:r>
              <a:rPr lang="en-US" sz="1800" dirty="0" err="1"/>
              <a:t>produzem</a:t>
            </a:r>
            <a:r>
              <a:rPr lang="en-US" sz="1800" dirty="0"/>
              <a:t> f(z)</a:t>
            </a:r>
          </a:p>
          <a:p>
            <a:pPr marL="1200150" lvl="2">
              <a:buFont typeface="Courier New"/>
              <a:buChar char="o"/>
            </a:pPr>
            <a:r>
              <a:rPr lang="en-US" sz="1600" dirty="0" err="1"/>
              <a:t>wi</a:t>
            </a:r>
            <a:r>
              <a:rPr lang="en-US" sz="1600" dirty="0"/>
              <a:t> → peso </a:t>
            </a:r>
            <a:r>
              <a:rPr lang="en-US" sz="1600" dirty="0" err="1"/>
              <a:t>que</a:t>
            </a:r>
            <a:r>
              <a:rPr lang="en-US" sz="1600" dirty="0"/>
              <a:t> indica a </a:t>
            </a:r>
            <a:r>
              <a:rPr lang="en-US" sz="1600" dirty="0" err="1"/>
              <a:t>importância</a:t>
            </a:r>
            <a:r>
              <a:rPr lang="en-US" sz="1600" dirty="0"/>
              <a:t> </a:t>
            </a:r>
            <a:r>
              <a:rPr lang="en-US" sz="1600" dirty="0" err="1"/>
              <a:t>relativa</a:t>
            </a:r>
            <a:endParaRPr lang="en-US" sz="1600" dirty="0"/>
          </a:p>
          <a:p>
            <a:pPr marL="1200150" lvl="2">
              <a:buFont typeface="Courier New"/>
              <a:buChar char="o"/>
            </a:pPr>
            <a:r>
              <a:rPr lang="en-US" sz="1600" dirty="0"/>
              <a:t>b</a:t>
            </a:r>
            <a:r>
              <a:rPr lang="en-US" sz="1200" dirty="0"/>
              <a:t> </a:t>
            </a:r>
            <a:r>
              <a:rPr lang="en-US" sz="1600" dirty="0"/>
              <a:t>→ bias, 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deslocar</a:t>
            </a:r>
            <a:r>
              <a:rPr lang="en-US" sz="1600" dirty="0"/>
              <a:t> a </a:t>
            </a:r>
            <a:r>
              <a:rPr lang="en-US" sz="1600" dirty="0" err="1"/>
              <a:t>função</a:t>
            </a:r>
            <a:r>
              <a:rPr lang="en-US" sz="1600" dirty="0"/>
              <a:t> para </a:t>
            </a:r>
            <a:r>
              <a:rPr lang="en-US" sz="1600" dirty="0" err="1"/>
              <a:t>melhor</a:t>
            </a:r>
            <a:r>
              <a:rPr lang="en-US" sz="1600" dirty="0"/>
              <a:t> se </a:t>
            </a:r>
            <a:r>
              <a:rPr lang="en-US" sz="1600" dirty="0" err="1"/>
              <a:t>adequar</a:t>
            </a:r>
            <a:r>
              <a:rPr lang="en-US" sz="1600" dirty="0"/>
              <a:t> </a:t>
            </a:r>
            <a:r>
              <a:rPr lang="en-US" sz="1600" dirty="0" err="1"/>
              <a:t>aos</a:t>
            </a:r>
            <a:r>
              <a:rPr lang="en-US" sz="1600" dirty="0"/>
              <a:t> dados.</a:t>
            </a:r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342900"/>
            <a:r>
              <a:rPr lang="en-US" sz="2000" b="1" err="1"/>
              <a:t>Não</a:t>
            </a:r>
            <a:r>
              <a:rPr lang="en-US" sz="2000" b="1" dirty="0"/>
              <a:t> </a:t>
            </a:r>
            <a:r>
              <a:rPr lang="en-US" sz="2000" b="1" err="1"/>
              <a:t>linearidade</a:t>
            </a:r>
            <a:endParaRPr lang="en-US" sz="2000" b="1"/>
          </a:p>
          <a:p>
            <a:pPr marL="742950" lvl="1">
              <a:buFont typeface="Courier New"/>
              <a:buChar char="o"/>
            </a:pPr>
            <a:r>
              <a:rPr lang="en-US" sz="1600" dirty="0" err="1"/>
              <a:t>Permitem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a rede </a:t>
            </a:r>
            <a:r>
              <a:rPr lang="en-US" sz="1600" dirty="0" err="1"/>
              <a:t>aprenda</a:t>
            </a:r>
            <a:r>
              <a:rPr lang="en-US" sz="1600" dirty="0"/>
              <a:t> </a:t>
            </a:r>
            <a:r>
              <a:rPr lang="en-US" sz="1600" b="1" dirty="0" err="1"/>
              <a:t>padrões</a:t>
            </a:r>
            <a:r>
              <a:rPr lang="en-US" sz="1600" b="1" dirty="0"/>
              <a:t> </a:t>
            </a:r>
            <a:r>
              <a:rPr lang="en-US" sz="1600" b="1" dirty="0" err="1"/>
              <a:t>complexos</a:t>
            </a:r>
            <a:r>
              <a:rPr lang="en-US" sz="1600" dirty="0"/>
              <a:t>,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relações</a:t>
            </a:r>
            <a:r>
              <a:rPr lang="en-US" sz="1600" dirty="0"/>
              <a:t> </a:t>
            </a:r>
            <a:r>
              <a:rPr lang="en-US" sz="1600" b="1" dirty="0" err="1"/>
              <a:t>não</a:t>
            </a:r>
            <a:r>
              <a:rPr lang="en-US" sz="1600" b="1" dirty="0"/>
              <a:t> </a:t>
            </a:r>
            <a:r>
              <a:rPr lang="en-US" sz="1600" b="1" dirty="0" err="1"/>
              <a:t>proporcionais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b="1" dirty="0" err="1"/>
              <a:t>interações</a:t>
            </a:r>
            <a:r>
              <a:rPr lang="en-US" sz="1600" b="1" dirty="0"/>
              <a:t> entre </a:t>
            </a:r>
            <a:r>
              <a:rPr lang="en-US" sz="1600" b="1" dirty="0" err="1"/>
              <a:t>variáveis</a:t>
            </a:r>
            <a:endParaRPr lang="pt-BR" sz="1600" dirty="0" err="1"/>
          </a:p>
          <a:p>
            <a:pPr marL="742950" lvl="1" algn="l">
              <a:lnSpc>
                <a:spcPct val="90000"/>
              </a:lnSpc>
              <a:spcAft>
                <a:spcPts val="0"/>
              </a:spcAft>
              <a:buFont typeface="Courier New"/>
              <a:buChar char="o"/>
            </a:pPr>
            <a:endParaRPr lang="en-US" sz="1600" dirty="0"/>
          </a:p>
          <a:p>
            <a:pPr marL="342900"/>
            <a:r>
              <a:rPr lang="en-US" sz="2000" b="1" err="1"/>
              <a:t>Exemplos</a:t>
            </a:r>
            <a:endParaRPr lang="en-US" err="1"/>
          </a:p>
          <a:p>
            <a:pPr marL="742950" lvl="1">
              <a:buFont typeface="Courier New"/>
              <a:buChar char="o"/>
            </a:pPr>
            <a:r>
              <a:rPr lang="en-US" sz="1600" b="1" i="1" dirty="0"/>
              <a:t>Sigmoid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saída</a:t>
            </a:r>
            <a:r>
              <a:rPr lang="en-US" sz="1600" dirty="0"/>
              <a:t> entre 0 e 1 → </a:t>
            </a:r>
            <a:r>
              <a:rPr lang="en-US" sz="1600" dirty="0" err="1"/>
              <a:t>útil</a:t>
            </a:r>
            <a:r>
              <a:rPr lang="en-US" sz="1600" dirty="0"/>
              <a:t> para </a:t>
            </a:r>
            <a:r>
              <a:rPr lang="en-US" sz="1600" dirty="0" err="1"/>
              <a:t>classificação</a:t>
            </a:r>
            <a:r>
              <a:rPr lang="en-US" sz="1600" dirty="0"/>
              <a:t> </a:t>
            </a:r>
            <a:r>
              <a:rPr lang="en-US" sz="1600" dirty="0" err="1"/>
              <a:t>binária</a:t>
            </a:r>
            <a:r>
              <a:rPr lang="en-US" sz="1600" dirty="0"/>
              <a:t>.</a:t>
            </a:r>
            <a:endParaRPr lang="pt-BR" sz="1600" dirty="0"/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685800" lvl="1" indent="-285750">
              <a:buFont typeface="Courier New"/>
              <a:buChar char="o"/>
            </a:pPr>
            <a:r>
              <a:rPr lang="pt-BR" sz="1600" b="1" i="1" dirty="0" err="1"/>
              <a:t>Tanh</a:t>
            </a:r>
            <a:r>
              <a:rPr lang="pt-BR" sz="1600" b="1" dirty="0"/>
              <a:t>:</a:t>
            </a:r>
            <a:r>
              <a:rPr lang="pt-BR" sz="1600" dirty="0"/>
              <a:t> saída entre -1 e 1 → acelera a convergência.</a:t>
            </a:r>
          </a:p>
          <a:p>
            <a:pPr marL="685800" lvl="1" indent="-285750">
              <a:buFont typeface="Courier New"/>
              <a:buChar char="o"/>
            </a:pPr>
            <a:endParaRPr lang="pt-BR" sz="1600" dirty="0"/>
          </a:p>
          <a:p>
            <a:pPr marL="685800" lvl="1" indent="-285750">
              <a:buFont typeface="Courier New"/>
              <a:buChar char="o"/>
            </a:pPr>
            <a:r>
              <a:rPr lang="pt-BR" sz="1600" b="1" i="1" dirty="0" err="1"/>
              <a:t>ReLU</a:t>
            </a:r>
            <a:r>
              <a:rPr lang="pt-BR" sz="1600" b="1" dirty="0"/>
              <a:t>:</a:t>
            </a:r>
            <a:r>
              <a:rPr lang="pt-BR" sz="1600" dirty="0"/>
              <a:t> mantém valores positivos e zera negativos → eficiente em redes profundas.</a:t>
            </a:r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Arial"/>
              <a:cs typeface="Arial"/>
            </a:endParaRP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8931DA14-96FD-DAA0-485F-C890A01EAE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Gráfico&#10;&#10;O conteúdo gerado por IA pode estar incorreto.">
            <a:extLst>
              <a:ext uri="{FF2B5EF4-FFF2-40B4-BE49-F238E27FC236}">
                <a16:creationId xmlns:a16="http://schemas.microsoft.com/office/drawing/2014/main" id="{0FF02F05-C9FB-5CE9-B742-58AEE893CD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5" r="-195" b="1370"/>
          <a:stretch>
            <a:fillRect/>
          </a:stretch>
        </p:blipFill>
        <p:spPr>
          <a:xfrm>
            <a:off x="279400" y="1859915"/>
            <a:ext cx="5201925" cy="29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3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CF4DA666-8520-C8E2-17D5-BD9B70563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C92B6AE9-7055-FAC8-5712-0046F992A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400" y="233045"/>
            <a:ext cx="10515600" cy="5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200" dirty="0"/>
              <a:t>Limitações das Funções de Ativação em </a:t>
            </a:r>
            <a:r>
              <a:rPr lang="pt-BR" sz="3200" err="1"/>
              <a:t>MLPs</a:t>
            </a:r>
            <a:endParaRPr lang="pt-BR" sz="3200"/>
          </a:p>
        </p:txBody>
      </p:sp>
      <p:sp>
        <p:nvSpPr>
          <p:cNvPr id="119" name="Google Shape;119;p17">
            <a:extLst>
              <a:ext uri="{FF2B5EF4-FFF2-40B4-BE49-F238E27FC236}">
                <a16:creationId xmlns:a16="http://schemas.microsoft.com/office/drawing/2014/main" id="{B998689F-EF22-FE90-C965-2C111D14B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393" y="761661"/>
            <a:ext cx="11754943" cy="554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algn="just"/>
            <a:r>
              <a:rPr lang="en-US" sz="2000" b="1" err="1"/>
              <a:t>Saturação</a:t>
            </a:r>
            <a:r>
              <a:rPr lang="en-US" sz="2000" b="1" dirty="0"/>
              <a:t> e </a:t>
            </a:r>
            <a:r>
              <a:rPr lang="en-US" sz="2000" b="1" err="1"/>
              <a:t>gradientes</a:t>
            </a:r>
            <a:r>
              <a:rPr lang="en-US" sz="2000" b="1" dirty="0"/>
              <a:t> </a:t>
            </a:r>
            <a:r>
              <a:rPr lang="en-US" sz="2000" b="1" err="1"/>
              <a:t>próximos</a:t>
            </a:r>
            <a:r>
              <a:rPr lang="en-US" sz="2000" b="1" dirty="0"/>
              <a:t> de zero</a:t>
            </a:r>
            <a:endParaRPr lang="pt-BR"/>
          </a:p>
          <a:p>
            <a:pPr marL="742950" lvl="1" algn="just">
              <a:buFont typeface="Courier New"/>
              <a:buChar char="o"/>
            </a:pPr>
            <a:r>
              <a:rPr lang="en-US" sz="2000" dirty="0" err="1"/>
              <a:t>Funções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b="1" dirty="0"/>
              <a:t>sigmoid</a:t>
            </a:r>
            <a:r>
              <a:rPr lang="en-US" sz="2000" dirty="0"/>
              <a:t> e </a:t>
            </a:r>
            <a:r>
              <a:rPr lang="en-US" sz="2000" b="1" dirty="0"/>
              <a:t>tanh</a:t>
            </a:r>
            <a:r>
              <a:rPr lang="en-US" sz="2000" dirty="0"/>
              <a:t> param de </a:t>
            </a:r>
            <a:r>
              <a:rPr lang="en-US" sz="2000" dirty="0" err="1"/>
              <a:t>variar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a entrada é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alta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baixa</a:t>
            </a:r>
            <a:r>
              <a:rPr lang="en-US" sz="2000" dirty="0"/>
              <a:t>. Nessas </a:t>
            </a:r>
            <a:r>
              <a:rPr lang="en-US" sz="2000" dirty="0" err="1"/>
              <a:t>regiões</a:t>
            </a:r>
            <a:r>
              <a:rPr lang="en-US" sz="2000" dirty="0"/>
              <a:t>, </a:t>
            </a:r>
            <a:r>
              <a:rPr lang="en-US" sz="2000" dirty="0" err="1"/>
              <a:t>suas</a:t>
            </a:r>
            <a:r>
              <a:rPr lang="en-US" sz="2000" dirty="0"/>
              <a:t> </a:t>
            </a:r>
            <a:r>
              <a:rPr lang="en-US" sz="2000" dirty="0" err="1"/>
              <a:t>derivadas</a:t>
            </a:r>
            <a:r>
              <a:rPr lang="en-US" sz="2000" dirty="0"/>
              <a:t> </a:t>
            </a:r>
            <a:r>
              <a:rPr lang="en-US" sz="2000" dirty="0" err="1"/>
              <a:t>ficam</a:t>
            </a:r>
            <a:r>
              <a:rPr lang="en-US" sz="2000" dirty="0"/>
              <a:t> </a:t>
            </a:r>
            <a:r>
              <a:rPr lang="en-US" sz="2000" dirty="0" err="1"/>
              <a:t>quase</a:t>
            </a:r>
            <a:r>
              <a:rPr lang="en-US" sz="2000" dirty="0"/>
              <a:t> zero, </a:t>
            </a:r>
            <a:r>
              <a:rPr lang="en-US" sz="2000" dirty="0" err="1"/>
              <a:t>fazendo</a:t>
            </a:r>
            <a:r>
              <a:rPr lang="en-US" sz="2000" dirty="0"/>
              <a:t> com </a:t>
            </a:r>
            <a:r>
              <a:rPr lang="en-US" sz="2000" dirty="0" err="1"/>
              <a:t>que</a:t>
            </a:r>
            <a:r>
              <a:rPr lang="en-US" sz="2000" dirty="0"/>
              <a:t> o </a:t>
            </a:r>
            <a:r>
              <a:rPr lang="en-US" sz="2000" b="1" dirty="0" err="1"/>
              <a:t>gradiente</a:t>
            </a:r>
            <a:r>
              <a:rPr lang="en-US" sz="2000" b="1" dirty="0"/>
              <a:t> “</a:t>
            </a:r>
            <a:r>
              <a:rPr lang="en-US" sz="2000" b="1" dirty="0" err="1"/>
              <a:t>desapareça</a:t>
            </a:r>
            <a:r>
              <a:rPr lang="en-US" sz="2000" b="1" dirty="0"/>
              <a:t>”</a:t>
            </a:r>
            <a:r>
              <a:rPr lang="en-US" sz="2000" dirty="0"/>
              <a:t> —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neurônios</a:t>
            </a:r>
            <a:r>
              <a:rPr lang="en-US" sz="2000" dirty="0"/>
              <a:t> </a:t>
            </a:r>
            <a:r>
              <a:rPr lang="en-US" sz="2000" dirty="0" err="1"/>
              <a:t>deixam</a:t>
            </a:r>
            <a:r>
              <a:rPr lang="en-US" sz="2000" dirty="0"/>
              <a:t> de </a:t>
            </a:r>
            <a:r>
              <a:rPr lang="en-US" sz="2000" dirty="0" err="1"/>
              <a:t>aprender</a:t>
            </a:r>
            <a:r>
              <a:rPr lang="en-US" sz="2000" dirty="0"/>
              <a:t> </a:t>
            </a:r>
            <a:r>
              <a:rPr lang="en-US" sz="2000" dirty="0" err="1"/>
              <a:t>durante</a:t>
            </a:r>
            <a:r>
              <a:rPr lang="en-US" sz="2000" dirty="0"/>
              <a:t> o </a:t>
            </a:r>
            <a:r>
              <a:rPr lang="en-US" sz="2000" dirty="0" err="1"/>
              <a:t>treinamento</a:t>
            </a:r>
            <a:r>
              <a:rPr lang="en-US" sz="2000" dirty="0"/>
              <a:t>.</a:t>
            </a:r>
          </a:p>
          <a:p>
            <a:pPr marL="742950" lvl="1" algn="just">
              <a:buFont typeface="Courier New"/>
              <a:buChar char="o"/>
            </a:pPr>
            <a:endParaRPr lang="en-US" sz="2000" dirty="0"/>
          </a:p>
          <a:p>
            <a:pPr marL="342900" algn="just"/>
            <a:r>
              <a:rPr lang="en-US" sz="2000" b="1" err="1"/>
              <a:t>Unidades</a:t>
            </a:r>
            <a:r>
              <a:rPr lang="en-US" sz="2000" b="1" dirty="0"/>
              <a:t> “</a:t>
            </a:r>
            <a:r>
              <a:rPr lang="en-US" sz="2000" b="1" err="1"/>
              <a:t>mortas</a:t>
            </a:r>
            <a:r>
              <a:rPr lang="en-US" sz="2000" b="1" dirty="0"/>
              <a:t>” (dead units)</a:t>
            </a:r>
          </a:p>
          <a:p>
            <a:pPr marL="742950" lvl="1" algn="just">
              <a:buFont typeface="Courier New"/>
              <a:buChar char="o"/>
            </a:pPr>
            <a:r>
              <a:rPr lang="en-US" sz="2000" dirty="0"/>
              <a:t>No </a:t>
            </a:r>
            <a:r>
              <a:rPr lang="en-US" sz="2000" dirty="0" err="1"/>
              <a:t>caso</a:t>
            </a:r>
            <a:r>
              <a:rPr lang="en-US" sz="2000" dirty="0"/>
              <a:t> da </a:t>
            </a:r>
            <a:r>
              <a:rPr lang="en-US" sz="2000" b="1" i="1" dirty="0" err="1"/>
              <a:t>ReLU</a:t>
            </a:r>
            <a:r>
              <a:rPr lang="en-US" sz="2000" dirty="0"/>
              <a:t>, </a:t>
            </a:r>
            <a:r>
              <a:rPr lang="en-US" sz="2000" dirty="0" err="1"/>
              <a:t>neurônios</a:t>
            </a:r>
            <a:r>
              <a:rPr lang="en-US" sz="2000" dirty="0"/>
              <a:t> </a:t>
            </a:r>
            <a:r>
              <a:rPr lang="en-US" sz="2000" dirty="0" err="1"/>
              <a:t>podem</a:t>
            </a:r>
            <a:r>
              <a:rPr lang="en-US" sz="2000" dirty="0"/>
              <a:t> “</a:t>
            </a:r>
            <a:r>
              <a:rPr lang="en-US" sz="2000" dirty="0" err="1"/>
              <a:t>morrer</a:t>
            </a:r>
            <a:r>
              <a:rPr lang="en-US" sz="2000" dirty="0"/>
              <a:t>” se a entrada for sempre </a:t>
            </a:r>
            <a:r>
              <a:rPr lang="en-US" sz="2000" dirty="0" err="1"/>
              <a:t>negativa</a:t>
            </a:r>
            <a:r>
              <a:rPr lang="en-US" sz="2000" dirty="0"/>
              <a:t> e a </a:t>
            </a:r>
            <a:r>
              <a:rPr lang="en-US" sz="2000" dirty="0" err="1"/>
              <a:t>derivada</a:t>
            </a:r>
            <a:r>
              <a:rPr lang="en-US" sz="2000" dirty="0"/>
              <a:t> for zero, </a:t>
            </a:r>
            <a:r>
              <a:rPr lang="en-US" sz="2000" dirty="0" err="1"/>
              <a:t>então</a:t>
            </a:r>
            <a:r>
              <a:rPr lang="en-US" sz="2000" dirty="0"/>
              <a:t>, esse </a:t>
            </a:r>
            <a:r>
              <a:rPr lang="en-US" sz="2000" dirty="0" err="1"/>
              <a:t>neurônio</a:t>
            </a:r>
            <a:r>
              <a:rPr lang="en-US" sz="2000" dirty="0"/>
              <a:t> </a:t>
            </a:r>
            <a:r>
              <a:rPr lang="en-US" sz="2000" dirty="0" err="1"/>
              <a:t>deixa</a:t>
            </a:r>
            <a:r>
              <a:rPr lang="en-US" sz="2000" dirty="0"/>
              <a:t> de </a:t>
            </a:r>
            <a:r>
              <a:rPr lang="en-US" sz="2000" dirty="0" err="1"/>
              <a:t>aprender</a:t>
            </a:r>
            <a:r>
              <a:rPr lang="en-US" sz="2000" dirty="0"/>
              <a:t>.</a:t>
            </a:r>
          </a:p>
          <a:p>
            <a:pPr marL="742950" lvl="1" algn="just">
              <a:buFont typeface="Courier New"/>
              <a:buChar char="o"/>
            </a:pPr>
            <a:endParaRPr lang="en-US" sz="2000" dirty="0"/>
          </a:p>
          <a:p>
            <a:pPr marL="342900" algn="just"/>
            <a:r>
              <a:rPr lang="en-US" sz="2000" b="1" err="1"/>
              <a:t>Dependência</a:t>
            </a:r>
            <a:r>
              <a:rPr lang="en-US" sz="2000" b="1" dirty="0"/>
              <a:t> de </a:t>
            </a:r>
            <a:r>
              <a:rPr lang="en-US" sz="2000" b="1" err="1"/>
              <a:t>inicialização</a:t>
            </a:r>
            <a:r>
              <a:rPr lang="en-US" sz="2000" b="1" dirty="0"/>
              <a:t> e </a:t>
            </a:r>
            <a:r>
              <a:rPr lang="en-US" sz="2000" b="1" err="1"/>
              <a:t>profundidade</a:t>
            </a:r>
            <a:r>
              <a:rPr lang="en-US" sz="2000" b="1" dirty="0"/>
              <a:t> da rede</a:t>
            </a:r>
          </a:p>
          <a:p>
            <a:pPr marL="742950" lvl="1" algn="just">
              <a:buFont typeface="Courier New"/>
              <a:buChar char="o"/>
            </a:pPr>
            <a:r>
              <a:rPr lang="en-US" sz="2000" dirty="0"/>
              <a:t>Quanto </a:t>
            </a:r>
            <a:r>
              <a:rPr lang="en-US" sz="2000" err="1"/>
              <a:t>mais</a:t>
            </a:r>
            <a:r>
              <a:rPr lang="en-US" sz="2000" dirty="0"/>
              <a:t> </a:t>
            </a:r>
            <a:r>
              <a:rPr lang="en-US" sz="2000" err="1"/>
              <a:t>camadas</a:t>
            </a:r>
            <a:r>
              <a:rPr lang="en-US" sz="2000" dirty="0"/>
              <a:t>, </a:t>
            </a:r>
            <a:r>
              <a:rPr lang="en-US" sz="2000" err="1"/>
              <a:t>mais</a:t>
            </a:r>
            <a:r>
              <a:rPr lang="en-US" sz="2000" dirty="0"/>
              <a:t> a </a:t>
            </a:r>
            <a:r>
              <a:rPr lang="en-US" sz="2000" err="1"/>
              <a:t>propagação</a:t>
            </a:r>
            <a:r>
              <a:rPr lang="en-US" sz="2000" dirty="0"/>
              <a:t> do </a:t>
            </a:r>
            <a:r>
              <a:rPr lang="en-US" sz="2000" err="1"/>
              <a:t>gradiente</a:t>
            </a:r>
            <a:r>
              <a:rPr lang="en-US" sz="2000" dirty="0"/>
              <a:t> </a:t>
            </a:r>
            <a:r>
              <a:rPr lang="en-US" sz="2000" err="1"/>
              <a:t>sofre</a:t>
            </a:r>
            <a:r>
              <a:rPr lang="en-US" sz="2000" dirty="0"/>
              <a:t>, </a:t>
            </a:r>
            <a:r>
              <a:rPr lang="en-US" sz="2000" err="1"/>
              <a:t>podendo</a:t>
            </a:r>
            <a:r>
              <a:rPr lang="en-US" sz="2000" dirty="0"/>
              <a:t> </a:t>
            </a:r>
            <a:r>
              <a:rPr lang="en-US" sz="2000" err="1"/>
              <a:t>impedir</a:t>
            </a:r>
            <a:r>
              <a:rPr lang="en-US" sz="2000" dirty="0"/>
              <a:t> </a:t>
            </a:r>
            <a:r>
              <a:rPr lang="en-US" sz="2000" err="1"/>
              <a:t>que</a:t>
            </a:r>
            <a:r>
              <a:rPr lang="en-US" sz="2000" dirty="0"/>
              <a:t> </a:t>
            </a:r>
            <a:r>
              <a:rPr lang="en-US" sz="2000" err="1"/>
              <a:t>camadas</a:t>
            </a:r>
            <a:r>
              <a:rPr lang="en-US" sz="2000" dirty="0"/>
              <a:t> </a:t>
            </a:r>
            <a:r>
              <a:rPr lang="en-US" sz="2000" err="1"/>
              <a:t>iniciais</a:t>
            </a:r>
            <a:r>
              <a:rPr lang="en-US" sz="2000" dirty="0"/>
              <a:t> </a:t>
            </a:r>
            <a:r>
              <a:rPr lang="en-US" sz="2000" err="1"/>
              <a:t>aprendam</a:t>
            </a:r>
            <a:r>
              <a:rPr lang="en-US" sz="2000" dirty="0"/>
              <a:t> de forma </a:t>
            </a:r>
            <a:r>
              <a:rPr lang="en-US" sz="2000" err="1"/>
              <a:t>eficaz</a:t>
            </a:r>
            <a:r>
              <a:rPr lang="en-US" sz="2000" dirty="0"/>
              <a:t>.</a:t>
            </a:r>
            <a:endParaRPr lang="pt-BR" sz="2000" dirty="0"/>
          </a:p>
          <a:p>
            <a:pPr marL="742950" lvl="1" algn="just">
              <a:lnSpc>
                <a:spcPct val="90000"/>
              </a:lnSpc>
              <a:spcAft>
                <a:spcPts val="0"/>
              </a:spcAft>
              <a:buFont typeface="Courier New"/>
              <a:buChar char="o"/>
            </a:pPr>
            <a:endParaRPr lang="en-US" sz="2000" dirty="0"/>
          </a:p>
          <a:p>
            <a:pPr marL="342900" algn="just"/>
            <a:r>
              <a:rPr lang="en-US" sz="2000" b="1" err="1"/>
              <a:t>Não-linearidade</a:t>
            </a:r>
            <a:r>
              <a:rPr lang="en-US" sz="2000" b="1" dirty="0"/>
              <a:t> </a:t>
            </a:r>
            <a:r>
              <a:rPr lang="en-US" sz="2000" b="1" err="1"/>
              <a:t>fixa</a:t>
            </a:r>
            <a:r>
              <a:rPr lang="en-US" sz="2000" b="1" dirty="0"/>
              <a:t> e </a:t>
            </a:r>
            <a:r>
              <a:rPr lang="en-US" sz="2000" b="1" err="1"/>
              <a:t>estrutura</a:t>
            </a:r>
            <a:r>
              <a:rPr lang="en-US" sz="2000" b="1" dirty="0"/>
              <a:t> </a:t>
            </a:r>
            <a:r>
              <a:rPr lang="en-US" sz="2000" b="1" err="1"/>
              <a:t>rígida</a:t>
            </a:r>
            <a:endParaRPr lang="en-US" sz="2000" b="1"/>
          </a:p>
          <a:p>
            <a:pPr marL="742950" lvl="1" algn="just">
              <a:buFont typeface="Courier New"/>
              <a:buChar char="o"/>
            </a:pPr>
            <a:r>
              <a:rPr lang="en-US" sz="2000" dirty="0"/>
              <a:t>Nas MLPs,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neurônio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en-US" sz="2000" dirty="0"/>
              <a:t> sempre a </a:t>
            </a:r>
            <a:r>
              <a:rPr lang="en-US" sz="2000" dirty="0" err="1"/>
              <a:t>mesma</a:t>
            </a:r>
            <a:r>
              <a:rPr lang="en-US" sz="2000" dirty="0"/>
              <a:t> </a:t>
            </a:r>
            <a:r>
              <a:rPr lang="en-US" sz="2000" dirty="0" err="1"/>
              <a:t>função</a:t>
            </a:r>
            <a:r>
              <a:rPr lang="en-US" sz="2000" dirty="0"/>
              <a:t> de </a:t>
            </a:r>
            <a:r>
              <a:rPr lang="en-US" sz="2000" dirty="0" err="1"/>
              <a:t>ativação</a:t>
            </a:r>
            <a:r>
              <a:rPr lang="en-US" sz="2000" dirty="0"/>
              <a:t> (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ReLU</a:t>
            </a:r>
            <a:r>
              <a:rPr lang="en-US" sz="2000" dirty="0"/>
              <a:t>), </a:t>
            </a:r>
            <a:r>
              <a:rPr lang="en-US" sz="2000" dirty="0" err="1"/>
              <a:t>independentemente</a:t>
            </a:r>
            <a:r>
              <a:rPr lang="en-US" sz="2000" dirty="0"/>
              <a:t> dos dados. Essa </a:t>
            </a:r>
            <a:r>
              <a:rPr lang="en-US" sz="2000" dirty="0" err="1"/>
              <a:t>não-linearidade</a:t>
            </a:r>
            <a:r>
              <a:rPr lang="en-US" sz="2000" dirty="0"/>
              <a:t> </a:t>
            </a:r>
            <a:r>
              <a:rPr lang="en-US" sz="2000" dirty="0" err="1"/>
              <a:t>fixa</a:t>
            </a:r>
            <a:r>
              <a:rPr lang="en-US" sz="2000" dirty="0"/>
              <a:t> </a:t>
            </a:r>
            <a:r>
              <a:rPr lang="en-US" sz="2000" dirty="0" err="1"/>
              <a:t>limita</a:t>
            </a:r>
            <a:r>
              <a:rPr lang="en-US" sz="2000" dirty="0"/>
              <a:t> a </a:t>
            </a:r>
            <a:r>
              <a:rPr lang="en-US" sz="2000" dirty="0" err="1"/>
              <a:t>capacidade</a:t>
            </a:r>
            <a:r>
              <a:rPr lang="en-US" sz="2000" dirty="0"/>
              <a:t> da rede de se </a:t>
            </a:r>
            <a:r>
              <a:rPr lang="en-US" sz="2000" dirty="0" err="1"/>
              <a:t>adaptar</a:t>
            </a:r>
            <a:r>
              <a:rPr lang="en-US" sz="2000" dirty="0"/>
              <a:t>, </a:t>
            </a:r>
            <a:r>
              <a:rPr lang="en-US" sz="2000" dirty="0" err="1"/>
              <a:t>motivando</a:t>
            </a:r>
            <a:r>
              <a:rPr lang="en-US" sz="2000" dirty="0"/>
              <a:t> o </a:t>
            </a:r>
            <a:r>
              <a:rPr lang="en-US" sz="2000" dirty="0" err="1"/>
              <a:t>surgimento</a:t>
            </a:r>
            <a:r>
              <a:rPr lang="en-US" sz="2000" dirty="0"/>
              <a:t> de </a:t>
            </a:r>
            <a:r>
              <a:rPr lang="en-US" sz="2000" dirty="0" err="1"/>
              <a:t>arquiteturas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flexíveis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as </a:t>
            </a:r>
            <a:r>
              <a:rPr lang="en-US" sz="2000" dirty="0" err="1"/>
              <a:t>KANs.</a:t>
            </a:r>
            <a:endParaRPr lang="en-US" sz="2000" dirty="0"/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742950" lvl="1">
              <a:buFont typeface="Courier New"/>
              <a:buChar char="o"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Arial"/>
              <a:cs typeface="Arial"/>
            </a:endParaRP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055B40B8-620D-8275-E4ED-E8928F4992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281546" y="6075242"/>
            <a:ext cx="1661948" cy="524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1B98-A117-C75D-7B1D-C6CCB307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E97FA-D33F-ACF0-2985-2535B5AE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17" y="2336165"/>
            <a:ext cx="8802648" cy="2579827"/>
          </a:xfrm>
        </p:spPr>
        <p:txBody>
          <a:bodyPr/>
          <a:lstStyle/>
          <a:p>
            <a:r>
              <a:rPr lang="pt-BR" dirty="0"/>
              <a:t>     Redes Neurais </a:t>
            </a:r>
            <a:r>
              <a:rPr lang="pt-BR" err="1"/>
              <a:t>Kolmogorov</a:t>
            </a:r>
            <a:r>
              <a:rPr lang="pt-BR" dirty="0"/>
              <a:t>–Arnold</a:t>
            </a:r>
          </a:p>
          <a:p>
            <a:endParaRPr lang="pt-BR" dirty="0"/>
          </a:p>
          <a:p>
            <a:endParaRPr lang="pt-BR"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CA5E65D3-994A-907E-D689-694AD151EF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90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3EA9A48C-9162-8CF2-E50E-2EF52F4CA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4270C65A-150D-58EB-E173-A34ABEFDB6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080" y="263525"/>
            <a:ext cx="11562080" cy="9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200" dirty="0"/>
              <a:t>Fundamentação teórica - Motivações para as </a:t>
            </a:r>
            <a:r>
              <a:rPr lang="pt-BR" sz="3200" err="1"/>
              <a:t>KANs</a:t>
            </a:r>
            <a:endParaRPr lang="pt-BR" sz="3200"/>
          </a:p>
        </p:txBody>
      </p:sp>
      <p:sp>
        <p:nvSpPr>
          <p:cNvPr id="119" name="Google Shape;119;p17">
            <a:extLst>
              <a:ext uri="{FF2B5EF4-FFF2-40B4-BE49-F238E27FC236}">
                <a16:creationId xmlns:a16="http://schemas.microsoft.com/office/drawing/2014/main" id="{04CDBA15-3105-2EEB-3BAD-C66F90C22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193" y="1137581"/>
            <a:ext cx="10952303" cy="473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algn="just"/>
            <a:r>
              <a:rPr lang="en-US" sz="1900" b="1" err="1"/>
              <a:t>Limitações</a:t>
            </a:r>
            <a:r>
              <a:rPr lang="en-US" sz="1900" b="1" dirty="0"/>
              <a:t> das MLPs</a:t>
            </a:r>
            <a:endParaRPr lang="en-US" sz="1900" dirty="0"/>
          </a:p>
          <a:p>
            <a:pPr lvl="1" algn="just">
              <a:buFont typeface="Courier New"/>
              <a:buChar char="o"/>
            </a:pPr>
            <a:r>
              <a:rPr lang="en-US" sz="1900" dirty="0"/>
              <a:t>Nas redes MLP </a:t>
            </a:r>
            <a:r>
              <a:rPr lang="en-US" sz="1900" err="1"/>
              <a:t>tradicionais</a:t>
            </a:r>
            <a:r>
              <a:rPr lang="en-US" sz="1900" dirty="0"/>
              <a:t>, as </a:t>
            </a:r>
            <a:r>
              <a:rPr lang="en-US" sz="1900" err="1"/>
              <a:t>funções</a:t>
            </a:r>
            <a:r>
              <a:rPr lang="en-US" sz="1900" dirty="0"/>
              <a:t> de </a:t>
            </a:r>
            <a:r>
              <a:rPr lang="en-US" sz="1900" err="1"/>
              <a:t>ativação</a:t>
            </a:r>
            <a:r>
              <a:rPr lang="en-US" sz="1900" dirty="0"/>
              <a:t> </a:t>
            </a:r>
            <a:r>
              <a:rPr lang="en-US" sz="1900" err="1"/>
              <a:t>são</a:t>
            </a:r>
            <a:r>
              <a:rPr lang="en-US" sz="1900" dirty="0"/>
              <a:t> </a:t>
            </a:r>
            <a:r>
              <a:rPr lang="en-US" sz="1900" err="1"/>
              <a:t>fixas</a:t>
            </a:r>
            <a:r>
              <a:rPr lang="en-US" sz="1900" dirty="0"/>
              <a:t> </a:t>
            </a:r>
            <a:r>
              <a:rPr lang="en-US" sz="1900" err="1"/>
              <a:t>nos</a:t>
            </a:r>
            <a:r>
              <a:rPr lang="en-US" sz="1900" dirty="0"/>
              <a:t> </a:t>
            </a:r>
            <a:r>
              <a:rPr lang="en-US" sz="1900" err="1"/>
              <a:t>nós</a:t>
            </a:r>
            <a:r>
              <a:rPr lang="en-US" sz="1900" dirty="0"/>
              <a:t>, o </a:t>
            </a:r>
            <a:r>
              <a:rPr lang="en-US" sz="1900" err="1"/>
              <a:t>que</a:t>
            </a:r>
            <a:r>
              <a:rPr lang="en-US" sz="1900" dirty="0"/>
              <a:t> </a:t>
            </a:r>
            <a:r>
              <a:rPr lang="en-US" sz="1900" err="1"/>
              <a:t>pode</a:t>
            </a:r>
            <a:r>
              <a:rPr lang="en-US" sz="1900" dirty="0"/>
              <a:t> </a:t>
            </a:r>
            <a:r>
              <a:rPr lang="en-US" sz="1900" err="1"/>
              <a:t>impedir</a:t>
            </a:r>
            <a:r>
              <a:rPr lang="en-US" sz="1900" dirty="0"/>
              <a:t> a rede de </a:t>
            </a:r>
            <a:r>
              <a:rPr lang="en-US" sz="1900" err="1"/>
              <a:t>capturar</a:t>
            </a:r>
            <a:r>
              <a:rPr lang="en-US" sz="1900" dirty="0"/>
              <a:t> </a:t>
            </a:r>
            <a:r>
              <a:rPr lang="en-US" sz="1900" err="1"/>
              <a:t>relações</a:t>
            </a:r>
            <a:r>
              <a:rPr lang="en-US" sz="1900" dirty="0"/>
              <a:t> </a:t>
            </a:r>
            <a:r>
              <a:rPr lang="en-US" sz="1900" err="1"/>
              <a:t>complexas</a:t>
            </a:r>
            <a:r>
              <a:rPr lang="en-US" sz="1900" dirty="0"/>
              <a:t> entre </a:t>
            </a:r>
            <a:r>
              <a:rPr lang="en-US" sz="1900" err="1"/>
              <a:t>variáveis</a:t>
            </a:r>
            <a:r>
              <a:rPr lang="en-US" sz="1900" dirty="0"/>
              <a:t> </a:t>
            </a:r>
            <a:r>
              <a:rPr lang="en-US" sz="1900" err="1"/>
              <a:t>contínuas</a:t>
            </a:r>
            <a:r>
              <a:rPr lang="en-US" sz="1900" dirty="0"/>
              <a:t>.</a:t>
            </a:r>
            <a:endParaRPr lang="pt-BR" sz="1900"/>
          </a:p>
          <a:p>
            <a:pPr lvl="1" algn="just">
              <a:buFont typeface="Courier New"/>
              <a:buChar char="o"/>
            </a:pPr>
            <a:endParaRPr lang="en-US" sz="1900" dirty="0"/>
          </a:p>
          <a:p>
            <a:pPr algn="just"/>
            <a:r>
              <a:rPr lang="en-US" sz="1900" b="1" dirty="0"/>
              <a:t>Pesos </a:t>
            </a:r>
            <a:r>
              <a:rPr lang="en-US" sz="1900" b="1" err="1"/>
              <a:t>lineares</a:t>
            </a:r>
            <a:r>
              <a:rPr lang="en-US" sz="1900" b="1" dirty="0"/>
              <a:t> </a:t>
            </a:r>
            <a:r>
              <a:rPr lang="en-US" sz="1900" b="1" err="1"/>
              <a:t>restringem</a:t>
            </a:r>
            <a:r>
              <a:rPr lang="en-US" sz="1900" b="1" dirty="0"/>
              <a:t> </a:t>
            </a:r>
            <a:r>
              <a:rPr lang="en-US" sz="1900" b="1" err="1"/>
              <a:t>expressividade</a:t>
            </a:r>
            <a:endParaRPr lang="en-US" sz="1900" b="1"/>
          </a:p>
          <a:p>
            <a:pPr lvl="1" algn="just">
              <a:buFont typeface="Courier New"/>
              <a:buChar char="o"/>
            </a:pPr>
            <a:r>
              <a:rPr lang="en-US" sz="1900" dirty="0" err="1"/>
              <a:t>Os</a:t>
            </a:r>
            <a:r>
              <a:rPr lang="en-US" sz="1900" dirty="0"/>
              <a:t> pesos </a:t>
            </a:r>
            <a:r>
              <a:rPr lang="en-US" sz="1900" dirty="0" err="1"/>
              <a:t>lineares</a:t>
            </a:r>
            <a:r>
              <a:rPr lang="en-US" sz="1900" dirty="0"/>
              <a:t> </a:t>
            </a:r>
            <a:r>
              <a:rPr lang="en-US" sz="1900" dirty="0" err="1"/>
              <a:t>ajustam</a:t>
            </a:r>
            <a:r>
              <a:rPr lang="en-US" sz="1900" dirty="0"/>
              <a:t> </a:t>
            </a:r>
            <a:r>
              <a:rPr lang="en-US" sz="1900" dirty="0" err="1"/>
              <a:t>apenas</a:t>
            </a:r>
            <a:r>
              <a:rPr lang="en-US" sz="1900" dirty="0"/>
              <a:t> a </a:t>
            </a:r>
            <a:r>
              <a:rPr lang="en-US" sz="1900" dirty="0" err="1"/>
              <a:t>intensidade</a:t>
            </a:r>
            <a:r>
              <a:rPr lang="en-US" sz="1900" dirty="0"/>
              <a:t> das </a:t>
            </a:r>
            <a:r>
              <a:rPr lang="en-US" sz="1900" dirty="0" err="1"/>
              <a:t>conexões</a:t>
            </a:r>
            <a:r>
              <a:rPr lang="en-US" sz="1900" dirty="0"/>
              <a:t>, </a:t>
            </a:r>
            <a:r>
              <a:rPr lang="en-US" sz="1900" dirty="0" err="1"/>
              <a:t>sem</a:t>
            </a:r>
            <a:r>
              <a:rPr lang="en-US" sz="1900" dirty="0"/>
              <a:t> </a:t>
            </a:r>
            <a:r>
              <a:rPr lang="en-US" sz="1900" dirty="0" err="1"/>
              <a:t>permitir</a:t>
            </a:r>
            <a:r>
              <a:rPr lang="en-US" sz="1900" dirty="0"/>
              <a:t> </a:t>
            </a:r>
            <a:r>
              <a:rPr lang="en-US" sz="1900" dirty="0" err="1"/>
              <a:t>modelar</a:t>
            </a:r>
            <a:r>
              <a:rPr lang="en-US" sz="1900" dirty="0"/>
              <a:t> </a:t>
            </a:r>
            <a:r>
              <a:rPr lang="en-US" sz="1900" dirty="0" err="1"/>
              <a:t>transformações</a:t>
            </a:r>
            <a:r>
              <a:rPr lang="en-US" sz="1900" dirty="0"/>
              <a:t> </a:t>
            </a:r>
            <a:r>
              <a:rPr lang="en-US" sz="1900" dirty="0" err="1"/>
              <a:t>complexas</a:t>
            </a:r>
            <a:r>
              <a:rPr lang="en-US" sz="1900" dirty="0"/>
              <a:t> de </a:t>
            </a:r>
            <a:r>
              <a:rPr lang="en-US" sz="1900" dirty="0" err="1"/>
              <a:t>maneira</a:t>
            </a:r>
            <a:r>
              <a:rPr lang="en-US" sz="1900" dirty="0"/>
              <a:t> eficiente.</a:t>
            </a:r>
          </a:p>
          <a:p>
            <a:pPr lvl="1" algn="just">
              <a:buFont typeface="Courier New"/>
              <a:buChar char="o"/>
            </a:pPr>
            <a:endParaRPr lang="en-US" sz="1900" dirty="0"/>
          </a:p>
          <a:p>
            <a:pPr algn="just"/>
            <a:r>
              <a:rPr lang="en-US" sz="1900" b="1" err="1"/>
              <a:t>Necessidade</a:t>
            </a:r>
            <a:r>
              <a:rPr lang="en-US" sz="1900" b="1" dirty="0"/>
              <a:t> de </a:t>
            </a:r>
            <a:r>
              <a:rPr lang="en-US" sz="1900" b="1" err="1"/>
              <a:t>maior</a:t>
            </a:r>
            <a:r>
              <a:rPr lang="en-US" sz="1900" b="1" dirty="0"/>
              <a:t> </a:t>
            </a:r>
            <a:r>
              <a:rPr lang="en-US" sz="1900" b="1" err="1"/>
              <a:t>interpretabilidade</a:t>
            </a:r>
            <a:endParaRPr lang="en-US" sz="1900" b="1"/>
          </a:p>
          <a:p>
            <a:pPr lvl="1" algn="just">
              <a:buFont typeface="Courier New"/>
              <a:buChar char="o"/>
            </a:pPr>
            <a:r>
              <a:rPr lang="en-US" sz="1900" err="1"/>
              <a:t>Pesquisadores</a:t>
            </a:r>
            <a:r>
              <a:rPr lang="en-US" sz="1900" dirty="0"/>
              <a:t> </a:t>
            </a:r>
            <a:r>
              <a:rPr lang="en-US" sz="1900" err="1"/>
              <a:t>buscam</a:t>
            </a:r>
            <a:r>
              <a:rPr lang="en-US" sz="1900" dirty="0"/>
              <a:t> redes </a:t>
            </a:r>
            <a:r>
              <a:rPr lang="en-US" sz="1900" err="1"/>
              <a:t>que</a:t>
            </a:r>
            <a:r>
              <a:rPr lang="en-US" sz="1900" dirty="0"/>
              <a:t> </a:t>
            </a:r>
            <a:r>
              <a:rPr lang="en-US" sz="1900" err="1"/>
              <a:t>permitam</a:t>
            </a:r>
            <a:r>
              <a:rPr lang="en-US" sz="1900" dirty="0"/>
              <a:t> </a:t>
            </a:r>
            <a:r>
              <a:rPr lang="en-US" sz="1900" err="1"/>
              <a:t>entender</a:t>
            </a:r>
            <a:r>
              <a:rPr lang="en-US" sz="1900" dirty="0"/>
              <a:t> </a:t>
            </a:r>
            <a:r>
              <a:rPr lang="en-US" sz="1900" err="1"/>
              <a:t>como</a:t>
            </a:r>
            <a:r>
              <a:rPr lang="en-US" sz="1900" dirty="0"/>
              <a:t> </a:t>
            </a:r>
            <a:r>
              <a:rPr lang="en-US" sz="1900" err="1"/>
              <a:t>cada</a:t>
            </a:r>
            <a:r>
              <a:rPr lang="en-US" sz="1900" dirty="0"/>
              <a:t> </a:t>
            </a:r>
            <a:r>
              <a:rPr lang="en-US" sz="1900" err="1"/>
              <a:t>variável</a:t>
            </a:r>
            <a:r>
              <a:rPr lang="en-US" sz="1900" dirty="0"/>
              <a:t> </a:t>
            </a:r>
            <a:r>
              <a:rPr lang="en-US" sz="1900" err="1"/>
              <a:t>contribui</a:t>
            </a:r>
            <a:r>
              <a:rPr lang="en-US" sz="1900" dirty="0"/>
              <a:t> para a </a:t>
            </a:r>
            <a:r>
              <a:rPr lang="en-US" sz="1900" err="1"/>
              <a:t>saída</a:t>
            </a:r>
            <a:r>
              <a:rPr lang="en-US" sz="1900" dirty="0"/>
              <a:t>, algo </a:t>
            </a:r>
            <a:r>
              <a:rPr lang="en-US" sz="1900" err="1"/>
              <a:t>que</a:t>
            </a:r>
            <a:r>
              <a:rPr lang="en-US" sz="1900" dirty="0"/>
              <a:t> MLPs </a:t>
            </a:r>
            <a:r>
              <a:rPr lang="en-US" sz="1900" err="1"/>
              <a:t>não</a:t>
            </a:r>
            <a:r>
              <a:rPr lang="en-US" sz="1900" dirty="0"/>
              <a:t> </a:t>
            </a:r>
            <a:r>
              <a:rPr lang="en-US" sz="1900" err="1"/>
              <a:t>fornecem</a:t>
            </a:r>
            <a:r>
              <a:rPr lang="en-US" sz="1900" dirty="0"/>
              <a:t> de forma </a:t>
            </a:r>
            <a:r>
              <a:rPr lang="en-US" sz="1900" err="1"/>
              <a:t>clara</a:t>
            </a:r>
            <a:r>
              <a:rPr lang="en-US" sz="1900" dirty="0"/>
              <a:t>.</a:t>
            </a:r>
          </a:p>
          <a:p>
            <a:pPr lvl="1" algn="just">
              <a:buFont typeface="Courier New"/>
              <a:buChar char="o"/>
            </a:pPr>
            <a:endParaRPr lang="en-US" sz="1900" dirty="0"/>
          </a:p>
          <a:p>
            <a:pPr algn="just"/>
            <a:r>
              <a:rPr lang="en-US" sz="1900" b="1" err="1"/>
              <a:t>Inspiração</a:t>
            </a:r>
            <a:r>
              <a:rPr lang="en-US" sz="1900" b="1" dirty="0"/>
              <a:t> no </a:t>
            </a:r>
            <a:r>
              <a:rPr lang="en-US" sz="1900" b="1" err="1"/>
              <a:t>Teorema</a:t>
            </a:r>
            <a:r>
              <a:rPr lang="en-US" sz="1900" b="1" dirty="0"/>
              <a:t> de Kolmogorov-Arnold</a:t>
            </a:r>
          </a:p>
          <a:p>
            <a:pPr lvl="1" algn="just">
              <a:buFont typeface="Courier New"/>
              <a:buChar char="o"/>
            </a:pPr>
            <a:r>
              <a:rPr lang="en-US" sz="1900" dirty="0"/>
              <a:t>O </a:t>
            </a:r>
            <a:r>
              <a:rPr lang="en-US" sz="1900" err="1"/>
              <a:t>teorema</a:t>
            </a:r>
            <a:r>
              <a:rPr lang="en-US" sz="1900" dirty="0"/>
              <a:t> </a:t>
            </a:r>
            <a:r>
              <a:rPr lang="en-US" sz="1900" err="1"/>
              <a:t>mostra</a:t>
            </a:r>
            <a:r>
              <a:rPr lang="en-US" sz="1900" dirty="0"/>
              <a:t> </a:t>
            </a:r>
            <a:r>
              <a:rPr lang="en-US" sz="1900" err="1"/>
              <a:t>que</a:t>
            </a:r>
            <a:r>
              <a:rPr lang="en-US" sz="1900" dirty="0"/>
              <a:t> </a:t>
            </a:r>
            <a:r>
              <a:rPr lang="en-US" sz="1900" err="1"/>
              <a:t>qualquer</a:t>
            </a:r>
            <a:r>
              <a:rPr lang="en-US" sz="1900" dirty="0"/>
              <a:t> </a:t>
            </a:r>
            <a:r>
              <a:rPr lang="en-US" sz="1900" err="1"/>
              <a:t>função</a:t>
            </a:r>
            <a:r>
              <a:rPr lang="en-US" sz="1900" dirty="0"/>
              <a:t> </a:t>
            </a:r>
            <a:r>
              <a:rPr lang="en-US" sz="1900" err="1"/>
              <a:t>contínua</a:t>
            </a:r>
            <a:r>
              <a:rPr lang="en-US" sz="1900" dirty="0"/>
              <a:t> </a:t>
            </a:r>
            <a:r>
              <a:rPr lang="en-US" sz="1900" err="1"/>
              <a:t>multivariada</a:t>
            </a:r>
            <a:r>
              <a:rPr lang="en-US" sz="1900" dirty="0"/>
              <a:t> </a:t>
            </a:r>
            <a:r>
              <a:rPr lang="en-US" sz="1900" err="1"/>
              <a:t>pode</a:t>
            </a:r>
            <a:r>
              <a:rPr lang="en-US" sz="1900" dirty="0"/>
              <a:t> ser </a:t>
            </a:r>
            <a:r>
              <a:rPr lang="en-US" sz="1900" err="1"/>
              <a:t>representada</a:t>
            </a:r>
            <a:r>
              <a:rPr lang="en-US" sz="1900" dirty="0"/>
              <a:t> </a:t>
            </a:r>
            <a:r>
              <a:rPr lang="en-US" sz="1900" err="1"/>
              <a:t>como</a:t>
            </a:r>
            <a:r>
              <a:rPr lang="en-US" sz="1900" dirty="0"/>
              <a:t> </a:t>
            </a:r>
            <a:r>
              <a:rPr lang="en-US" sz="1900" err="1"/>
              <a:t>composição</a:t>
            </a:r>
            <a:r>
              <a:rPr lang="en-US" sz="1900" dirty="0"/>
              <a:t> de </a:t>
            </a:r>
            <a:r>
              <a:rPr lang="en-US" sz="1900" err="1"/>
              <a:t>funções</a:t>
            </a:r>
            <a:r>
              <a:rPr lang="en-US" sz="1900" dirty="0"/>
              <a:t> </a:t>
            </a:r>
            <a:r>
              <a:rPr lang="en-US" sz="1900" err="1"/>
              <a:t>univariadas</a:t>
            </a:r>
            <a:r>
              <a:rPr lang="en-US" sz="1900" dirty="0"/>
              <a:t>, </a:t>
            </a:r>
            <a:r>
              <a:rPr lang="en-US" sz="1900" err="1"/>
              <a:t>sugerindo</a:t>
            </a:r>
            <a:r>
              <a:rPr lang="en-US" sz="1900" dirty="0"/>
              <a:t> </a:t>
            </a:r>
            <a:r>
              <a:rPr lang="en-US" sz="1900" err="1"/>
              <a:t>uma</a:t>
            </a:r>
            <a:r>
              <a:rPr lang="en-US" sz="1900" dirty="0"/>
              <a:t> </a:t>
            </a:r>
            <a:r>
              <a:rPr lang="en-US" sz="1900" err="1"/>
              <a:t>estrutura</a:t>
            </a:r>
            <a:r>
              <a:rPr lang="en-US" sz="1900" dirty="0"/>
              <a:t> </a:t>
            </a:r>
            <a:r>
              <a:rPr lang="en-US" sz="1900" err="1"/>
              <a:t>mais</a:t>
            </a:r>
            <a:r>
              <a:rPr lang="en-US" sz="1900" dirty="0"/>
              <a:t> </a:t>
            </a:r>
            <a:r>
              <a:rPr lang="en-US" sz="1900" err="1"/>
              <a:t>poderosa</a:t>
            </a:r>
            <a:r>
              <a:rPr lang="en-US" sz="1900" dirty="0"/>
              <a:t> para redes </a:t>
            </a:r>
            <a:r>
              <a:rPr lang="en-US" sz="1900" err="1"/>
              <a:t>neurais</a:t>
            </a:r>
            <a:r>
              <a:rPr lang="en-US" sz="1900" dirty="0"/>
              <a:t>.</a:t>
            </a:r>
          </a:p>
          <a:p>
            <a:pPr marL="285750" indent="-285750"/>
            <a:endParaRPr lang="en-US" sz="2000" b="1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</a:endParaRP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9198638A-9465-DB3A-8123-9B5B60952F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23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BC7D4F1A-46CB-495D-5154-DE4329184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E7410250-38CC-5C0A-B58D-ABF459CCD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080" y="446405"/>
            <a:ext cx="10281920" cy="35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200" dirty="0"/>
              <a:t>Arquitetura das </a:t>
            </a:r>
            <a:r>
              <a:rPr lang="pt-BR" sz="3200" err="1"/>
              <a:t>MLPs</a:t>
            </a:r>
            <a:endParaRPr lang="pt-BR" sz="3200"/>
          </a:p>
        </p:txBody>
      </p:sp>
      <p:sp>
        <p:nvSpPr>
          <p:cNvPr id="119" name="Google Shape;119;p17">
            <a:extLst>
              <a:ext uri="{FF2B5EF4-FFF2-40B4-BE49-F238E27FC236}">
                <a16:creationId xmlns:a16="http://schemas.microsoft.com/office/drawing/2014/main" id="{AFDF6435-35C5-19FC-E452-BF8311404C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4713" y="802301"/>
            <a:ext cx="5892623" cy="557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algn="just"/>
            <a:r>
              <a:rPr lang="en-US" sz="1900" b="1" err="1"/>
              <a:t>Conectividade</a:t>
            </a:r>
            <a:r>
              <a:rPr lang="en-US" sz="1900" b="1" dirty="0"/>
              <a:t> Total (</a:t>
            </a:r>
            <a:r>
              <a:rPr lang="en-US" sz="1900" b="1" err="1"/>
              <a:t>Densa</a:t>
            </a:r>
            <a:r>
              <a:rPr lang="en-US" sz="1900" b="1" dirty="0"/>
              <a:t>)</a:t>
            </a:r>
            <a:endParaRPr lang="pt-BR" dirty="0"/>
          </a:p>
          <a:p>
            <a:pPr lvl="1" algn="just"/>
            <a:r>
              <a:rPr lang="en-US" sz="1900" dirty="0"/>
              <a:t>Cada </a:t>
            </a:r>
            <a:r>
              <a:rPr lang="en-US" sz="1900" err="1"/>
              <a:t>neurônio</a:t>
            </a:r>
            <a:r>
              <a:rPr lang="en-US" sz="1900" dirty="0"/>
              <a:t> </a:t>
            </a:r>
            <a:r>
              <a:rPr lang="en-US" sz="1900" err="1"/>
              <a:t>recebe</a:t>
            </a:r>
            <a:r>
              <a:rPr lang="en-US" sz="1900" dirty="0"/>
              <a:t> entradas de </a:t>
            </a:r>
            <a:r>
              <a:rPr lang="en-US" sz="1900" err="1"/>
              <a:t>todos</a:t>
            </a:r>
            <a:r>
              <a:rPr lang="en-US" sz="1900" dirty="0"/>
              <a:t> </a:t>
            </a:r>
            <a:r>
              <a:rPr lang="en-US" sz="1900" err="1"/>
              <a:t>os</a:t>
            </a:r>
            <a:r>
              <a:rPr lang="en-US" sz="1900" dirty="0"/>
              <a:t> </a:t>
            </a:r>
            <a:r>
              <a:rPr lang="en-US" sz="1900" err="1"/>
              <a:t>neurônios</a:t>
            </a:r>
            <a:r>
              <a:rPr lang="en-US" sz="1900" dirty="0"/>
              <a:t> da </a:t>
            </a:r>
            <a:r>
              <a:rPr lang="en-US" sz="1900" err="1"/>
              <a:t>camada</a:t>
            </a:r>
            <a:r>
              <a:rPr lang="en-US" sz="1900" dirty="0"/>
              <a:t> anterior (</a:t>
            </a:r>
            <a:r>
              <a:rPr lang="en-US" sz="1900" b="1" err="1"/>
              <a:t>totalmente</a:t>
            </a:r>
            <a:r>
              <a:rPr lang="en-US" sz="1900" b="1" dirty="0"/>
              <a:t> </a:t>
            </a:r>
            <a:r>
              <a:rPr lang="en-US" sz="1900" b="1" err="1"/>
              <a:t>conectado</a:t>
            </a:r>
            <a:r>
              <a:rPr lang="en-US" sz="1900" dirty="0"/>
              <a:t>).</a:t>
            </a:r>
            <a:endParaRPr lang="en-US" dirty="0"/>
          </a:p>
          <a:p>
            <a:pPr lvl="1" algn="just"/>
            <a:endParaRPr lang="en-US" sz="1900" dirty="0"/>
          </a:p>
          <a:p>
            <a:pPr algn="just"/>
            <a:r>
              <a:rPr lang="en-US" sz="1900" b="1" dirty="0" err="1"/>
              <a:t>Funções</a:t>
            </a:r>
            <a:r>
              <a:rPr lang="en-US" sz="1900" b="1" dirty="0"/>
              <a:t> de </a:t>
            </a:r>
            <a:r>
              <a:rPr lang="en-US" sz="1900" b="1" dirty="0" err="1"/>
              <a:t>Ativação</a:t>
            </a:r>
            <a:r>
              <a:rPr lang="en-US" sz="1900" b="1" dirty="0"/>
              <a:t> </a:t>
            </a:r>
            <a:r>
              <a:rPr lang="en-US" sz="1900" b="1" dirty="0" err="1"/>
              <a:t>Fixas</a:t>
            </a:r>
            <a:r>
              <a:rPr lang="en-US" sz="1900" b="1" dirty="0"/>
              <a:t> (</a:t>
            </a:r>
            <a:r>
              <a:rPr lang="en-US" sz="1900" b="1" dirty="0" err="1"/>
              <a:t>Nós</a:t>
            </a:r>
            <a:r>
              <a:rPr lang="en-US" sz="1900" b="1" dirty="0"/>
              <a:t>/Nodes)</a:t>
            </a:r>
            <a:endParaRPr lang="en-US" dirty="0"/>
          </a:p>
          <a:p>
            <a:pPr lvl="1" algn="just"/>
            <a:r>
              <a:rPr lang="en-US" sz="1900" dirty="0"/>
              <a:t>As </a:t>
            </a:r>
            <a:r>
              <a:rPr lang="en-US" sz="1900" dirty="0" err="1"/>
              <a:t>funções</a:t>
            </a:r>
            <a:r>
              <a:rPr lang="en-US" sz="1900" dirty="0"/>
              <a:t> de </a:t>
            </a:r>
            <a:r>
              <a:rPr lang="en-US" sz="1900" dirty="0" err="1"/>
              <a:t>ativação</a:t>
            </a:r>
            <a:r>
              <a:rPr lang="en-US" sz="1900" dirty="0"/>
              <a:t> (e.g., </a:t>
            </a:r>
            <a:r>
              <a:rPr lang="en-US" sz="1900" i="1" dirty="0" err="1"/>
              <a:t>ReLU</a:t>
            </a:r>
            <a:r>
              <a:rPr lang="en-US" sz="1900" dirty="0"/>
              <a:t>, </a:t>
            </a:r>
            <a:r>
              <a:rPr lang="en-US" sz="1900" i="1" dirty="0"/>
              <a:t>Sigmoid</a:t>
            </a:r>
            <a:r>
              <a:rPr lang="en-US" sz="1900" dirty="0"/>
              <a:t>) </a:t>
            </a:r>
            <a:r>
              <a:rPr lang="en-US" sz="1900" dirty="0" err="1"/>
              <a:t>são</a:t>
            </a:r>
            <a:r>
              <a:rPr lang="en-US" sz="1900" dirty="0"/>
              <a:t> </a:t>
            </a:r>
            <a:r>
              <a:rPr lang="en-US" sz="1900" b="1" dirty="0" err="1"/>
              <a:t>fixas</a:t>
            </a:r>
            <a:r>
              <a:rPr lang="en-US" sz="1900" dirty="0"/>
              <a:t> e </a:t>
            </a:r>
            <a:r>
              <a:rPr lang="en-US" sz="1900" dirty="0" err="1"/>
              <a:t>definem</a:t>
            </a:r>
            <a:r>
              <a:rPr lang="en-US" sz="1900" dirty="0"/>
              <a:t> </a:t>
            </a:r>
            <a:r>
              <a:rPr lang="en-US" sz="1900" dirty="0" err="1"/>
              <a:t>como</a:t>
            </a:r>
            <a:r>
              <a:rPr lang="en-US" sz="1900" dirty="0"/>
              <a:t> a soma </a:t>
            </a:r>
            <a:r>
              <a:rPr lang="en-US" sz="1900" dirty="0" err="1"/>
              <a:t>ponderada</a:t>
            </a:r>
            <a:r>
              <a:rPr lang="en-US" sz="1900" dirty="0"/>
              <a:t> das entradas </a:t>
            </a:r>
            <a:r>
              <a:rPr lang="en-US" sz="1900" dirty="0" err="1"/>
              <a:t>será</a:t>
            </a:r>
            <a:r>
              <a:rPr lang="en-US" sz="1900" dirty="0"/>
              <a:t> </a:t>
            </a:r>
            <a:r>
              <a:rPr lang="en-US" sz="1900" dirty="0" err="1"/>
              <a:t>transformada</a:t>
            </a:r>
            <a:r>
              <a:rPr lang="en-US" sz="1900" dirty="0"/>
              <a:t>.</a:t>
            </a:r>
            <a:endParaRPr lang="en-US" dirty="0"/>
          </a:p>
          <a:p>
            <a:pPr lvl="1" algn="just"/>
            <a:endParaRPr lang="en-US" sz="1900" dirty="0"/>
          </a:p>
          <a:p>
            <a:pPr algn="just"/>
            <a:r>
              <a:rPr lang="en-US" sz="1900" b="1" dirty="0"/>
              <a:t>Pesos </a:t>
            </a:r>
            <a:r>
              <a:rPr lang="en-US" sz="1900" b="1" dirty="0" err="1"/>
              <a:t>Aprendíveis</a:t>
            </a:r>
            <a:r>
              <a:rPr lang="en-US" sz="1900" b="1" dirty="0"/>
              <a:t> (</a:t>
            </a:r>
            <a:r>
              <a:rPr lang="en-US" sz="1900" b="1" dirty="0" err="1"/>
              <a:t>Conexões</a:t>
            </a:r>
            <a:r>
              <a:rPr lang="en-US" sz="1900" b="1" dirty="0"/>
              <a:t>/Edges)</a:t>
            </a:r>
            <a:endParaRPr lang="en-US" dirty="0"/>
          </a:p>
          <a:p>
            <a:pPr lvl="1" algn="just"/>
            <a:r>
              <a:rPr lang="en-US" sz="1900" dirty="0"/>
              <a:t>As </a:t>
            </a:r>
            <a:r>
              <a:rPr lang="en-US" sz="1900" dirty="0" err="1"/>
              <a:t>conexões</a:t>
            </a:r>
            <a:r>
              <a:rPr lang="en-US" sz="1900" dirty="0"/>
              <a:t> </a:t>
            </a:r>
            <a:r>
              <a:rPr lang="en-US" sz="1900" dirty="0" err="1"/>
              <a:t>possuem</a:t>
            </a:r>
            <a:r>
              <a:rPr lang="en-US" sz="1900" dirty="0"/>
              <a:t> </a:t>
            </a:r>
            <a:r>
              <a:rPr lang="en-US" sz="1900" b="1" dirty="0"/>
              <a:t>pesos </a:t>
            </a:r>
            <a:r>
              <a:rPr lang="en-US" sz="1900" b="1" dirty="0" err="1"/>
              <a:t>lineares</a:t>
            </a:r>
            <a:r>
              <a:rPr lang="en-US" sz="1900" b="1" dirty="0"/>
              <a:t> </a:t>
            </a:r>
            <a:r>
              <a:rPr lang="en-US" sz="1900" b="1" dirty="0" err="1"/>
              <a:t>aprendíveis</a:t>
            </a:r>
            <a:r>
              <a:rPr lang="en-US" sz="1900" dirty="0"/>
              <a:t> </a:t>
            </a:r>
            <a:r>
              <a:rPr lang="en-US" sz="1900" dirty="0" err="1"/>
              <a:t>que</a:t>
            </a:r>
            <a:r>
              <a:rPr lang="en-US" sz="1900" dirty="0"/>
              <a:t> </a:t>
            </a:r>
            <a:r>
              <a:rPr lang="en-US" sz="1900" dirty="0" err="1"/>
              <a:t>são</a:t>
            </a:r>
            <a:r>
              <a:rPr lang="en-US" sz="1900" dirty="0"/>
              <a:t> </a:t>
            </a:r>
            <a:r>
              <a:rPr lang="en-US" sz="1900" dirty="0" err="1"/>
              <a:t>ajustados</a:t>
            </a:r>
            <a:r>
              <a:rPr lang="en-US" sz="1900" dirty="0"/>
              <a:t> via </a:t>
            </a:r>
            <a:r>
              <a:rPr lang="en-US" sz="1900" i="1" dirty="0"/>
              <a:t>backpropagation</a:t>
            </a:r>
            <a:r>
              <a:rPr lang="en-US" sz="1900" dirty="0"/>
              <a:t>.</a:t>
            </a:r>
            <a:endParaRPr lang="en-US" dirty="0"/>
          </a:p>
          <a:p>
            <a:pPr lvl="1" algn="just"/>
            <a:endParaRPr lang="en-US" sz="1900" dirty="0"/>
          </a:p>
          <a:p>
            <a:pPr algn="just"/>
            <a:r>
              <a:rPr lang="en-US" sz="1900" b="1" err="1"/>
              <a:t>Mecanismo</a:t>
            </a:r>
            <a:r>
              <a:rPr lang="en-US" sz="1900" b="1" dirty="0"/>
              <a:t> de </a:t>
            </a:r>
            <a:r>
              <a:rPr lang="en-US" sz="1900" b="1" err="1"/>
              <a:t>Aprendizado</a:t>
            </a:r>
            <a:endParaRPr lang="en-US" sz="1900" b="1"/>
          </a:p>
          <a:p>
            <a:pPr lvl="1" algn="just"/>
            <a:r>
              <a:rPr lang="en-US" sz="1900" dirty="0"/>
              <a:t>O </a:t>
            </a:r>
            <a:r>
              <a:rPr lang="en-US" sz="1900" err="1"/>
              <a:t>ajuste</a:t>
            </a:r>
            <a:r>
              <a:rPr lang="en-US" sz="1900" dirty="0"/>
              <a:t> dos pesos </a:t>
            </a:r>
            <a:r>
              <a:rPr lang="en-US" sz="1900" err="1"/>
              <a:t>permite</a:t>
            </a:r>
            <a:r>
              <a:rPr lang="en-US" sz="1900" dirty="0"/>
              <a:t> </a:t>
            </a:r>
            <a:r>
              <a:rPr lang="en-US" sz="1900" err="1"/>
              <a:t>que</a:t>
            </a:r>
            <a:r>
              <a:rPr lang="en-US" sz="1900" dirty="0"/>
              <a:t> a rede </a:t>
            </a:r>
            <a:r>
              <a:rPr lang="en-US" sz="1900" err="1"/>
              <a:t>aprenda</a:t>
            </a:r>
            <a:r>
              <a:rPr lang="en-US" sz="1900" dirty="0"/>
              <a:t> </a:t>
            </a:r>
            <a:r>
              <a:rPr lang="en-US" sz="1900" err="1"/>
              <a:t>padrões</a:t>
            </a:r>
            <a:r>
              <a:rPr lang="en-US" sz="1900" dirty="0"/>
              <a:t> </a:t>
            </a:r>
            <a:r>
              <a:rPr lang="en-US" sz="1900" err="1"/>
              <a:t>complexos</a:t>
            </a:r>
            <a:r>
              <a:rPr lang="en-US" sz="1900" dirty="0"/>
              <a:t> </a:t>
            </a:r>
            <a:r>
              <a:rPr lang="en-US" sz="1900" err="1"/>
              <a:t>nos</a:t>
            </a:r>
            <a:r>
              <a:rPr lang="en-US" sz="1900" dirty="0"/>
              <a:t> dados, </a:t>
            </a:r>
            <a:r>
              <a:rPr lang="en-US" sz="1900" err="1"/>
              <a:t>ajustando</a:t>
            </a:r>
            <a:r>
              <a:rPr lang="en-US" sz="1900" dirty="0"/>
              <a:t> a </a:t>
            </a:r>
            <a:r>
              <a:rPr lang="en-US" sz="1900" b="1" err="1"/>
              <a:t>força</a:t>
            </a:r>
            <a:r>
              <a:rPr lang="en-US" sz="1900" dirty="0"/>
              <a:t> de </a:t>
            </a:r>
            <a:r>
              <a:rPr lang="en-US" sz="1900" err="1"/>
              <a:t>cada</a:t>
            </a:r>
            <a:r>
              <a:rPr lang="en-US" sz="1900" dirty="0"/>
              <a:t> </a:t>
            </a:r>
            <a:r>
              <a:rPr lang="en-US" sz="1900" err="1"/>
              <a:t>conexão</a:t>
            </a:r>
            <a:r>
              <a:rPr lang="en-US" sz="1900" dirty="0"/>
              <a:t>.</a:t>
            </a:r>
            <a:endParaRPr lang="en-US" dirty="0"/>
          </a:p>
          <a:p>
            <a:endParaRPr lang="en-US" sz="1900" dirty="0"/>
          </a:p>
          <a:p>
            <a:endParaRPr lang="en-US" sz="1900" b="1" dirty="0"/>
          </a:p>
          <a:p>
            <a:pPr marL="285750" indent="-285750"/>
            <a:endParaRPr lang="en-US" sz="2000" b="1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</a:endParaRP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7556D208-FFDE-A495-0BEB-7868445DC2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64E4F8-4B45-E283-563F-B2CCF3A9B560}"/>
              </a:ext>
            </a:extLst>
          </p:cNvPr>
          <p:cNvSpPr txBox="1"/>
          <p:nvPr/>
        </p:nvSpPr>
        <p:spPr>
          <a:xfrm>
            <a:off x="518160" y="4500880"/>
            <a:ext cx="4521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b="1" dirty="0"/>
              <a:t>Nós (</a:t>
            </a:r>
            <a:r>
              <a:rPr lang="pt-BR" b="1" i="1" dirty="0"/>
              <a:t>nodes</a:t>
            </a:r>
            <a:r>
              <a:rPr lang="pt-BR" b="1" dirty="0"/>
              <a:t>):</a:t>
            </a:r>
            <a:r>
              <a:rPr lang="pt-BR" dirty="0"/>
              <a:t> Funções de ativação </a:t>
            </a:r>
            <a:r>
              <a:rPr lang="pt-BR" b="1" dirty="0"/>
              <a:t>fixas</a:t>
            </a:r>
            <a:r>
              <a:rPr lang="pt-BR" dirty="0"/>
              <a:t> aplicadas nos nós.</a:t>
            </a:r>
          </a:p>
          <a:p>
            <a:pPr marL="285750" indent="-285750">
              <a:buChar char="•"/>
            </a:pPr>
            <a:r>
              <a:rPr lang="pt-BR" b="1" dirty="0"/>
              <a:t>Conexões (</a:t>
            </a:r>
            <a:r>
              <a:rPr lang="pt-BR" b="1" i="1" dirty="0" err="1"/>
              <a:t>edges</a:t>
            </a:r>
            <a:r>
              <a:rPr lang="pt-BR" b="1" dirty="0"/>
              <a:t>):</a:t>
            </a:r>
            <a:r>
              <a:rPr lang="pt-BR" dirty="0"/>
              <a:t> Pesos </a:t>
            </a:r>
            <a:r>
              <a:rPr lang="pt-BR" b="1" dirty="0"/>
              <a:t>aprendidos</a:t>
            </a:r>
            <a:r>
              <a:rPr lang="pt-BR" dirty="0"/>
              <a:t> durante o treinamento, ajustando a força de cada conexão.</a:t>
            </a:r>
          </a:p>
          <a:p>
            <a:pPr algn="l"/>
            <a:endParaRPr lang="pt-BR" dirty="0"/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E026C594-465B-C5DC-69B5-98C9FF792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2090738"/>
            <a:ext cx="5155565" cy="20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757814BA-25B6-23DF-AB06-4D052E8D0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2055210B-CEC1-933D-70D9-A13531D6A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080" y="446405"/>
            <a:ext cx="10281920" cy="35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200" dirty="0"/>
              <a:t>Arquitetura das </a:t>
            </a:r>
            <a:r>
              <a:rPr lang="pt-BR" sz="3200" dirty="0" err="1"/>
              <a:t>KANs</a:t>
            </a:r>
          </a:p>
        </p:txBody>
      </p:sp>
      <p:sp>
        <p:nvSpPr>
          <p:cNvPr id="119" name="Google Shape;119;p17">
            <a:extLst>
              <a:ext uri="{FF2B5EF4-FFF2-40B4-BE49-F238E27FC236}">
                <a16:creationId xmlns:a16="http://schemas.microsoft.com/office/drawing/2014/main" id="{6BB0D299-17EB-C999-8C3B-CDBF9751F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76553" y="172381"/>
            <a:ext cx="6644463" cy="702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en-US" sz="1900" b="1" dirty="0"/>
              <a:t>  </a:t>
            </a:r>
            <a:r>
              <a:rPr lang="en-US" sz="1900" b="1" dirty="0" err="1"/>
              <a:t>Funções</a:t>
            </a:r>
            <a:r>
              <a:rPr lang="en-US" sz="1900" b="1" dirty="0"/>
              <a:t> de </a:t>
            </a:r>
            <a:r>
              <a:rPr lang="en-US" sz="1900" b="1" dirty="0" err="1"/>
              <a:t>Ativação</a:t>
            </a:r>
            <a:r>
              <a:rPr lang="en-US" sz="1900" b="1" dirty="0"/>
              <a:t> </a:t>
            </a:r>
            <a:r>
              <a:rPr lang="en-US" sz="1900" b="1" dirty="0" err="1"/>
              <a:t>nos</a:t>
            </a:r>
            <a:r>
              <a:rPr lang="en-US" sz="1900" b="1" dirty="0"/>
              <a:t> Pesos (</a:t>
            </a:r>
            <a:r>
              <a:rPr lang="en-US" sz="1900" b="1" dirty="0" err="1"/>
              <a:t>Conexões</a:t>
            </a:r>
            <a:r>
              <a:rPr lang="en-US" sz="1900" b="1" dirty="0"/>
              <a:t>/Edges)</a:t>
            </a:r>
            <a:endParaRPr lang="en-US" sz="1900" dirty="0"/>
          </a:p>
          <a:p>
            <a:pPr lvl="1">
              <a:buFont typeface="Courier New"/>
              <a:buChar char="o"/>
            </a:pPr>
            <a:r>
              <a:rPr lang="en-US" sz="1900" dirty="0"/>
              <a:t>Cada </a:t>
            </a:r>
            <a:r>
              <a:rPr lang="en-US" sz="1900" err="1"/>
              <a:t>conexão</a:t>
            </a:r>
            <a:r>
              <a:rPr lang="en-US" sz="1900" dirty="0"/>
              <a:t> </a:t>
            </a:r>
            <a:r>
              <a:rPr lang="en-US" sz="1900" err="1"/>
              <a:t>possui</a:t>
            </a:r>
            <a:r>
              <a:rPr lang="en-US" sz="1900" dirty="0"/>
              <a:t> </a:t>
            </a:r>
            <a:r>
              <a:rPr lang="en-US" sz="1900" err="1"/>
              <a:t>uma</a:t>
            </a:r>
            <a:r>
              <a:rPr lang="en-US" sz="1900" dirty="0"/>
              <a:t> </a:t>
            </a:r>
            <a:r>
              <a:rPr lang="en-US" sz="1900" b="1" err="1"/>
              <a:t>função</a:t>
            </a:r>
            <a:r>
              <a:rPr lang="en-US" sz="1900" b="1" dirty="0"/>
              <a:t> </a:t>
            </a:r>
            <a:r>
              <a:rPr lang="en-US" sz="1900" b="1" err="1"/>
              <a:t>univariada</a:t>
            </a:r>
            <a:r>
              <a:rPr lang="en-US" sz="1900" b="1" dirty="0"/>
              <a:t> </a:t>
            </a:r>
            <a:r>
              <a:rPr lang="en-US" sz="1900" b="1" err="1"/>
              <a:t>aprendível</a:t>
            </a:r>
            <a:r>
              <a:rPr lang="en-US" sz="1900" dirty="0"/>
              <a:t>, </a:t>
            </a:r>
            <a:r>
              <a:rPr lang="en-US" sz="1900" err="1"/>
              <a:t>geralmente</a:t>
            </a:r>
            <a:r>
              <a:rPr lang="en-US" sz="1900" dirty="0"/>
              <a:t> </a:t>
            </a:r>
            <a:r>
              <a:rPr lang="en-US" sz="1900" err="1"/>
              <a:t>modelada</a:t>
            </a:r>
            <a:r>
              <a:rPr lang="en-US" sz="1900" dirty="0"/>
              <a:t> </a:t>
            </a:r>
            <a:r>
              <a:rPr lang="en-US" sz="1900" err="1"/>
              <a:t>por</a:t>
            </a:r>
            <a:r>
              <a:rPr lang="en-US" sz="1900" dirty="0"/>
              <a:t> </a:t>
            </a:r>
            <a:r>
              <a:rPr lang="en-US" sz="1900" b="1" dirty="0"/>
              <a:t>splines</a:t>
            </a:r>
            <a:r>
              <a:rPr lang="en-US" sz="1900" dirty="0"/>
              <a:t>.</a:t>
            </a:r>
            <a:br>
              <a:rPr lang="en-US" sz="1900" dirty="0"/>
            </a:br>
            <a:r>
              <a:rPr lang="en-US" sz="1900" dirty="0"/>
              <a:t> </a:t>
            </a:r>
          </a:p>
          <a:p>
            <a:pPr lvl="1" algn="just">
              <a:buFont typeface="Courier New"/>
              <a:buChar char="o"/>
            </a:pPr>
            <a:r>
              <a:rPr lang="en-US" sz="1900" err="1"/>
              <a:t>Essas</a:t>
            </a:r>
            <a:r>
              <a:rPr lang="en-US" sz="1900" dirty="0"/>
              <a:t> </a:t>
            </a:r>
            <a:r>
              <a:rPr lang="en-US" sz="1900" err="1"/>
              <a:t>funções</a:t>
            </a:r>
            <a:r>
              <a:rPr lang="en-US" sz="1900" dirty="0"/>
              <a:t> </a:t>
            </a:r>
            <a:r>
              <a:rPr lang="en-US" sz="1900" err="1"/>
              <a:t>ajustam</a:t>
            </a:r>
            <a:r>
              <a:rPr lang="en-US" sz="1900" dirty="0"/>
              <a:t> </a:t>
            </a:r>
            <a:r>
              <a:rPr lang="en-US" sz="1900" b="1" err="1"/>
              <a:t>como</a:t>
            </a:r>
            <a:r>
              <a:rPr lang="en-US" sz="1900" b="1" dirty="0"/>
              <a:t> </a:t>
            </a:r>
            <a:r>
              <a:rPr lang="en-US" sz="1900" b="1" err="1"/>
              <a:t>cada</a:t>
            </a:r>
            <a:r>
              <a:rPr lang="en-US" sz="1900" b="1" dirty="0"/>
              <a:t> </a:t>
            </a:r>
            <a:r>
              <a:rPr lang="en-US" sz="1900" b="1" err="1"/>
              <a:t>variável</a:t>
            </a:r>
            <a:r>
              <a:rPr lang="en-US" sz="1900" b="1" dirty="0"/>
              <a:t> é </a:t>
            </a:r>
            <a:r>
              <a:rPr lang="en-US" sz="1900" b="1" err="1"/>
              <a:t>transformada</a:t>
            </a:r>
            <a:r>
              <a:rPr lang="en-US" sz="1900" dirty="0"/>
              <a:t>, </a:t>
            </a:r>
            <a:r>
              <a:rPr lang="en-US" sz="1900" err="1"/>
              <a:t>substituindo</a:t>
            </a:r>
            <a:r>
              <a:rPr lang="en-US" sz="1900" dirty="0"/>
              <a:t> </a:t>
            </a:r>
            <a:r>
              <a:rPr lang="en-US" sz="1900" err="1"/>
              <a:t>os</a:t>
            </a:r>
            <a:r>
              <a:rPr lang="en-US" sz="1900" dirty="0"/>
              <a:t> pesos </a:t>
            </a:r>
            <a:r>
              <a:rPr lang="en-US" sz="1900" err="1"/>
              <a:t>fixos</a:t>
            </a:r>
            <a:r>
              <a:rPr lang="en-US" sz="1900" dirty="0"/>
              <a:t> das MLPs </a:t>
            </a:r>
            <a:r>
              <a:rPr lang="en-US" sz="1900" err="1"/>
              <a:t>por</a:t>
            </a:r>
            <a:r>
              <a:rPr lang="en-US" sz="1900" dirty="0"/>
              <a:t> </a:t>
            </a:r>
            <a:r>
              <a:rPr lang="en-US" sz="1900" b="1" err="1"/>
              <a:t>relações</a:t>
            </a:r>
            <a:r>
              <a:rPr lang="en-US" sz="1900" b="1" dirty="0"/>
              <a:t> </a:t>
            </a:r>
            <a:r>
              <a:rPr lang="en-US" sz="1900" b="1" err="1"/>
              <a:t>não</a:t>
            </a:r>
            <a:r>
              <a:rPr lang="en-US" sz="1900" b="1" dirty="0"/>
              <a:t> </a:t>
            </a:r>
            <a:r>
              <a:rPr lang="en-US" sz="1900" b="1" err="1"/>
              <a:t>lineares</a:t>
            </a:r>
            <a:r>
              <a:rPr lang="en-US" sz="1900" b="1" dirty="0"/>
              <a:t> </a:t>
            </a:r>
            <a:r>
              <a:rPr lang="en-US" sz="1900" b="1" err="1"/>
              <a:t>adaptativas</a:t>
            </a:r>
            <a:r>
              <a:rPr lang="en-US" sz="1900" dirty="0"/>
              <a:t>.</a:t>
            </a:r>
            <a:endParaRPr lang="en-US"/>
          </a:p>
          <a:p>
            <a:pPr lvl="1" algn="just">
              <a:buFont typeface="Courier New"/>
              <a:buChar char="o"/>
            </a:pPr>
            <a:endParaRPr lang="en-US" sz="1900" dirty="0"/>
          </a:p>
          <a:p>
            <a:pPr algn="just"/>
            <a:r>
              <a:rPr lang="en-US" sz="1900" b="1" dirty="0" err="1"/>
              <a:t>Composição</a:t>
            </a:r>
            <a:r>
              <a:rPr lang="en-US" sz="1900" b="1" dirty="0"/>
              <a:t> de </a:t>
            </a:r>
            <a:r>
              <a:rPr lang="en-US" sz="1900" b="1" dirty="0" err="1"/>
              <a:t>Funções</a:t>
            </a:r>
            <a:r>
              <a:rPr lang="en-US" sz="1900" b="1" dirty="0"/>
              <a:t> (</a:t>
            </a:r>
            <a:r>
              <a:rPr lang="en-US" sz="1900" b="1" dirty="0" err="1"/>
              <a:t>Nós</a:t>
            </a:r>
            <a:r>
              <a:rPr lang="en-US" sz="1900" b="1" dirty="0"/>
              <a:t>/Nodes)</a:t>
            </a:r>
            <a:endParaRPr lang="en-US" sz="1900"/>
          </a:p>
          <a:p>
            <a:pPr lvl="1" algn="just">
              <a:buFont typeface="Courier New"/>
              <a:buChar char="o"/>
            </a:pPr>
            <a:r>
              <a:rPr lang="en-US" sz="1900" dirty="0" err="1"/>
              <a:t>Inspirada</a:t>
            </a:r>
            <a:r>
              <a:rPr lang="en-US" sz="1900" dirty="0"/>
              <a:t> no </a:t>
            </a:r>
            <a:r>
              <a:rPr lang="en-US" sz="1900" b="1" dirty="0" err="1"/>
              <a:t>Teorema</a:t>
            </a:r>
            <a:r>
              <a:rPr lang="en-US" sz="1900" b="1" dirty="0"/>
              <a:t> de Kolmogorov-Arnold</a:t>
            </a:r>
            <a:r>
              <a:rPr lang="en-US" sz="1900" dirty="0"/>
              <a:t>, </a:t>
            </a:r>
            <a:r>
              <a:rPr lang="en-US" sz="1900" dirty="0" err="1"/>
              <a:t>cada</a:t>
            </a:r>
            <a:r>
              <a:rPr lang="en-US" sz="1900" dirty="0"/>
              <a:t> </a:t>
            </a:r>
            <a:r>
              <a:rPr lang="en-US" sz="1900" dirty="0" err="1"/>
              <a:t>nó</a:t>
            </a:r>
            <a:r>
              <a:rPr lang="en-US" sz="1900" dirty="0"/>
              <a:t> </a:t>
            </a:r>
            <a:r>
              <a:rPr lang="en-US" sz="1900" dirty="0" err="1"/>
              <a:t>combina</a:t>
            </a:r>
            <a:r>
              <a:rPr lang="en-US" sz="1900" dirty="0"/>
              <a:t> as </a:t>
            </a:r>
            <a:r>
              <a:rPr lang="en-US" sz="1900" dirty="0" err="1"/>
              <a:t>saídas</a:t>
            </a:r>
            <a:r>
              <a:rPr lang="en-US" sz="1900" dirty="0"/>
              <a:t> das </a:t>
            </a:r>
            <a:r>
              <a:rPr lang="en-US" sz="1900" dirty="0" err="1"/>
              <a:t>funções</a:t>
            </a:r>
            <a:r>
              <a:rPr lang="en-US" sz="1900" dirty="0"/>
              <a:t> de </a:t>
            </a:r>
            <a:r>
              <a:rPr lang="en-US" sz="1900" dirty="0" err="1"/>
              <a:t>conexão</a:t>
            </a:r>
            <a:r>
              <a:rPr lang="en-US" sz="1900" dirty="0"/>
              <a:t> </a:t>
            </a:r>
            <a:r>
              <a:rPr lang="en-US" sz="1900" dirty="0" err="1"/>
              <a:t>por</a:t>
            </a:r>
            <a:r>
              <a:rPr lang="en-US" sz="1900" dirty="0"/>
              <a:t> </a:t>
            </a:r>
            <a:r>
              <a:rPr lang="en-US" sz="1900" b="1" dirty="0"/>
              <a:t>somas</a:t>
            </a:r>
            <a:r>
              <a:rPr lang="en-US" sz="1900" dirty="0"/>
              <a:t>.</a:t>
            </a:r>
          </a:p>
          <a:p>
            <a:pPr lvl="1" algn="just">
              <a:buFont typeface="Courier New"/>
              <a:buChar char="o"/>
            </a:pPr>
            <a:endParaRPr lang="en-US" sz="1900" dirty="0"/>
          </a:p>
          <a:p>
            <a:pPr lvl="1" algn="just">
              <a:buFont typeface="Courier New"/>
              <a:buChar char="o"/>
            </a:pPr>
            <a:r>
              <a:rPr lang="en-US" sz="1900" dirty="0" err="1"/>
              <a:t>Isso</a:t>
            </a:r>
            <a:r>
              <a:rPr lang="en-US" sz="1900" dirty="0"/>
              <a:t> </a:t>
            </a:r>
            <a:r>
              <a:rPr lang="en-US" sz="1900" dirty="0" err="1"/>
              <a:t>permite</a:t>
            </a:r>
            <a:r>
              <a:rPr lang="en-US" sz="1900" dirty="0"/>
              <a:t> </a:t>
            </a:r>
            <a:r>
              <a:rPr lang="en-US" sz="1900" dirty="0" err="1"/>
              <a:t>representar</a:t>
            </a:r>
            <a:r>
              <a:rPr lang="en-US" sz="1900" dirty="0"/>
              <a:t> </a:t>
            </a:r>
            <a:r>
              <a:rPr lang="en-US" sz="1900" b="1" dirty="0" err="1"/>
              <a:t>qualquer</a:t>
            </a:r>
            <a:r>
              <a:rPr lang="en-US" sz="1900" b="1" dirty="0"/>
              <a:t> </a:t>
            </a:r>
            <a:r>
              <a:rPr lang="en-US" sz="1900" b="1" dirty="0" err="1"/>
              <a:t>função</a:t>
            </a:r>
            <a:r>
              <a:rPr lang="en-US" sz="1900" b="1" dirty="0"/>
              <a:t> </a:t>
            </a:r>
            <a:r>
              <a:rPr lang="en-US" sz="1900" b="1" dirty="0" err="1"/>
              <a:t>contínua</a:t>
            </a:r>
            <a:r>
              <a:rPr lang="en-US" sz="1900" dirty="0"/>
              <a:t>, </a:t>
            </a:r>
            <a:r>
              <a:rPr lang="en-US" sz="1900" dirty="0" err="1"/>
              <a:t>decompondo</a:t>
            </a:r>
            <a:r>
              <a:rPr lang="en-US" sz="1900" dirty="0"/>
              <a:t> o </a:t>
            </a:r>
            <a:r>
              <a:rPr lang="en-US" sz="1900" dirty="0" err="1"/>
              <a:t>problema</a:t>
            </a:r>
            <a:r>
              <a:rPr lang="en-US" sz="1900" dirty="0"/>
              <a:t> </a:t>
            </a:r>
            <a:r>
              <a:rPr lang="en-US" sz="1900" dirty="0" err="1"/>
              <a:t>em</a:t>
            </a:r>
            <a:r>
              <a:rPr lang="en-US" sz="1900" dirty="0"/>
              <a:t> </a:t>
            </a:r>
            <a:r>
              <a:rPr lang="en-US" sz="1900" dirty="0" err="1"/>
              <a:t>transformações</a:t>
            </a:r>
            <a:r>
              <a:rPr lang="en-US" sz="1900" dirty="0"/>
              <a:t> simples.</a:t>
            </a:r>
            <a:endParaRPr lang="en-US"/>
          </a:p>
          <a:p>
            <a:pPr lvl="1" algn="just">
              <a:buFont typeface="Courier New"/>
              <a:buChar char="o"/>
            </a:pPr>
            <a:endParaRPr lang="en-US" sz="1900" dirty="0"/>
          </a:p>
          <a:p>
            <a:pPr algn="just"/>
            <a:r>
              <a:rPr lang="en-US" sz="1900" b="1" dirty="0"/>
              <a:t>Estrutura </a:t>
            </a:r>
            <a:r>
              <a:rPr lang="en-US" sz="1900" b="1" err="1"/>
              <a:t>Flexível</a:t>
            </a:r>
            <a:endParaRPr lang="en-US" sz="1900" b="1"/>
          </a:p>
          <a:p>
            <a:pPr lvl="1" algn="just">
              <a:buFont typeface="Courier New"/>
              <a:buChar char="o"/>
            </a:pPr>
            <a:r>
              <a:rPr lang="en-US" sz="1900" dirty="0"/>
              <a:t>Como </a:t>
            </a:r>
            <a:r>
              <a:rPr lang="en-US" sz="1900" err="1"/>
              <a:t>não</a:t>
            </a:r>
            <a:r>
              <a:rPr lang="en-US" sz="1900" dirty="0"/>
              <a:t> </a:t>
            </a:r>
            <a:r>
              <a:rPr lang="en-US" sz="1900" err="1"/>
              <a:t>depende</a:t>
            </a:r>
            <a:r>
              <a:rPr lang="en-US" sz="1900" dirty="0"/>
              <a:t> de pesos </a:t>
            </a:r>
            <a:r>
              <a:rPr lang="en-US" sz="1900" err="1"/>
              <a:t>lineares</a:t>
            </a:r>
            <a:r>
              <a:rPr lang="en-US" sz="1900" dirty="0"/>
              <a:t> </a:t>
            </a:r>
            <a:r>
              <a:rPr lang="en-US" sz="1900" err="1"/>
              <a:t>fixos</a:t>
            </a:r>
            <a:r>
              <a:rPr lang="en-US" sz="1900" dirty="0"/>
              <a:t>, a rede </a:t>
            </a:r>
            <a:r>
              <a:rPr lang="en-US" sz="1900" err="1"/>
              <a:t>pode</a:t>
            </a:r>
            <a:r>
              <a:rPr lang="en-US" sz="1900" dirty="0"/>
              <a:t> </a:t>
            </a:r>
            <a:r>
              <a:rPr lang="en-US" sz="1900" b="1" err="1"/>
              <a:t>modelar</a:t>
            </a:r>
            <a:r>
              <a:rPr lang="en-US" sz="1900" b="1" dirty="0"/>
              <a:t> formas </a:t>
            </a:r>
            <a:r>
              <a:rPr lang="en-US" sz="1900" b="1" err="1"/>
              <a:t>mais</a:t>
            </a:r>
            <a:r>
              <a:rPr lang="en-US" sz="1900" b="1" dirty="0"/>
              <a:t> </a:t>
            </a:r>
            <a:r>
              <a:rPr lang="en-US" sz="1900" b="1" err="1"/>
              <a:t>complexas</a:t>
            </a:r>
            <a:r>
              <a:rPr lang="en-US" sz="1900" dirty="0"/>
              <a:t> com </a:t>
            </a:r>
            <a:r>
              <a:rPr lang="en-US" sz="1900" b="1" err="1"/>
              <a:t>menos</a:t>
            </a:r>
            <a:r>
              <a:rPr lang="en-US" sz="1900" b="1" dirty="0"/>
              <a:t> </a:t>
            </a:r>
            <a:r>
              <a:rPr lang="en-US" sz="1900" b="1" err="1"/>
              <a:t>parâmetros</a:t>
            </a:r>
            <a:r>
              <a:rPr lang="en-US" sz="1900" dirty="0"/>
              <a:t>.</a:t>
            </a:r>
          </a:p>
          <a:p>
            <a:pPr lvl="1" algn="just">
              <a:buFont typeface="Courier New"/>
              <a:buChar char="o"/>
            </a:pPr>
            <a:endParaRPr lang="en-US" sz="1900" dirty="0"/>
          </a:p>
          <a:p>
            <a:pPr lvl="1" algn="just">
              <a:buFont typeface="Courier New"/>
              <a:buChar char="o"/>
            </a:pPr>
            <a:r>
              <a:rPr lang="en-US" sz="1900" dirty="0"/>
              <a:t>Essa </a:t>
            </a:r>
            <a:r>
              <a:rPr lang="en-US" sz="1900" dirty="0" err="1"/>
              <a:t>flexibilidade</a:t>
            </a:r>
            <a:r>
              <a:rPr lang="en-US" sz="1900" dirty="0"/>
              <a:t> </a:t>
            </a:r>
            <a:r>
              <a:rPr lang="en-US" sz="1900" dirty="0" err="1"/>
              <a:t>melhora</a:t>
            </a:r>
            <a:r>
              <a:rPr lang="en-US" sz="1900" dirty="0"/>
              <a:t> o </a:t>
            </a:r>
            <a:r>
              <a:rPr lang="en-US" sz="1900" b="1" dirty="0" err="1"/>
              <a:t>ajuste</a:t>
            </a:r>
            <a:r>
              <a:rPr lang="en-US" sz="1900" b="1" dirty="0"/>
              <a:t> </a:t>
            </a:r>
            <a:r>
              <a:rPr lang="en-US" sz="1900" b="1" dirty="0" err="1"/>
              <a:t>aos</a:t>
            </a:r>
            <a:r>
              <a:rPr lang="en-US" sz="1900" b="1" dirty="0"/>
              <a:t> dados</a:t>
            </a:r>
            <a:r>
              <a:rPr lang="en-US" sz="1900" dirty="0"/>
              <a:t> e a </a:t>
            </a:r>
            <a:r>
              <a:rPr lang="en-US" sz="1900" b="1" dirty="0" err="1"/>
              <a:t>eficiência</a:t>
            </a:r>
            <a:r>
              <a:rPr lang="en-US" sz="1900" b="1" dirty="0"/>
              <a:t> de </a:t>
            </a:r>
            <a:r>
              <a:rPr lang="en-US" sz="1900" b="1" dirty="0" err="1"/>
              <a:t>aprendizado</a:t>
            </a:r>
            <a:r>
              <a:rPr lang="en-US" sz="1900" dirty="0"/>
              <a:t>.</a:t>
            </a:r>
            <a:endParaRPr lang="en-US"/>
          </a:p>
          <a:p>
            <a:pPr lvl="1" algn="just">
              <a:buFont typeface="Courier New"/>
              <a:buChar char="o"/>
            </a:pPr>
            <a:endParaRPr lang="en-US" sz="1900" dirty="0"/>
          </a:p>
          <a:p>
            <a:pPr marL="114300" indent="0" algn="just">
              <a:buNone/>
            </a:pPr>
            <a:r>
              <a:rPr lang="en-US" sz="1900" b="1" dirty="0"/>
              <a:t>      </a:t>
            </a:r>
            <a:r>
              <a:rPr lang="en-US" sz="1900" b="1" dirty="0" err="1"/>
              <a:t>Interpretabilidade</a:t>
            </a:r>
            <a:r>
              <a:rPr lang="en-US" sz="1900" b="1" dirty="0"/>
              <a:t> e </a:t>
            </a:r>
            <a:r>
              <a:rPr lang="en-US" sz="1900" b="1" dirty="0" err="1"/>
              <a:t>Interatividade</a:t>
            </a:r>
            <a:endParaRPr lang="en-US" sz="1900" b="1" dirty="0"/>
          </a:p>
          <a:p>
            <a:pPr lvl="1" algn="just">
              <a:buFont typeface="Courier New"/>
              <a:buChar char="o"/>
            </a:pPr>
            <a:r>
              <a:rPr lang="en-US" sz="1900" dirty="0"/>
              <a:t>As </a:t>
            </a:r>
            <a:r>
              <a:rPr lang="en-US" sz="1900" dirty="0" err="1"/>
              <a:t>funções</a:t>
            </a:r>
            <a:r>
              <a:rPr lang="en-US" sz="1900" dirty="0"/>
              <a:t> </a:t>
            </a:r>
            <a:r>
              <a:rPr lang="en-US" sz="1900" dirty="0" err="1"/>
              <a:t>aprendidas</a:t>
            </a:r>
            <a:r>
              <a:rPr lang="en-US" sz="1900" dirty="0"/>
              <a:t> </a:t>
            </a:r>
            <a:r>
              <a:rPr lang="en-US" sz="1900" dirty="0" err="1"/>
              <a:t>em</a:t>
            </a:r>
            <a:r>
              <a:rPr lang="en-US" sz="1900" dirty="0"/>
              <a:t> </a:t>
            </a:r>
            <a:r>
              <a:rPr lang="en-US" sz="1900" dirty="0" err="1"/>
              <a:t>cada</a:t>
            </a:r>
            <a:r>
              <a:rPr lang="en-US" sz="1900" dirty="0"/>
              <a:t> </a:t>
            </a:r>
            <a:r>
              <a:rPr lang="en-US" sz="1900" dirty="0" err="1"/>
              <a:t>conexão</a:t>
            </a:r>
            <a:r>
              <a:rPr lang="en-US" sz="1900" dirty="0"/>
              <a:t> </a:t>
            </a:r>
            <a:r>
              <a:rPr lang="en-US" sz="1900" dirty="0" err="1"/>
              <a:t>podem</a:t>
            </a:r>
            <a:r>
              <a:rPr lang="en-US" sz="1900" dirty="0"/>
              <a:t> ser </a:t>
            </a:r>
            <a:r>
              <a:rPr lang="en-US" sz="1900" b="1" dirty="0" err="1"/>
              <a:t>visualizadas</a:t>
            </a:r>
            <a:r>
              <a:rPr lang="en-US" sz="1900" b="1" dirty="0"/>
              <a:t> e </a:t>
            </a:r>
            <a:r>
              <a:rPr lang="en-US" sz="1900" b="1" dirty="0" err="1"/>
              <a:t>ajustadas</a:t>
            </a:r>
            <a:r>
              <a:rPr lang="en-US" sz="1900" b="1" dirty="0"/>
              <a:t> </a:t>
            </a:r>
            <a:r>
              <a:rPr lang="en-US" sz="1900" b="1" dirty="0" err="1"/>
              <a:t>manualmente</a:t>
            </a:r>
            <a:r>
              <a:rPr lang="en-US" sz="1900" dirty="0"/>
              <a:t>, </a:t>
            </a:r>
            <a:r>
              <a:rPr lang="en-US" sz="1900" dirty="0" err="1"/>
              <a:t>tornando</a:t>
            </a:r>
            <a:r>
              <a:rPr lang="en-US" sz="1900" dirty="0"/>
              <a:t> o </a:t>
            </a:r>
            <a:r>
              <a:rPr lang="en-US" sz="1900" dirty="0" err="1"/>
              <a:t>modelo</a:t>
            </a:r>
            <a:r>
              <a:rPr lang="en-US" sz="1900" dirty="0"/>
              <a:t> </a:t>
            </a:r>
            <a:r>
              <a:rPr lang="en-US" sz="1900" b="1" dirty="0" err="1"/>
              <a:t>mais</a:t>
            </a:r>
            <a:r>
              <a:rPr lang="en-US" sz="1900" b="1" dirty="0"/>
              <a:t> </a:t>
            </a:r>
            <a:r>
              <a:rPr lang="en-US" sz="1900" b="1" dirty="0" err="1"/>
              <a:t>transparente</a:t>
            </a:r>
            <a:r>
              <a:rPr lang="en-US" sz="1900" dirty="0"/>
              <a:t> e </a:t>
            </a:r>
            <a:r>
              <a:rPr lang="en-US" sz="1900" dirty="0" err="1"/>
              <a:t>permitindo</a:t>
            </a:r>
            <a:r>
              <a:rPr lang="en-US" sz="1900" dirty="0"/>
              <a:t> </a:t>
            </a:r>
            <a:r>
              <a:rPr lang="en-US" sz="1900" b="1" dirty="0" err="1"/>
              <a:t>análises</a:t>
            </a:r>
            <a:r>
              <a:rPr lang="en-US" sz="1900" b="1" dirty="0"/>
              <a:t> </a:t>
            </a:r>
            <a:r>
              <a:rPr lang="en-US" sz="1900" b="1" dirty="0" err="1"/>
              <a:t>explicativas</a:t>
            </a:r>
            <a:r>
              <a:rPr lang="en-US" sz="1900" dirty="0"/>
              <a:t> do </a:t>
            </a:r>
            <a:r>
              <a:rPr lang="en-US" sz="1900" dirty="0" err="1"/>
              <a:t>comportamento</a:t>
            </a:r>
            <a:r>
              <a:rPr lang="en-US" sz="1900" dirty="0"/>
              <a:t> da rede.</a:t>
            </a:r>
          </a:p>
          <a:p>
            <a:endParaRPr lang="en-US" sz="1900" dirty="0"/>
          </a:p>
          <a:p>
            <a:endParaRPr lang="en-US" sz="1900" b="1" dirty="0"/>
          </a:p>
          <a:p>
            <a:pPr marL="285750" indent="-285750"/>
            <a:endParaRPr lang="en-US" sz="2000" b="1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</a:endParaRP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17E2A16F-5569-16CB-3308-99D264D5D8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271386" y="6085402"/>
            <a:ext cx="1966748" cy="5755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98F3670-45D3-2008-68A1-590EF3DC4F5C}"/>
              </a:ext>
            </a:extLst>
          </p:cNvPr>
          <p:cNvSpPr txBox="1"/>
          <p:nvPr/>
        </p:nvSpPr>
        <p:spPr>
          <a:xfrm>
            <a:off x="447040" y="4338320"/>
            <a:ext cx="522224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pt-BR" b="1" dirty="0"/>
              <a:t> Nós (nodes)</a:t>
            </a:r>
            <a:r>
              <a:rPr lang="pt-BR" dirty="0"/>
              <a:t>: Representam somatórios de sinais de entrada. Cada nó realiza a </a:t>
            </a:r>
            <a:r>
              <a:rPr lang="pt-BR" b="1" dirty="0"/>
              <a:t>operação de soma</a:t>
            </a:r>
            <a:r>
              <a:rPr lang="pt-BR" dirty="0"/>
              <a:t> dos valores que recebe.</a:t>
            </a:r>
          </a:p>
          <a:p>
            <a:pPr>
              <a:buChar char="•"/>
            </a:pPr>
            <a:endParaRPr lang="pt-BR" dirty="0"/>
          </a:p>
          <a:p>
            <a:pPr>
              <a:buChar char="•"/>
            </a:pPr>
            <a:r>
              <a:rPr lang="pt-BR" b="1" dirty="0"/>
              <a:t> Conexões(</a:t>
            </a:r>
            <a:r>
              <a:rPr lang="pt-BR" b="1" dirty="0" err="1"/>
              <a:t>edges</a:t>
            </a:r>
            <a:r>
              <a:rPr lang="pt-BR" b="1" dirty="0"/>
              <a:t>)</a:t>
            </a:r>
            <a:r>
              <a:rPr lang="pt-BR" dirty="0"/>
              <a:t>: Cada conexão aplica </a:t>
            </a:r>
            <a:r>
              <a:rPr lang="pt-BR" b="1" dirty="0"/>
              <a:t>funções de ativação aprendíveis</a:t>
            </a:r>
            <a:r>
              <a:rPr lang="pt-BR" dirty="0"/>
              <a:t>, permitindo que a rede capture transformações complexas das entradas.</a:t>
            </a:r>
          </a:p>
          <a:p>
            <a:pPr marL="285750" indent="-285750">
              <a:buChar char="•"/>
            </a:pPr>
            <a:endParaRPr lang="pt-BR" dirty="0"/>
          </a:p>
          <a:p>
            <a:pPr algn="l"/>
            <a:endParaRPr lang="pt-BR" dirty="0"/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1DE74B66-29B6-151A-BB9F-F86D4AFF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" y="2039938"/>
            <a:ext cx="5768975" cy="19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30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44452-CD41-339F-7268-85B63002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445"/>
            <a:ext cx="10281920" cy="23844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 1)  Funções de Ativação nos Pesos (Conexões/</a:t>
            </a:r>
            <a:r>
              <a:rPr lang="pt-BR" sz="3200" dirty="0" err="1"/>
              <a:t>Edges</a:t>
            </a:r>
            <a:r>
              <a:rPr lang="pt-BR" sz="3200" dirty="0"/>
              <a:t>)</a:t>
            </a:r>
            <a:endParaRPr lang="pt-BR" dirty="0"/>
          </a:p>
          <a:p>
            <a:endParaRPr lang="pt-BR" dirty="0"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79BD82D2-F55C-5FAF-5D25-DDCCB5BCED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6AC3613D-8DE1-D2D8-5BF2-B9D73F3C7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1360411"/>
            <a:ext cx="11155680" cy="41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95280" cy="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 dirty="0"/>
              <a:t>Introdução</a:t>
            </a: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416643C6-FD95-7A76-007C-00D8897796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19EB5F-DA11-FC52-718F-79FEC8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5333"/>
            <a:ext cx="10497015" cy="4685874"/>
          </a:xfrm>
        </p:spPr>
        <p:txBody>
          <a:bodyPr>
            <a:normAutofit/>
          </a:bodyPr>
          <a:lstStyle/>
          <a:p>
            <a:r>
              <a:rPr lang="pt-BR" dirty="0"/>
              <a:t>Proposto pelos pesquisadores </a:t>
            </a:r>
            <a:r>
              <a:rPr lang="pt-BR" dirty="0" err="1"/>
              <a:t>Ziming</a:t>
            </a:r>
            <a:r>
              <a:rPr lang="pt-BR" dirty="0"/>
              <a:t> Liu, </a:t>
            </a:r>
            <a:r>
              <a:rPr lang="pt-BR" dirty="0" err="1"/>
              <a:t>Yixuan</a:t>
            </a:r>
            <a:r>
              <a:rPr lang="pt-BR" dirty="0"/>
              <a:t> Wang, Max </a:t>
            </a:r>
            <a:r>
              <a:rPr lang="pt-BR" dirty="0" err="1"/>
              <a:t>Tegmark</a:t>
            </a:r>
            <a:r>
              <a:rPr lang="pt-BR" dirty="0"/>
              <a:t> (2023).</a:t>
            </a:r>
          </a:p>
          <a:p>
            <a:endParaRPr lang="pt-BR"/>
          </a:p>
          <a:p>
            <a:r>
              <a:rPr lang="pt-BR" dirty="0"/>
              <a:t>Uma alternativa às tradicionais Redes Neurais Artificiais, usando o teorema de representação de </a:t>
            </a:r>
            <a:r>
              <a:rPr lang="pt-BR" dirty="0" err="1"/>
              <a:t>Kolmogorov</a:t>
            </a:r>
            <a:r>
              <a:rPr lang="pt-BR" dirty="0"/>
              <a:t>-Arnold (1957).</a:t>
            </a:r>
          </a:p>
          <a:p>
            <a:endParaRPr lang="pt-BR"/>
          </a:p>
          <a:p>
            <a:r>
              <a:rPr lang="pt-BR" dirty="0"/>
              <a:t>Ganhou</a:t>
            </a:r>
            <a:r>
              <a:rPr lang="pt-BR" dirty="0">
                <a:solidFill>
                  <a:schemeClr val="tx1"/>
                </a:solidFill>
              </a:rPr>
              <a:t> destaque por unir </a:t>
            </a:r>
            <a:r>
              <a:rPr lang="pt-BR" b="1" dirty="0">
                <a:solidFill>
                  <a:schemeClr val="tx1"/>
                </a:solidFill>
              </a:rPr>
              <a:t>teoria matemática</a:t>
            </a:r>
            <a:r>
              <a:rPr lang="pt-BR" dirty="0">
                <a:solidFill>
                  <a:schemeClr val="tx1"/>
                </a:solidFill>
              </a:rPr>
              <a:t> e </a:t>
            </a:r>
            <a:r>
              <a:rPr lang="pt-BR" b="1" dirty="0">
                <a:solidFill>
                  <a:schemeClr val="tx1"/>
                </a:solidFill>
              </a:rPr>
              <a:t>aprendizado profundo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endParaRPr lang="pt-BR">
              <a:solidFill>
                <a:schemeClr val="tx1"/>
              </a:solidFill>
            </a:endParaRPr>
          </a:p>
          <a:p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B7B8-A354-4E10-6553-CE31D3514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11702-C80D-8400-FC32-AB6316D5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2485"/>
            <a:ext cx="10281920" cy="29940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B-</a:t>
            </a:r>
            <a:r>
              <a:rPr lang="pt-BR" sz="3200" dirty="0" err="1"/>
              <a:t>Spline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D4C3FE-F597-8DF0-5921-26CC64CD9D5C}"/>
              </a:ext>
            </a:extLst>
          </p:cNvPr>
          <p:cNvSpPr txBox="1"/>
          <p:nvPr/>
        </p:nvSpPr>
        <p:spPr>
          <a:xfrm>
            <a:off x="843280" y="1122680"/>
            <a:ext cx="10210800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latin typeface="Calibri"/>
              </a:rPr>
              <a:t> Um </a:t>
            </a:r>
            <a:r>
              <a:rPr lang="en-US" sz="2000" b="1" dirty="0">
                <a:latin typeface="Calibri"/>
              </a:rPr>
              <a:t>B-spline (Basis Spline)</a:t>
            </a:r>
            <a:r>
              <a:rPr lang="en-US" sz="2000" dirty="0">
                <a:latin typeface="Calibri"/>
              </a:rPr>
              <a:t> é </a:t>
            </a:r>
            <a:r>
              <a:rPr lang="en-US" sz="2000" err="1">
                <a:latin typeface="Calibri"/>
              </a:rPr>
              <a:t>uma</a:t>
            </a:r>
            <a:r>
              <a:rPr lang="en-US" sz="2000" dirty="0">
                <a:latin typeface="Calibri"/>
              </a:rPr>
              <a:t> </a:t>
            </a:r>
            <a:r>
              <a:rPr lang="en-US" sz="2000" err="1">
                <a:latin typeface="Calibri"/>
              </a:rPr>
              <a:t>função</a:t>
            </a:r>
            <a:r>
              <a:rPr lang="en-US" sz="2000" dirty="0">
                <a:latin typeface="Calibri"/>
              </a:rPr>
              <a:t> suave </a:t>
            </a:r>
            <a:r>
              <a:rPr lang="en-US" sz="2000" err="1">
                <a:latin typeface="Calibri"/>
              </a:rPr>
              <a:t>composta</a:t>
            </a:r>
            <a:r>
              <a:rPr lang="en-US" sz="2000" dirty="0">
                <a:latin typeface="Calibri"/>
              </a:rPr>
              <a:t> pela soma de </a:t>
            </a:r>
            <a:r>
              <a:rPr lang="en-US" sz="2000" err="1">
                <a:latin typeface="Calibri"/>
              </a:rPr>
              <a:t>várias</a:t>
            </a:r>
            <a:r>
              <a:rPr lang="en-US" sz="2000" dirty="0">
                <a:latin typeface="Calibri"/>
              </a:rPr>
              <a:t> </a:t>
            </a:r>
            <a:r>
              <a:rPr lang="en-US" sz="2000" b="1" err="1">
                <a:latin typeface="Calibri"/>
              </a:rPr>
              <a:t>funções</a:t>
            </a:r>
            <a:r>
              <a:rPr lang="en-US" sz="2000" b="1" dirty="0">
                <a:latin typeface="Calibri"/>
              </a:rPr>
              <a:t> base</a:t>
            </a:r>
            <a:r>
              <a:rPr lang="en-US" sz="2000" dirty="0">
                <a:latin typeface="Calibri"/>
              </a:rPr>
              <a:t>.</a:t>
            </a:r>
            <a:endParaRPr lang="pt-BR" sz="20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Calibri"/>
              </a:rPr>
              <a:t> Cada base é </a:t>
            </a:r>
            <a:r>
              <a:rPr lang="en-US" sz="2000" dirty="0" err="1">
                <a:latin typeface="Calibri"/>
              </a:rPr>
              <a:t>ativada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apenas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em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uma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parte</a:t>
            </a:r>
            <a:r>
              <a:rPr lang="en-US" sz="2000" dirty="0">
                <a:latin typeface="Calibri"/>
              </a:rPr>
              <a:t> do </a:t>
            </a:r>
            <a:r>
              <a:rPr lang="en-US" sz="2000" dirty="0" err="1">
                <a:latin typeface="Calibri"/>
              </a:rPr>
              <a:t>domínio</a:t>
            </a:r>
            <a:r>
              <a:rPr lang="en-US" sz="2000" dirty="0">
                <a:latin typeface="Calibri"/>
              </a:rPr>
              <a:t>, o </a:t>
            </a:r>
            <a:r>
              <a:rPr lang="en-US" sz="2000" dirty="0" err="1">
                <a:latin typeface="Calibri"/>
              </a:rPr>
              <a:t>que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dá</a:t>
            </a:r>
            <a:r>
              <a:rPr lang="en-US" sz="2000" dirty="0">
                <a:latin typeface="Calibri"/>
              </a:rPr>
              <a:t> </a:t>
            </a:r>
            <a:r>
              <a:rPr lang="en-US" sz="2000" b="1" dirty="0" err="1">
                <a:latin typeface="Calibri"/>
              </a:rPr>
              <a:t>flexibilidade</a:t>
            </a:r>
            <a:r>
              <a:rPr lang="en-US" sz="2000" b="1" dirty="0">
                <a:latin typeface="Calibri"/>
              </a:rPr>
              <a:t> local</a:t>
            </a:r>
            <a:r>
              <a:rPr lang="en-US" sz="2000" dirty="0">
                <a:latin typeface="Calibri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Calibri"/>
              </a:rPr>
              <a:t> Em </a:t>
            </a:r>
            <a:r>
              <a:rPr lang="en-US" sz="2000" err="1">
                <a:latin typeface="Calibri"/>
              </a:rPr>
              <a:t>vez</a:t>
            </a:r>
            <a:r>
              <a:rPr lang="en-US" sz="2000" dirty="0">
                <a:latin typeface="Calibri"/>
              </a:rPr>
              <a:t> de pesos </a:t>
            </a:r>
            <a:r>
              <a:rPr lang="en-US" sz="2000" err="1">
                <a:latin typeface="Calibri"/>
              </a:rPr>
              <a:t>fixos</a:t>
            </a:r>
            <a:r>
              <a:rPr lang="en-US" sz="2000" dirty="0">
                <a:latin typeface="Calibri"/>
              </a:rPr>
              <a:t> </a:t>
            </a:r>
            <a:r>
              <a:rPr lang="en-US" sz="2000" err="1">
                <a:latin typeface="Calibri"/>
              </a:rPr>
              <a:t>como</a:t>
            </a:r>
            <a:r>
              <a:rPr lang="en-US" sz="2000" dirty="0">
                <a:latin typeface="Calibri"/>
              </a:rPr>
              <a:t> </a:t>
            </a:r>
            <a:r>
              <a:rPr lang="en-US" sz="2000" err="1">
                <a:latin typeface="Calibri"/>
              </a:rPr>
              <a:t>nas</a:t>
            </a:r>
            <a:r>
              <a:rPr lang="en-US" sz="2000" dirty="0">
                <a:latin typeface="Calibri"/>
              </a:rPr>
              <a:t> MLPs, as KANs </a:t>
            </a:r>
            <a:r>
              <a:rPr lang="en-US" sz="2000" err="1">
                <a:latin typeface="Calibri"/>
              </a:rPr>
              <a:t>aprendem</a:t>
            </a:r>
            <a:r>
              <a:rPr lang="en-US" sz="2000" dirty="0">
                <a:latin typeface="Calibri"/>
              </a:rPr>
              <a:t> </a:t>
            </a:r>
            <a:r>
              <a:rPr lang="en-US" sz="2000" err="1">
                <a:latin typeface="Calibri"/>
              </a:rPr>
              <a:t>os</a:t>
            </a:r>
            <a:r>
              <a:rPr lang="en-US" sz="2000" dirty="0">
                <a:latin typeface="Calibri"/>
              </a:rPr>
              <a:t> </a:t>
            </a:r>
            <a:r>
              <a:rPr lang="en-US" sz="2000" b="1" err="1">
                <a:latin typeface="Calibri"/>
              </a:rPr>
              <a:t>coeficientes</a:t>
            </a:r>
            <a:r>
              <a:rPr lang="en-US" sz="2000" dirty="0">
                <a:latin typeface="Calibri"/>
              </a:rPr>
              <a:t> dessas curvas.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Calibri"/>
              </a:rPr>
              <a:t> Assim, o </a:t>
            </a:r>
            <a:r>
              <a:rPr lang="en-US" sz="2000" err="1">
                <a:latin typeface="Calibri"/>
              </a:rPr>
              <a:t>modelo</a:t>
            </a:r>
            <a:r>
              <a:rPr lang="en-US" sz="2000" dirty="0">
                <a:latin typeface="Calibri"/>
              </a:rPr>
              <a:t> se </a:t>
            </a:r>
            <a:r>
              <a:rPr lang="en-US" sz="2000" err="1">
                <a:latin typeface="Calibri"/>
              </a:rPr>
              <a:t>adapta</a:t>
            </a:r>
            <a:r>
              <a:rPr lang="en-US" sz="2000" dirty="0">
                <a:latin typeface="Calibri"/>
              </a:rPr>
              <a:t> </a:t>
            </a:r>
            <a:r>
              <a:rPr lang="en-US" sz="2000" err="1">
                <a:latin typeface="Calibri"/>
              </a:rPr>
              <a:t>melhor</a:t>
            </a:r>
            <a:r>
              <a:rPr lang="en-US" sz="2000" dirty="0">
                <a:latin typeface="Calibri"/>
              </a:rPr>
              <a:t> a </a:t>
            </a:r>
            <a:r>
              <a:rPr lang="en-US" sz="2000" err="1">
                <a:latin typeface="Calibri"/>
              </a:rPr>
              <a:t>padrões</a:t>
            </a:r>
            <a:r>
              <a:rPr lang="en-US" sz="2000" dirty="0">
                <a:latin typeface="Calibri"/>
              </a:rPr>
              <a:t> </a:t>
            </a:r>
            <a:r>
              <a:rPr lang="en-US" sz="2000" err="1">
                <a:latin typeface="Calibri"/>
              </a:rPr>
              <a:t>complexos</a:t>
            </a:r>
            <a:r>
              <a:rPr lang="en-US" sz="2000" dirty="0">
                <a:latin typeface="Calibri"/>
              </a:rPr>
              <a:t> e </a:t>
            </a:r>
            <a:r>
              <a:rPr lang="en-US" sz="2000" err="1">
                <a:latin typeface="Calibri"/>
              </a:rPr>
              <a:t>suaves</a:t>
            </a:r>
            <a:r>
              <a:rPr lang="en-US" sz="2000" dirty="0">
                <a:latin typeface="Calibri"/>
              </a:rPr>
              <a:t> (</a:t>
            </a:r>
            <a:r>
              <a:rPr lang="en-US" sz="2000" err="1">
                <a:latin typeface="Calibri"/>
              </a:rPr>
              <a:t>como</a:t>
            </a:r>
            <a:r>
              <a:rPr lang="en-US" sz="2000" dirty="0">
                <a:latin typeface="Calibri"/>
              </a:rPr>
              <a:t> </a:t>
            </a:r>
            <a:r>
              <a:rPr lang="en-US" sz="2000" err="1">
                <a:latin typeface="Calibri"/>
              </a:rPr>
              <a:t>variações</a:t>
            </a:r>
            <a:r>
              <a:rPr lang="en-US" sz="2000" dirty="0">
                <a:latin typeface="Calibri"/>
              </a:rPr>
              <a:t> de </a:t>
            </a:r>
            <a:r>
              <a:rPr lang="en-US" sz="2000" err="1">
                <a:latin typeface="Calibri"/>
              </a:rPr>
              <a:t>irrigação</a:t>
            </a:r>
            <a:r>
              <a:rPr lang="en-US" sz="2000" dirty="0">
                <a:latin typeface="Calibri"/>
              </a:rPr>
              <a:t> </a:t>
            </a:r>
            <a:r>
              <a:rPr lang="en-US" sz="2000" err="1">
                <a:latin typeface="Calibri"/>
              </a:rPr>
              <a:t>ou</a:t>
            </a:r>
            <a:r>
              <a:rPr lang="en-US" sz="2000" dirty="0">
                <a:latin typeface="Calibri"/>
              </a:rPr>
              <a:t> </a:t>
            </a:r>
            <a:r>
              <a:rPr lang="en-US" sz="2000" err="1">
                <a:latin typeface="Calibri"/>
              </a:rPr>
              <a:t>temperatura</a:t>
            </a:r>
            <a:r>
              <a:rPr lang="en-US" sz="2000" dirty="0">
                <a:latin typeface="Calibri"/>
              </a:rPr>
              <a:t>).</a:t>
            </a:r>
          </a:p>
          <a:p>
            <a:pPr marL="228600" indent="-228600">
              <a:buFont typeface=""/>
              <a:buChar char="•"/>
            </a:pPr>
            <a:endParaRPr lang="en-US" dirty="0"/>
          </a:p>
        </p:txBody>
      </p:sp>
      <p:pic>
        <p:nvPicPr>
          <p:cNvPr id="5" name="Imagem 4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766EA467-9FB5-5100-C346-F4D1BF0F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02" y="3042920"/>
            <a:ext cx="54768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3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B2DC6-9C55-89EB-F24C-BE2C28A13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6BF03-5833-6593-09EB-0FCB364F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2485"/>
            <a:ext cx="10281920" cy="29940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B-</a:t>
            </a:r>
            <a:r>
              <a:rPr lang="pt-BR" sz="3200" dirty="0" err="1"/>
              <a:t>Spline</a:t>
            </a:r>
            <a:r>
              <a:rPr lang="pt-BR" sz="3200" dirty="0"/>
              <a:t> - Exemplo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6F5C11-68DE-CFB3-85DA-CD0903EFC296}"/>
              </a:ext>
            </a:extLst>
          </p:cNvPr>
          <p:cNvSpPr txBox="1"/>
          <p:nvPr/>
        </p:nvSpPr>
        <p:spPr>
          <a:xfrm>
            <a:off x="853440" y="1122680"/>
            <a:ext cx="11064240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Suponha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que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queremos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representar</a:t>
            </a:r>
            <a:r>
              <a:rPr lang="en-US" sz="2000" dirty="0">
                <a:latin typeface="Calibri"/>
              </a:rPr>
              <a:t> a </a:t>
            </a:r>
            <a:r>
              <a:rPr lang="en-US" sz="2000" dirty="0" err="1">
                <a:latin typeface="Calibri"/>
              </a:rPr>
              <a:t>relação</a:t>
            </a:r>
            <a:r>
              <a:rPr lang="en-US" sz="2000" dirty="0">
                <a:latin typeface="Calibri"/>
              </a:rPr>
              <a:t> entre </a:t>
            </a:r>
            <a:r>
              <a:rPr lang="en-US" sz="2000" dirty="0" err="1">
                <a:latin typeface="Calibri"/>
              </a:rPr>
              <a:t>temperatura</a:t>
            </a:r>
            <a:r>
              <a:rPr lang="en-US" sz="2000" dirty="0">
                <a:latin typeface="Calibri"/>
              </a:rPr>
              <a:t> e </a:t>
            </a:r>
            <a:r>
              <a:rPr lang="en-US" sz="2000" dirty="0" err="1">
                <a:latin typeface="Calibri"/>
              </a:rPr>
              <a:t>consumo</a:t>
            </a:r>
            <a:r>
              <a:rPr lang="en-US" sz="2000" dirty="0">
                <a:latin typeface="Calibri"/>
              </a:rPr>
              <a:t> de </a:t>
            </a:r>
            <a:r>
              <a:rPr lang="en-US" sz="2000" dirty="0" err="1">
                <a:latin typeface="Calibri"/>
              </a:rPr>
              <a:t>água</a:t>
            </a:r>
            <a:r>
              <a:rPr lang="en-US" sz="2000" dirty="0">
                <a:latin typeface="Calibri"/>
              </a:rPr>
              <a:t>:</a:t>
            </a:r>
            <a:endParaRPr lang="pt-BR" sz="200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Calibri"/>
              </a:rPr>
              <a:t>            = </a:t>
            </a:r>
            <a:r>
              <a:rPr lang="en-US" sz="2000" dirty="0" err="1">
                <a:latin typeface="Calibri"/>
              </a:rPr>
              <a:t>funções</a:t>
            </a:r>
            <a:r>
              <a:rPr lang="en-US" sz="2000" dirty="0">
                <a:latin typeface="Calibri"/>
              </a:rPr>
              <a:t> base do B-spline 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Calibri"/>
              </a:rPr>
              <a:t>           = </a:t>
            </a:r>
            <a:r>
              <a:rPr lang="en-US" sz="2000" dirty="0" err="1">
                <a:latin typeface="Calibri"/>
              </a:rPr>
              <a:t>coeficientes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aprendidos</a:t>
            </a:r>
            <a:r>
              <a:rPr lang="en-US" sz="2000" dirty="0">
                <a:latin typeface="Calibri"/>
              </a:rPr>
              <a:t> (</a:t>
            </a:r>
            <a:r>
              <a:rPr lang="en-US" sz="2000" dirty="0" err="1">
                <a:latin typeface="Calibri"/>
              </a:rPr>
              <a:t>ajustam</a:t>
            </a:r>
            <a:r>
              <a:rPr lang="en-US" sz="2000" dirty="0">
                <a:latin typeface="Calibri"/>
              </a:rPr>
              <a:t> a forma da curva)</a:t>
            </a:r>
            <a:endParaRPr lang="en-US" sz="200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  <a:p>
            <a:pPr marL="228600" indent="-228600">
              <a:buFont typeface=""/>
              <a:buChar char="•"/>
            </a:pPr>
            <a:endParaRPr lang="en-US" dirty="0"/>
          </a:p>
        </p:txBody>
      </p:sp>
      <p:pic>
        <p:nvPicPr>
          <p:cNvPr id="5" name="Imagem 4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37DEE7FA-879C-EBBA-4E2D-EA3D0848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42" y="3357880"/>
            <a:ext cx="5476875" cy="33528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C3FEAE-4F2E-BCF6-DE32-C7C37F23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447" b="1333"/>
          <a:stretch>
            <a:fillRect/>
          </a:stretch>
        </p:blipFill>
        <p:spPr>
          <a:xfrm>
            <a:off x="4797425" y="1519237"/>
            <a:ext cx="1863754" cy="7512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81AE54-7C9D-7723-34F1-A09978FF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833" y="2272665"/>
            <a:ext cx="485775" cy="3619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3D3660-BA80-5E07-C2AA-6EBC87758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007" y="2730182"/>
            <a:ext cx="276225" cy="2190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4DD81C-082C-B30C-6809-C8867BCF077B}"/>
              </a:ext>
            </a:extLst>
          </p:cNvPr>
          <p:cNvSpPr txBox="1"/>
          <p:nvPr/>
        </p:nvSpPr>
        <p:spPr>
          <a:xfrm>
            <a:off x="6654800" y="4135120"/>
            <a:ext cx="534416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latin typeface="Calibri"/>
              </a:rPr>
              <a:t>A figura mostra 4 funções base B1(x),B2(x),B3(x),B4(x).</a:t>
            </a:r>
            <a:endParaRPr lang="pt-BR">
              <a:latin typeface="Calibri"/>
            </a:endParaRPr>
          </a:p>
          <a:p>
            <a:pPr algn="just"/>
            <a:endParaRPr lang="pt-BR" dirty="0">
              <a:latin typeface="Calibri"/>
            </a:endParaRPr>
          </a:p>
          <a:p>
            <a:pPr algn="just"/>
            <a:r>
              <a:rPr lang="pt-BR" dirty="0">
                <a:latin typeface="Calibri"/>
              </a:rPr>
              <a:t>Cada uma atua em uma faixa do eixo x.</a:t>
            </a:r>
          </a:p>
          <a:p>
            <a:pPr algn="just"/>
            <a:endParaRPr lang="pt-BR" dirty="0">
              <a:latin typeface="Calibri"/>
            </a:endParaRPr>
          </a:p>
          <a:p>
            <a:pPr algn="just"/>
            <a:r>
              <a:rPr lang="pt-BR" dirty="0">
                <a:latin typeface="Calibri"/>
              </a:rPr>
              <a:t>A </a:t>
            </a:r>
            <a:r>
              <a:rPr lang="pt-BR" b="1" dirty="0">
                <a:latin typeface="Calibri"/>
              </a:rPr>
              <a:t>curva preta final</a:t>
            </a:r>
            <a:r>
              <a:rPr lang="pt-BR" dirty="0">
                <a:latin typeface="Calibri"/>
              </a:rPr>
              <a:t> é a soma ponderada dessas funções  representando, por exemplo, a relação entre </a:t>
            </a:r>
            <a:r>
              <a:rPr lang="pt-BR" b="1" dirty="0">
                <a:latin typeface="Calibri"/>
              </a:rPr>
              <a:t>temperatura e consumo de água</a:t>
            </a:r>
            <a:r>
              <a:rPr lang="pt-BR" dirty="0">
                <a:latin typeface="Calibri"/>
              </a:rPr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196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823B3E4B-DE6B-2D9C-3AF1-AAE68481B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2E3B7413-D66D-7B45-A04F-E5ED2C2EA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3240" y="172085"/>
            <a:ext cx="11562080" cy="6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dirty="0">
                <a:cs typeface="Arial"/>
              </a:rPr>
              <a:t>Como as KANs </a:t>
            </a:r>
            <a:r>
              <a:rPr lang="en-US" sz="2800" err="1">
                <a:cs typeface="Arial"/>
              </a:rPr>
              <a:t>escolhem</a:t>
            </a:r>
            <a:r>
              <a:rPr lang="en-US" sz="2800" dirty="0">
                <a:cs typeface="Arial"/>
              </a:rPr>
              <a:t> as </a:t>
            </a:r>
            <a:r>
              <a:rPr lang="en-US" sz="2800" err="1">
                <a:cs typeface="Arial"/>
              </a:rPr>
              <a:t>funções</a:t>
            </a:r>
            <a:r>
              <a:rPr lang="en-US" sz="2800" dirty="0">
                <a:cs typeface="Arial"/>
              </a:rPr>
              <a:t> </a:t>
            </a:r>
            <a:r>
              <a:rPr lang="en-US" sz="2800" err="1">
                <a:cs typeface="Arial"/>
              </a:rPr>
              <a:t>univariadas</a:t>
            </a:r>
            <a:endParaRPr lang="en-US" sz="2800">
              <a:cs typeface="Arial"/>
            </a:endParaRP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C5F25A14-FEE0-390A-DD1A-83BF04C91A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62826" y="6004122"/>
            <a:ext cx="2261388" cy="6771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41E5AB0-FFD5-93C3-4030-E4FB1E2FC790}"/>
              </a:ext>
            </a:extLst>
          </p:cNvPr>
          <p:cNvSpPr txBox="1"/>
          <p:nvPr/>
        </p:nvSpPr>
        <p:spPr>
          <a:xfrm>
            <a:off x="518160" y="767080"/>
            <a:ext cx="11470640" cy="52783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 err="1">
                <a:latin typeface="Calibri"/>
              </a:rPr>
              <a:t>Etapas</a:t>
            </a:r>
            <a:r>
              <a:rPr lang="en-US" sz="1700" b="1" dirty="0">
                <a:latin typeface="Calibri"/>
              </a:rPr>
              <a:t> do </a:t>
            </a:r>
            <a:r>
              <a:rPr lang="en-US" sz="1700" b="1" err="1">
                <a:latin typeface="Calibri"/>
              </a:rPr>
              <a:t>processo</a:t>
            </a:r>
            <a:endParaRPr lang="en-US" sz="1700" b="1">
              <a:latin typeface="Calibri"/>
            </a:endParaRPr>
          </a:p>
          <a:p>
            <a:endParaRPr lang="en-US" sz="1700" b="1" dirty="0">
              <a:latin typeface="Calibri"/>
            </a:endParaRPr>
          </a:p>
          <a:p>
            <a:pPr algn="just"/>
            <a:r>
              <a:rPr lang="en-US" sz="1700" b="1" dirty="0">
                <a:latin typeface="Calibri"/>
              </a:rPr>
              <a:t>1. </a:t>
            </a:r>
            <a:r>
              <a:rPr lang="en-US" sz="1700" b="1" err="1">
                <a:latin typeface="Calibri"/>
              </a:rPr>
              <a:t>Inicialização</a:t>
            </a:r>
            <a:r>
              <a:rPr lang="en-US" sz="1700" b="1" dirty="0">
                <a:latin typeface="Calibri"/>
              </a:rPr>
              <a:t> suave</a:t>
            </a:r>
          </a:p>
          <a:p>
            <a:pPr marL="228600" indent="-228600" algn="just">
              <a:buFont typeface=""/>
              <a:buChar char="•"/>
            </a:pPr>
            <a:r>
              <a:rPr lang="en-US" sz="1700" dirty="0">
                <a:latin typeface="Calibri"/>
              </a:rPr>
              <a:t>Cada </a:t>
            </a:r>
            <a:r>
              <a:rPr lang="en-US" sz="1700" err="1">
                <a:latin typeface="Calibri"/>
              </a:rPr>
              <a:t>função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univariada</a:t>
            </a:r>
            <a:r>
              <a:rPr lang="en-US" sz="1700" dirty="0">
                <a:latin typeface="Calibri"/>
              </a:rPr>
              <a:t> f(x) é </a:t>
            </a:r>
            <a:r>
              <a:rPr lang="en-US" sz="1700" err="1">
                <a:latin typeface="Calibri"/>
              </a:rPr>
              <a:t>iniciada</a:t>
            </a:r>
            <a:r>
              <a:rPr lang="en-US" sz="1700" dirty="0">
                <a:latin typeface="Calibri"/>
              </a:rPr>
              <a:t> de forma </a:t>
            </a:r>
            <a:r>
              <a:rPr lang="en-US" sz="1700" b="1" err="1">
                <a:latin typeface="Calibri"/>
              </a:rPr>
              <a:t>quase</a:t>
            </a:r>
            <a:r>
              <a:rPr lang="en-US" sz="1700" b="1" dirty="0">
                <a:latin typeface="Calibri"/>
              </a:rPr>
              <a:t> linear</a:t>
            </a:r>
            <a:r>
              <a:rPr lang="en-US" sz="1700" dirty="0">
                <a:latin typeface="Calibri"/>
              </a:rPr>
              <a:t>, </a:t>
            </a:r>
            <a:r>
              <a:rPr lang="en-US" sz="1700" err="1">
                <a:latin typeface="Calibri"/>
              </a:rPr>
              <a:t>geralmente</a:t>
            </a:r>
            <a:r>
              <a:rPr lang="en-US" sz="1700" dirty="0">
                <a:latin typeface="Calibri"/>
              </a:rPr>
              <a:t> com f(x) ≈ x.</a:t>
            </a:r>
          </a:p>
          <a:p>
            <a:pPr marL="228600" indent="-228600" algn="just">
              <a:buFont typeface=""/>
              <a:buChar char="•"/>
            </a:pPr>
            <a:r>
              <a:rPr lang="en-US" sz="1700" err="1">
                <a:latin typeface="Calibri"/>
              </a:rPr>
              <a:t>Isso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garante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que</a:t>
            </a:r>
            <a:r>
              <a:rPr lang="en-US" sz="1700" dirty="0">
                <a:latin typeface="Calibri"/>
              </a:rPr>
              <a:t>, no </a:t>
            </a:r>
            <a:r>
              <a:rPr lang="en-US" sz="1700" err="1">
                <a:latin typeface="Calibri"/>
              </a:rPr>
              <a:t>começo</a:t>
            </a:r>
            <a:r>
              <a:rPr lang="en-US" sz="1700" dirty="0">
                <a:latin typeface="Calibri"/>
              </a:rPr>
              <a:t>, a KAN </a:t>
            </a:r>
            <a:r>
              <a:rPr lang="en-US" sz="1700" b="1" dirty="0">
                <a:latin typeface="Calibri"/>
              </a:rPr>
              <a:t>se </a:t>
            </a:r>
            <a:r>
              <a:rPr lang="en-US" sz="1700" b="1" err="1">
                <a:latin typeface="Calibri"/>
              </a:rPr>
              <a:t>comporte</a:t>
            </a:r>
            <a:r>
              <a:rPr lang="en-US" sz="1700" b="1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como</a:t>
            </a:r>
            <a:r>
              <a:rPr lang="en-US" sz="1700" b="1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uma</a:t>
            </a:r>
            <a:r>
              <a:rPr lang="en-US" sz="1700" b="1" dirty="0">
                <a:latin typeface="Calibri"/>
              </a:rPr>
              <a:t> MLP </a:t>
            </a:r>
            <a:r>
              <a:rPr lang="en-US" sz="1700" b="1" err="1">
                <a:latin typeface="Calibri"/>
              </a:rPr>
              <a:t>tradicional</a:t>
            </a:r>
            <a:r>
              <a:rPr lang="en-US" sz="1700" dirty="0">
                <a:latin typeface="Calibri"/>
              </a:rPr>
              <a:t>, </a:t>
            </a:r>
            <a:r>
              <a:rPr lang="en-US" sz="1700" err="1">
                <a:latin typeface="Calibri"/>
              </a:rPr>
              <a:t>evitando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instabilidades</a:t>
            </a:r>
            <a:r>
              <a:rPr lang="en-US" sz="1700" dirty="0">
                <a:latin typeface="Calibri"/>
              </a:rPr>
              <a:t>.</a:t>
            </a:r>
          </a:p>
          <a:p>
            <a:pPr marL="228600" indent="-228600" algn="just">
              <a:buFont typeface=""/>
              <a:buChar char="•"/>
            </a:pPr>
            <a:r>
              <a:rPr lang="en-US" sz="1700" dirty="0">
                <a:latin typeface="Calibri"/>
              </a:rPr>
              <a:t>É </a:t>
            </a:r>
            <a:r>
              <a:rPr lang="en-US" sz="1700" err="1">
                <a:latin typeface="Calibri"/>
              </a:rPr>
              <a:t>uma</a:t>
            </a:r>
            <a:r>
              <a:rPr lang="en-US" sz="1700" dirty="0">
                <a:latin typeface="Calibri"/>
              </a:rPr>
              <a:t> forma de “</a:t>
            </a:r>
            <a:r>
              <a:rPr lang="en-US" sz="1700" err="1">
                <a:latin typeface="Calibri"/>
              </a:rPr>
              <a:t>partida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segura</a:t>
            </a:r>
            <a:r>
              <a:rPr lang="en-US" sz="1700" dirty="0">
                <a:latin typeface="Calibri"/>
              </a:rPr>
              <a:t>”: a rede </a:t>
            </a:r>
            <a:r>
              <a:rPr lang="en-US" sz="1700" err="1">
                <a:latin typeface="Calibri"/>
              </a:rPr>
              <a:t>só</a:t>
            </a:r>
            <a:r>
              <a:rPr lang="en-US" sz="1700" dirty="0">
                <a:latin typeface="Calibri"/>
              </a:rPr>
              <a:t> se </a:t>
            </a:r>
            <a:r>
              <a:rPr lang="en-US" sz="1700" err="1">
                <a:latin typeface="Calibri"/>
              </a:rPr>
              <a:t>torna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não</a:t>
            </a:r>
            <a:r>
              <a:rPr lang="en-US" sz="1700" dirty="0">
                <a:latin typeface="Calibri"/>
              </a:rPr>
              <a:t>-linear </a:t>
            </a:r>
            <a:r>
              <a:rPr lang="en-US" sz="1700" err="1">
                <a:latin typeface="Calibri"/>
              </a:rPr>
              <a:t>quando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há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evidência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nos</a:t>
            </a:r>
            <a:r>
              <a:rPr lang="en-US" sz="1700" dirty="0">
                <a:latin typeface="Calibri"/>
              </a:rPr>
              <a:t> dados para </a:t>
            </a:r>
            <a:r>
              <a:rPr lang="en-US" sz="1700" err="1">
                <a:latin typeface="Calibri"/>
              </a:rPr>
              <a:t>isso</a:t>
            </a:r>
            <a:r>
              <a:rPr lang="en-US" sz="1700" dirty="0">
                <a:latin typeface="Calibri"/>
              </a:rPr>
              <a:t>.</a:t>
            </a:r>
          </a:p>
          <a:p>
            <a:pPr marL="228600" indent="-228600" algn="just">
              <a:buFont typeface=""/>
              <a:buChar char="•"/>
            </a:pPr>
            <a:endParaRPr lang="en-US" sz="1700" dirty="0">
              <a:latin typeface="Calibri"/>
            </a:endParaRPr>
          </a:p>
          <a:p>
            <a:pPr algn="just"/>
            <a:r>
              <a:rPr lang="en-US" sz="1700" b="1" dirty="0">
                <a:latin typeface="Calibri"/>
              </a:rPr>
              <a:t>2. </a:t>
            </a:r>
            <a:r>
              <a:rPr lang="en-US" sz="1700" b="1" err="1">
                <a:latin typeface="Calibri"/>
              </a:rPr>
              <a:t>Aprendizado</a:t>
            </a:r>
            <a:r>
              <a:rPr lang="en-US" sz="1700" b="1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adaptativo</a:t>
            </a:r>
            <a:endParaRPr lang="en-US" sz="1700" b="1">
              <a:latin typeface="Calibri"/>
            </a:endParaRPr>
          </a:p>
          <a:p>
            <a:pPr marL="228600" indent="-228600" algn="just">
              <a:buFont typeface=""/>
              <a:buChar char="•"/>
            </a:pPr>
            <a:r>
              <a:rPr lang="en-US" sz="1700" dirty="0">
                <a:latin typeface="Calibri"/>
              </a:rPr>
              <a:t>Durante o </a:t>
            </a:r>
            <a:r>
              <a:rPr lang="en-US" sz="1700" err="1">
                <a:latin typeface="Calibri"/>
              </a:rPr>
              <a:t>treinamento</a:t>
            </a:r>
            <a:r>
              <a:rPr lang="en-US" sz="1700" dirty="0">
                <a:latin typeface="Calibri"/>
              </a:rPr>
              <a:t>, </a:t>
            </a:r>
            <a:r>
              <a:rPr lang="en-US" sz="1700" b="1" err="1">
                <a:latin typeface="Calibri"/>
              </a:rPr>
              <a:t>os</a:t>
            </a:r>
            <a:r>
              <a:rPr lang="en-US" sz="1700" b="1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parâmetros</a:t>
            </a:r>
            <a:r>
              <a:rPr lang="en-US" sz="1700" b="1" dirty="0">
                <a:latin typeface="Calibri"/>
              </a:rPr>
              <a:t> das splines</a:t>
            </a:r>
            <a:r>
              <a:rPr lang="en-US" sz="1700" dirty="0">
                <a:latin typeface="Calibri"/>
              </a:rPr>
              <a:t> (</a:t>
            </a:r>
            <a:r>
              <a:rPr lang="en-US" sz="1700" err="1">
                <a:latin typeface="Calibri"/>
              </a:rPr>
              <a:t>pontos</a:t>
            </a:r>
            <a:r>
              <a:rPr lang="en-US" sz="1700" dirty="0">
                <a:latin typeface="Calibri"/>
              </a:rPr>
              <a:t> de </a:t>
            </a:r>
            <a:r>
              <a:rPr lang="en-US" sz="1700" err="1">
                <a:latin typeface="Calibri"/>
              </a:rPr>
              <a:t>controle</a:t>
            </a:r>
            <a:r>
              <a:rPr lang="en-US" sz="1700" dirty="0">
                <a:latin typeface="Calibri"/>
              </a:rPr>
              <a:t>) </a:t>
            </a:r>
            <a:r>
              <a:rPr lang="en-US" sz="1700" err="1">
                <a:latin typeface="Calibri"/>
              </a:rPr>
              <a:t>são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atualizados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pelo</a:t>
            </a:r>
            <a:r>
              <a:rPr lang="en-US" sz="1700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gradiente</a:t>
            </a:r>
            <a:r>
              <a:rPr lang="en-US" sz="1700" b="1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descendente</a:t>
            </a:r>
            <a:r>
              <a:rPr lang="en-US" sz="1700" dirty="0">
                <a:latin typeface="Calibri"/>
              </a:rPr>
              <a:t>.</a:t>
            </a:r>
          </a:p>
          <a:p>
            <a:pPr marL="228600" indent="-228600" algn="just">
              <a:buFont typeface=""/>
              <a:buChar char="•"/>
            </a:pPr>
            <a:r>
              <a:rPr lang="en-US" sz="1700" dirty="0">
                <a:latin typeface="Calibri"/>
              </a:rPr>
              <a:t>Cada spline </a:t>
            </a:r>
            <a:r>
              <a:rPr lang="en-US" sz="1700" err="1">
                <a:latin typeface="Calibri"/>
              </a:rPr>
              <a:t>funciona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como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uma</a:t>
            </a:r>
            <a:r>
              <a:rPr lang="en-US" sz="1700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pequena</a:t>
            </a:r>
            <a:r>
              <a:rPr lang="en-US" sz="1700" b="1" dirty="0">
                <a:latin typeface="Calibri"/>
              </a:rPr>
              <a:t> curva </a:t>
            </a:r>
            <a:r>
              <a:rPr lang="en-US" sz="1700" b="1" err="1">
                <a:latin typeface="Calibri"/>
              </a:rPr>
              <a:t>flexível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que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pode</a:t>
            </a:r>
            <a:r>
              <a:rPr lang="en-US" sz="1700" dirty="0">
                <a:latin typeface="Calibri"/>
              </a:rPr>
              <a:t> se </a:t>
            </a:r>
            <a:r>
              <a:rPr lang="en-US" sz="1700" err="1">
                <a:latin typeface="Calibri"/>
              </a:rPr>
              <a:t>ajustar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localmente</a:t>
            </a:r>
            <a:r>
              <a:rPr lang="en-US" sz="1700" dirty="0">
                <a:latin typeface="Calibri"/>
              </a:rPr>
              <a:t>, </a:t>
            </a:r>
            <a:r>
              <a:rPr lang="en-US" sz="1700" err="1">
                <a:latin typeface="Calibri"/>
              </a:rPr>
              <a:t>permitindo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que</a:t>
            </a:r>
            <a:r>
              <a:rPr lang="en-US" sz="1700" dirty="0">
                <a:latin typeface="Calibri"/>
              </a:rPr>
              <a:t> a </a:t>
            </a:r>
            <a:r>
              <a:rPr lang="en-US" sz="1700" err="1">
                <a:latin typeface="Calibri"/>
              </a:rPr>
              <a:t>função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mude</a:t>
            </a:r>
            <a:r>
              <a:rPr lang="en-US" sz="1700" dirty="0">
                <a:latin typeface="Calibri"/>
              </a:rPr>
              <a:t> de forma </a:t>
            </a:r>
            <a:r>
              <a:rPr lang="en-US" sz="1700" err="1">
                <a:latin typeface="Calibri"/>
              </a:rPr>
              <a:t>conforme</a:t>
            </a:r>
            <a:r>
              <a:rPr lang="en-US" sz="1700" dirty="0">
                <a:latin typeface="Calibri"/>
              </a:rPr>
              <a:t> o </a:t>
            </a:r>
            <a:r>
              <a:rPr lang="en-US" sz="1700" err="1">
                <a:latin typeface="Calibri"/>
              </a:rPr>
              <a:t>erro</a:t>
            </a:r>
            <a:r>
              <a:rPr lang="en-US" sz="1700" dirty="0">
                <a:latin typeface="Calibri"/>
              </a:rPr>
              <a:t> de </a:t>
            </a:r>
            <a:r>
              <a:rPr lang="en-US" sz="1700" err="1">
                <a:latin typeface="Calibri"/>
              </a:rPr>
              <a:t>predição</a:t>
            </a:r>
            <a:r>
              <a:rPr lang="en-US" sz="1700" dirty="0">
                <a:latin typeface="Calibri"/>
              </a:rPr>
              <a:t>.</a:t>
            </a:r>
          </a:p>
          <a:p>
            <a:pPr marL="228600" indent="-228600" algn="just">
              <a:buFont typeface=""/>
              <a:buChar char="•"/>
            </a:pPr>
            <a:r>
              <a:rPr lang="en-US" sz="1700" err="1">
                <a:latin typeface="Calibri"/>
              </a:rPr>
              <a:t>Isso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faz</a:t>
            </a:r>
            <a:r>
              <a:rPr lang="en-US" sz="1700" dirty="0">
                <a:latin typeface="Calibri"/>
              </a:rPr>
              <a:t> com </a:t>
            </a:r>
            <a:r>
              <a:rPr lang="en-US" sz="1700" err="1">
                <a:latin typeface="Calibri"/>
              </a:rPr>
              <a:t>que</a:t>
            </a:r>
            <a:r>
              <a:rPr lang="en-US" sz="1700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cada</a:t>
            </a:r>
            <a:r>
              <a:rPr lang="en-US" sz="1700" b="1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conexão</a:t>
            </a:r>
            <a:r>
              <a:rPr lang="en-US" sz="1700" b="1" dirty="0">
                <a:latin typeface="Calibri"/>
              </a:rPr>
              <a:t> “</a:t>
            </a:r>
            <a:r>
              <a:rPr lang="en-US" sz="1700" b="1" err="1">
                <a:latin typeface="Calibri"/>
              </a:rPr>
              <a:t>descubra</a:t>
            </a:r>
            <a:r>
              <a:rPr lang="en-US" sz="1700" b="1" dirty="0">
                <a:latin typeface="Calibri"/>
              </a:rPr>
              <a:t>” a </a:t>
            </a:r>
            <a:r>
              <a:rPr lang="en-US" sz="1700" b="1" err="1">
                <a:latin typeface="Calibri"/>
              </a:rPr>
              <a:t>melhor</a:t>
            </a:r>
            <a:r>
              <a:rPr lang="en-US" sz="1700" b="1" dirty="0">
                <a:latin typeface="Calibri"/>
              </a:rPr>
              <a:t> forma</a:t>
            </a:r>
            <a:r>
              <a:rPr lang="en-US" sz="1700" dirty="0">
                <a:latin typeface="Calibri"/>
              </a:rPr>
              <a:t> de </a:t>
            </a:r>
            <a:r>
              <a:rPr lang="en-US" sz="1700" err="1">
                <a:latin typeface="Calibri"/>
              </a:rPr>
              <a:t>transformar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sua</a:t>
            </a:r>
            <a:r>
              <a:rPr lang="en-US" sz="1700" dirty="0">
                <a:latin typeface="Calibri"/>
              </a:rPr>
              <a:t> entrada — linear, </a:t>
            </a:r>
            <a:r>
              <a:rPr lang="en-US" sz="1700" err="1">
                <a:latin typeface="Calibri"/>
              </a:rPr>
              <a:t>convexa</a:t>
            </a:r>
            <a:r>
              <a:rPr lang="en-US" sz="1700" dirty="0">
                <a:latin typeface="Calibri"/>
              </a:rPr>
              <a:t>, </a:t>
            </a:r>
            <a:r>
              <a:rPr lang="en-US" sz="1700" err="1">
                <a:latin typeface="Calibri"/>
              </a:rPr>
              <a:t>côncava</a:t>
            </a:r>
            <a:r>
              <a:rPr lang="en-US" sz="1700" dirty="0">
                <a:latin typeface="Calibri"/>
              </a:rPr>
              <a:t>, </a:t>
            </a:r>
            <a:r>
              <a:rPr lang="en-US" sz="1700" err="1">
                <a:latin typeface="Calibri"/>
              </a:rPr>
              <a:t>saturante</a:t>
            </a:r>
            <a:r>
              <a:rPr lang="en-US" sz="1700" dirty="0">
                <a:latin typeface="Calibri"/>
              </a:rPr>
              <a:t>, etc.</a:t>
            </a:r>
          </a:p>
          <a:p>
            <a:pPr marL="228600" indent="-228600" algn="just">
              <a:buFont typeface=""/>
              <a:buChar char="•"/>
            </a:pPr>
            <a:endParaRPr lang="en-US" sz="1700" dirty="0">
              <a:latin typeface="Calibri"/>
            </a:endParaRPr>
          </a:p>
          <a:p>
            <a:pPr algn="just"/>
            <a:r>
              <a:rPr lang="en-US" sz="1700" b="1" dirty="0">
                <a:latin typeface="Calibri"/>
              </a:rPr>
              <a:t>3. </a:t>
            </a:r>
            <a:r>
              <a:rPr lang="en-US" sz="1700" b="1" err="1">
                <a:latin typeface="Calibri"/>
              </a:rPr>
              <a:t>Seleção</a:t>
            </a:r>
            <a:r>
              <a:rPr lang="en-US" sz="1700" b="1" dirty="0">
                <a:latin typeface="Calibri"/>
              </a:rPr>
              <a:t> natural das formas</a:t>
            </a:r>
          </a:p>
          <a:p>
            <a:pPr marL="228600" indent="-228600" algn="just">
              <a:buFont typeface=""/>
              <a:buChar char="•"/>
            </a:pPr>
            <a:r>
              <a:rPr lang="en-US" sz="1700" dirty="0">
                <a:latin typeface="Calibri"/>
              </a:rPr>
              <a:t>Ao </a:t>
            </a:r>
            <a:r>
              <a:rPr lang="en-US" sz="1700" err="1">
                <a:latin typeface="Calibri"/>
              </a:rPr>
              <a:t>longo</a:t>
            </a:r>
            <a:r>
              <a:rPr lang="en-US" sz="1700" dirty="0">
                <a:latin typeface="Calibri"/>
              </a:rPr>
              <a:t> do </a:t>
            </a:r>
            <a:r>
              <a:rPr lang="en-US" sz="1700" err="1">
                <a:latin typeface="Calibri"/>
              </a:rPr>
              <a:t>treinamento</a:t>
            </a:r>
            <a:r>
              <a:rPr lang="en-US" sz="1700" dirty="0">
                <a:latin typeface="Calibri"/>
              </a:rPr>
              <a:t>, as </a:t>
            </a:r>
            <a:r>
              <a:rPr lang="en-US" sz="1700" err="1">
                <a:latin typeface="Calibri"/>
              </a:rPr>
              <a:t>funções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que</a:t>
            </a:r>
            <a:r>
              <a:rPr lang="en-US" sz="1700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mais</a:t>
            </a:r>
            <a:r>
              <a:rPr lang="en-US" sz="1700" b="1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contribuem</a:t>
            </a:r>
            <a:r>
              <a:rPr lang="en-US" sz="1700" b="1" dirty="0">
                <a:latin typeface="Calibri"/>
              </a:rPr>
              <a:t> para </a:t>
            </a:r>
            <a:r>
              <a:rPr lang="en-US" sz="1700" b="1" err="1">
                <a:latin typeface="Calibri"/>
              </a:rPr>
              <a:t>reduzir</a:t>
            </a:r>
            <a:r>
              <a:rPr lang="en-US" sz="1700" b="1" dirty="0">
                <a:latin typeface="Calibri"/>
              </a:rPr>
              <a:t> o </a:t>
            </a:r>
            <a:r>
              <a:rPr lang="en-US" sz="1700" b="1" err="1">
                <a:latin typeface="Calibri"/>
              </a:rPr>
              <a:t>erro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acabam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sendo</a:t>
            </a:r>
            <a:r>
              <a:rPr lang="en-US" sz="1700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refinadas</a:t>
            </a:r>
            <a:r>
              <a:rPr lang="en-US" sz="1700" b="1" dirty="0">
                <a:latin typeface="Calibri"/>
              </a:rPr>
              <a:t> e </a:t>
            </a:r>
            <a:r>
              <a:rPr lang="en-US" sz="1700" b="1" err="1">
                <a:latin typeface="Calibri"/>
              </a:rPr>
              <a:t>preservadas</a:t>
            </a:r>
            <a:r>
              <a:rPr lang="en-US" sz="1700" dirty="0">
                <a:latin typeface="Calibri"/>
              </a:rPr>
              <a:t>.</a:t>
            </a:r>
          </a:p>
          <a:p>
            <a:pPr marL="228600" indent="-228600" algn="just">
              <a:buFont typeface=""/>
              <a:buChar char="•"/>
            </a:pPr>
            <a:r>
              <a:rPr lang="en-US" sz="1700" err="1">
                <a:latin typeface="Calibri"/>
              </a:rPr>
              <a:t>Outras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permanecem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quase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lineares</a:t>
            </a:r>
            <a:r>
              <a:rPr lang="en-US" sz="1700" dirty="0">
                <a:latin typeface="Calibri"/>
              </a:rPr>
              <a:t> — o </a:t>
            </a:r>
            <a:r>
              <a:rPr lang="en-US" sz="1700" err="1">
                <a:latin typeface="Calibri"/>
              </a:rPr>
              <a:t>que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mostra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que</a:t>
            </a:r>
            <a:r>
              <a:rPr lang="en-US" sz="1700" dirty="0">
                <a:latin typeface="Calibri"/>
              </a:rPr>
              <a:t> a rede </a:t>
            </a:r>
            <a:r>
              <a:rPr lang="en-US" sz="1700" b="1" err="1">
                <a:latin typeface="Calibri"/>
              </a:rPr>
              <a:t>aprende</a:t>
            </a:r>
            <a:r>
              <a:rPr lang="en-US" sz="1700" b="1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onde</a:t>
            </a:r>
            <a:r>
              <a:rPr lang="en-US" sz="1700" b="1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precisa</a:t>
            </a:r>
            <a:r>
              <a:rPr lang="en-US" sz="1700" b="1" dirty="0">
                <a:latin typeface="Calibri"/>
              </a:rPr>
              <a:t> ser </a:t>
            </a:r>
            <a:r>
              <a:rPr lang="en-US" sz="1700" b="1" err="1">
                <a:latin typeface="Calibri"/>
              </a:rPr>
              <a:t>complexa</a:t>
            </a:r>
            <a:r>
              <a:rPr lang="en-US" sz="1700" dirty="0">
                <a:latin typeface="Calibri"/>
              </a:rPr>
              <a:t> e </a:t>
            </a:r>
            <a:r>
              <a:rPr lang="en-US" sz="1700" b="1" err="1">
                <a:latin typeface="Calibri"/>
              </a:rPr>
              <a:t>onde</a:t>
            </a:r>
            <a:r>
              <a:rPr lang="en-US" sz="1700" b="1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pode</a:t>
            </a:r>
            <a:r>
              <a:rPr lang="en-US" sz="1700" b="1" dirty="0">
                <a:latin typeface="Calibri"/>
              </a:rPr>
              <a:t> ser simples</a:t>
            </a:r>
            <a:r>
              <a:rPr lang="en-US" sz="1700" dirty="0">
                <a:latin typeface="Calibri"/>
              </a:rPr>
              <a:t>.</a:t>
            </a:r>
          </a:p>
          <a:p>
            <a:pPr marL="228600" indent="-228600" algn="just">
              <a:buFont typeface=""/>
              <a:buChar char="•"/>
            </a:pPr>
            <a:r>
              <a:rPr lang="en-US" sz="1700" dirty="0">
                <a:latin typeface="Calibri"/>
              </a:rPr>
              <a:t>Assim, surge </a:t>
            </a:r>
            <a:r>
              <a:rPr lang="en-US" sz="1700" err="1">
                <a:latin typeface="Calibri"/>
              </a:rPr>
              <a:t>uma</a:t>
            </a:r>
            <a:r>
              <a:rPr lang="en-US" sz="1700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distribuição</a:t>
            </a:r>
            <a:r>
              <a:rPr lang="en-US" sz="1700" b="1" dirty="0">
                <a:latin typeface="Calibri"/>
              </a:rPr>
              <a:t> </a:t>
            </a:r>
            <a:r>
              <a:rPr lang="en-US" sz="1700" b="1" err="1">
                <a:latin typeface="Calibri"/>
              </a:rPr>
              <a:t>adaptativa</a:t>
            </a:r>
            <a:r>
              <a:rPr lang="en-US" sz="1700" b="1" dirty="0">
                <a:latin typeface="Calibri"/>
              </a:rPr>
              <a:t> de </a:t>
            </a:r>
            <a:r>
              <a:rPr lang="en-US" sz="1700" b="1" err="1">
                <a:latin typeface="Calibri"/>
              </a:rPr>
              <a:t>não-linearidades</a:t>
            </a:r>
            <a:r>
              <a:rPr lang="en-US" sz="1700" dirty="0">
                <a:latin typeface="Calibri"/>
              </a:rPr>
              <a:t>, </a:t>
            </a:r>
            <a:r>
              <a:rPr lang="en-US" sz="1700" err="1">
                <a:latin typeface="Calibri"/>
              </a:rPr>
              <a:t>onde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apenas</a:t>
            </a:r>
            <a:r>
              <a:rPr lang="en-US" sz="1700" dirty="0">
                <a:latin typeface="Calibri"/>
              </a:rPr>
              <a:t> partes do </a:t>
            </a:r>
            <a:r>
              <a:rPr lang="en-US" sz="1700" err="1">
                <a:latin typeface="Calibri"/>
              </a:rPr>
              <a:t>modelo</a:t>
            </a:r>
            <a:r>
              <a:rPr lang="en-US" sz="1700" dirty="0">
                <a:latin typeface="Calibri"/>
              </a:rPr>
              <a:t> se </a:t>
            </a:r>
            <a:r>
              <a:rPr lang="en-US" sz="1700" err="1">
                <a:latin typeface="Calibri"/>
              </a:rPr>
              <a:t>tornam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altamente</a:t>
            </a:r>
            <a:r>
              <a:rPr lang="en-US" sz="1700" dirty="0">
                <a:latin typeface="Calibri"/>
              </a:rPr>
              <a:t> </a:t>
            </a:r>
            <a:r>
              <a:rPr lang="en-US" sz="1700" err="1">
                <a:latin typeface="Calibri"/>
              </a:rPr>
              <a:t>não-lineares</a:t>
            </a:r>
            <a:r>
              <a:rPr lang="en-US" sz="1700" dirty="0">
                <a:latin typeface="Calibri"/>
              </a:rPr>
              <a:t>.</a:t>
            </a:r>
          </a:p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788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1BD77B12-77D4-0BE2-091B-5223F3DBC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60271358-FD6F-9103-88A4-DC3F7F0F5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080" y="263525"/>
            <a:ext cx="11562080" cy="9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900" dirty="0"/>
              <a:t>2) </a:t>
            </a:r>
            <a:r>
              <a:rPr lang="en-US" sz="2900" dirty="0" err="1"/>
              <a:t>Composição</a:t>
            </a:r>
            <a:r>
              <a:rPr lang="en-US" sz="2900" dirty="0"/>
              <a:t> de </a:t>
            </a:r>
            <a:r>
              <a:rPr lang="en-US" sz="2900" dirty="0" err="1"/>
              <a:t>Funções</a:t>
            </a:r>
            <a:r>
              <a:rPr lang="en-US" sz="2900" dirty="0"/>
              <a:t> (</a:t>
            </a:r>
            <a:r>
              <a:rPr lang="en-US" sz="2900" dirty="0" err="1"/>
              <a:t>Nós</a:t>
            </a:r>
            <a:r>
              <a:rPr lang="en-US" sz="2900" dirty="0"/>
              <a:t>)</a:t>
            </a:r>
            <a:endParaRPr lang="pt-BR" sz="2900" dirty="0"/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31B952E1-6B36-82CF-2DCC-5824FCC3B0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9AE2ADB5-C73E-C65A-A8F9-E0FDA015E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0" y="2085615"/>
            <a:ext cx="11562080" cy="25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9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A27CE4B-9CD2-67D9-4E3D-C7093BC7E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7E955177-28AE-3844-3C54-EA87DFABD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080" y="802005"/>
            <a:ext cx="11531600" cy="30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900" dirty="0"/>
              <a:t>3) Estrutura Flexível</a:t>
            </a:r>
            <a:endParaRPr lang="pt-BR" sz="2900" dirty="0"/>
          </a:p>
          <a:p>
            <a:endParaRPr lang="en-US" sz="2900" dirty="0"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7B9CE197-BB8E-351B-9004-9353673F4E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Tabela&#10;&#10;O conteúdo gerado por IA pode estar incorreto.">
            <a:extLst>
              <a:ext uri="{FF2B5EF4-FFF2-40B4-BE49-F238E27FC236}">
                <a16:creationId xmlns:a16="http://schemas.microsoft.com/office/drawing/2014/main" id="{4E9D5D63-F5EE-18D2-995A-909DA073B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15" y="1939399"/>
            <a:ext cx="11794902" cy="25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36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7BD409C1-E1EA-AB1A-DB63-1FFA489C2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D9AD61B6-B318-A142-A2F3-4881396AE5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200" y="578485"/>
            <a:ext cx="11562080" cy="9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900" dirty="0"/>
              <a:t>4) </a:t>
            </a:r>
            <a:r>
              <a:rPr lang="en-US" sz="2900" dirty="0" err="1"/>
              <a:t>Interpretabilidade</a:t>
            </a:r>
            <a:r>
              <a:rPr lang="en-US" sz="2900" dirty="0"/>
              <a:t> e </a:t>
            </a:r>
            <a:r>
              <a:rPr lang="en-US" sz="2900" dirty="0" err="1"/>
              <a:t>Interatividade</a:t>
            </a:r>
            <a:endParaRPr lang="pt-BR" sz="2900" dirty="0" err="1"/>
          </a:p>
          <a:p>
            <a:endParaRPr lang="en-US" sz="2900" dirty="0"/>
          </a:p>
          <a:p>
            <a:endParaRPr lang="en-US" sz="2900" dirty="0"/>
          </a:p>
        </p:txBody>
      </p:sp>
      <p:pic>
        <p:nvPicPr>
          <p:cNvPr id="5" name="Google Shape;91;p13" descr="Logo">
            <a:extLst>
              <a:ext uri="{FF2B5EF4-FFF2-40B4-BE49-F238E27FC236}">
                <a16:creationId xmlns:a16="http://schemas.microsoft.com/office/drawing/2014/main" id="{0EBAB95B-E63A-9E89-0991-6603867F62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BB3D8F1E-7701-7640-E147-6697B17E5B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2" r="605" b="2545"/>
          <a:stretch>
            <a:fillRect/>
          </a:stretch>
        </p:blipFill>
        <p:spPr>
          <a:xfrm>
            <a:off x="274320" y="1888565"/>
            <a:ext cx="11633209" cy="27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7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838200" y="50451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Exemplo de Cálculo</a:t>
            </a: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838200" y="880328"/>
            <a:ext cx="10789920" cy="55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pt-BR" sz="2400" dirty="0"/>
              <a:t>Um sistema IoT coleta medições climáticas:</a:t>
            </a:r>
          </a:p>
          <a:p>
            <a:pPr lvl="1">
              <a:buFont typeface="Courier New"/>
              <a:buChar char="o"/>
            </a:pPr>
            <a:r>
              <a:rPr lang="pt-BR" dirty="0"/>
              <a:t>Temperatura (</a:t>
            </a:r>
            <a:r>
              <a:rPr lang="pt-BR" dirty="0">
                <a:latin typeface="Consolas"/>
              </a:rPr>
              <a:t>T</a:t>
            </a:r>
            <a:r>
              <a:rPr lang="pt-BR" dirty="0"/>
              <a:t>) = 30 °C</a:t>
            </a:r>
          </a:p>
          <a:p>
            <a:pPr lvl="1">
              <a:buFont typeface="Courier New"/>
              <a:buChar char="o"/>
            </a:pPr>
            <a:r>
              <a:rPr lang="pt-BR" dirty="0"/>
              <a:t>Umidade relativa (</a:t>
            </a:r>
            <a:r>
              <a:rPr lang="pt-BR" dirty="0">
                <a:latin typeface="Consolas"/>
              </a:rPr>
              <a:t>RH</a:t>
            </a:r>
            <a:r>
              <a:rPr lang="pt-BR" dirty="0"/>
              <a:t>) = 60%</a:t>
            </a:r>
          </a:p>
          <a:p>
            <a:pPr lvl="1">
              <a:buFont typeface="Courier New"/>
              <a:buChar char="o"/>
            </a:pPr>
            <a:r>
              <a:rPr lang="pt-BR" dirty="0"/>
              <a:t>Radiação solar (</a:t>
            </a:r>
            <a:r>
              <a:rPr lang="pt-BR" dirty="0">
                <a:latin typeface="Consolas"/>
              </a:rPr>
              <a:t>Rₛ</a:t>
            </a:r>
            <a:r>
              <a:rPr lang="pt-BR" dirty="0"/>
              <a:t>) = 800 W/m²</a:t>
            </a:r>
          </a:p>
          <a:p>
            <a:r>
              <a:rPr lang="pt-BR" sz="2400" dirty="0"/>
              <a:t>O modelo deve prever </a:t>
            </a:r>
            <a:r>
              <a:rPr lang="pt-BR" sz="2400" b="1" dirty="0"/>
              <a:t>ET₀ (mm/h), </a:t>
            </a:r>
            <a:r>
              <a:rPr lang="pt-BR" sz="2400" dirty="0"/>
              <a:t>a perda de água pela lavoura.</a:t>
            </a:r>
          </a:p>
          <a:p>
            <a:endParaRPr lang="pt-BR" sz="2400" dirty="0"/>
          </a:p>
          <a:p>
            <a:r>
              <a:rPr lang="pt-BR" sz="2400" dirty="0"/>
              <a:t>1º) MLP (pesos fixos + </a:t>
            </a:r>
            <a:r>
              <a:rPr lang="pt-BR" sz="2400" dirty="0" err="1"/>
              <a:t>ReLU</a:t>
            </a:r>
            <a:r>
              <a:rPr lang="pt-BR" sz="2400" dirty="0"/>
              <a:t>)</a:t>
            </a:r>
          </a:p>
          <a:p>
            <a:r>
              <a:rPr lang="pt-BR" sz="2400" b="1" dirty="0"/>
              <a:t>Parâmetros escolhidos</a:t>
            </a:r>
            <a:endParaRPr lang="pt-BR" sz="2400" dirty="0"/>
          </a:p>
          <a:p>
            <a:r>
              <a:rPr lang="pt-BR" sz="2400" dirty="0"/>
              <a:t>Camada oculta:</a:t>
            </a:r>
            <a:endParaRPr lang="pt-BR" dirty="0"/>
          </a:p>
          <a:p>
            <a:pPr lvl="1"/>
            <a:r>
              <a:rPr lang="pt-BR" dirty="0"/>
              <a:t>neurônio 1: w11=0.3,  w12=−0.1,  w13=0.002,  b1=−2</a:t>
            </a:r>
          </a:p>
          <a:p>
            <a:pPr lvl="1"/>
            <a:r>
              <a:rPr lang="pt-BR" dirty="0"/>
              <a:t>neurônio 2: w21=0.1,  w22=0.05,  w23=0.001,  b2=0.5</a:t>
            </a:r>
            <a:endParaRPr lang="en-US" sz="2800" dirty="0"/>
          </a:p>
          <a:p>
            <a:r>
              <a:rPr lang="pt-BR" sz="2400" dirty="0"/>
              <a:t>Saída: w31=0.6, w32=0.4, b3=0.2</a:t>
            </a:r>
          </a:p>
          <a:p>
            <a:r>
              <a:rPr lang="pt-BR" sz="2400" dirty="0"/>
              <a:t>Ativação oculta: </a:t>
            </a:r>
            <a:r>
              <a:rPr lang="pt-BR" sz="2400" dirty="0" err="1"/>
              <a:t>ReLU</a:t>
            </a:r>
            <a:r>
              <a:rPr lang="pt-BR" sz="2400" dirty="0"/>
              <a:t>(z) = </a:t>
            </a:r>
            <a:r>
              <a:rPr lang="pt-BR" sz="2400" dirty="0" err="1"/>
              <a:t>max</a:t>
            </a:r>
            <a:r>
              <a:rPr lang="pt-BR" sz="2400" dirty="0"/>
              <a:t>⁡(0,z)</a:t>
            </a:r>
            <a:endParaRPr lang="pt-BR"/>
          </a:p>
          <a:p>
            <a:endParaRPr lang="pt-BR" sz="2400" dirty="0"/>
          </a:p>
          <a:p>
            <a:pPr>
              <a:spcBef>
                <a:spcPts val="0"/>
              </a:spcBef>
            </a:pPr>
            <a:endParaRPr lang="pt-BR" dirty="0"/>
          </a:p>
          <a:p>
            <a:pPr marL="114300" indent="0">
              <a:spcBef>
                <a:spcPts val="0"/>
              </a:spcBef>
              <a:buNone/>
            </a:pPr>
            <a:endParaRPr lang="pt-BR"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36472025-2F3C-4FA2-23DA-FBAF8968DF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291706" y="6176842"/>
            <a:ext cx="1875308" cy="534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D0B79989-3E1F-A3C5-AE64-CCE9CF39C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>
            <a:extLst>
              <a:ext uri="{FF2B5EF4-FFF2-40B4-BE49-F238E27FC236}">
                <a16:creationId xmlns:a16="http://schemas.microsoft.com/office/drawing/2014/main" id="{CEC94CAD-8416-66D0-3B54-6F43A8729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0451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Exemplo de Cálculo</a:t>
            </a:r>
          </a:p>
        </p:txBody>
      </p:sp>
      <p:sp>
        <p:nvSpPr>
          <p:cNvPr id="179" name="Google Shape;179;p25">
            <a:extLst>
              <a:ext uri="{FF2B5EF4-FFF2-40B4-BE49-F238E27FC236}">
                <a16:creationId xmlns:a16="http://schemas.microsoft.com/office/drawing/2014/main" id="{87CAB7CC-3CD9-5447-3BBF-A72B05564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002248"/>
            <a:ext cx="10789920" cy="54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b="1" dirty="0"/>
              <a:t>Cálculo</a:t>
            </a:r>
            <a:endParaRPr lang="pt-BR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Resposta: 4.68</a:t>
            </a:r>
            <a:r>
              <a:rPr lang="pt-BR" dirty="0"/>
              <a:t> (valor estimado de ET₀ numa escala do modelo)</a:t>
            </a:r>
            <a:endParaRPr lang="pt-BR" b="1" dirty="0"/>
          </a:p>
          <a:p>
            <a:endParaRPr lang="pt-BR" dirty="0"/>
          </a:p>
          <a:p>
            <a:pPr>
              <a:spcBef>
                <a:spcPts val="0"/>
              </a:spcBef>
            </a:pPr>
            <a:endParaRPr lang="pt-BR" dirty="0"/>
          </a:p>
          <a:p>
            <a:pPr marL="114300" indent="0">
              <a:spcBef>
                <a:spcPts val="0"/>
              </a:spcBef>
              <a:buNone/>
            </a:pPr>
            <a:endParaRPr lang="pt-BR"/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D194D69E-BC90-AD8F-5360-96DD6F4E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915" r="150" b="1744"/>
          <a:stretch>
            <a:fillRect/>
          </a:stretch>
        </p:blipFill>
        <p:spPr>
          <a:xfrm>
            <a:off x="2648826" y="1439545"/>
            <a:ext cx="6822157" cy="3430340"/>
          </a:xfrm>
          <a:prstGeom prst="rect">
            <a:avLst/>
          </a:prstGeom>
        </p:spPr>
      </p:pic>
      <p:pic>
        <p:nvPicPr>
          <p:cNvPr id="5" name="Google Shape;91;p13" descr="Logo">
            <a:extLst>
              <a:ext uri="{FF2B5EF4-FFF2-40B4-BE49-F238E27FC236}">
                <a16:creationId xmlns:a16="http://schemas.microsoft.com/office/drawing/2014/main" id="{0DAD1665-B891-FCFB-0FFB-3F1C869EC7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08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E302FA8C-24C6-94B2-95B8-76D15896F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>
            <a:extLst>
              <a:ext uri="{FF2B5EF4-FFF2-40B4-BE49-F238E27FC236}">
                <a16:creationId xmlns:a16="http://schemas.microsoft.com/office/drawing/2014/main" id="{B0AA3F0E-24AD-EA7F-5D11-32ADE0C695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0451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Exemplo de Cálculo</a:t>
            </a:r>
          </a:p>
        </p:txBody>
      </p:sp>
      <p:sp>
        <p:nvSpPr>
          <p:cNvPr id="179" name="Google Shape;179;p25">
            <a:extLst>
              <a:ext uri="{FF2B5EF4-FFF2-40B4-BE49-F238E27FC236}">
                <a16:creationId xmlns:a16="http://schemas.microsoft.com/office/drawing/2014/main" id="{66AD2C46-E797-53B0-F59D-B6E47F8994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002248"/>
            <a:ext cx="10789920" cy="54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sz="2400" dirty="0"/>
              <a:t>2º) KAN (funções aprendíveis por conexão)</a:t>
            </a:r>
            <a:endParaRPr lang="pt-BR" dirty="0"/>
          </a:p>
          <a:p>
            <a:r>
              <a:rPr lang="pt-BR" sz="2400" dirty="0"/>
              <a:t>Cada conexão aplica uma função ϕ reaprendida; somam-se as </a:t>
            </a:r>
            <a:r>
              <a:rPr lang="pt-BR" sz="2400" dirty="0" err="1"/>
              <a:t>ϕs</a:t>
            </a:r>
            <a:r>
              <a:rPr lang="pt-BR" sz="2400" dirty="0"/>
              <a:t> por neurônio (camada oculta) e depois por saída.</a:t>
            </a:r>
          </a:p>
          <a:p>
            <a:pPr marL="114300" indent="0">
              <a:spcBef>
                <a:spcPts val="0"/>
              </a:spcBef>
              <a:buNone/>
            </a:pPr>
            <a:endParaRPr lang="pt-BR"/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2AC4ED8D-3BC0-7D32-7250-8E5C2897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38" b="-556"/>
          <a:stretch>
            <a:fillRect/>
          </a:stretch>
        </p:blipFill>
        <p:spPr>
          <a:xfrm>
            <a:off x="1058862" y="2513330"/>
            <a:ext cx="3612471" cy="1841515"/>
          </a:xfrm>
          <a:prstGeom prst="rect">
            <a:avLst/>
          </a:prstGeom>
        </p:spPr>
      </p:pic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81517DD0-62EB-8A29-D645-659602943F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887" b="2631"/>
          <a:stretch>
            <a:fillRect/>
          </a:stretch>
        </p:blipFill>
        <p:spPr>
          <a:xfrm>
            <a:off x="6809422" y="2411730"/>
            <a:ext cx="3703851" cy="1882076"/>
          </a:xfrm>
          <a:prstGeom prst="rect">
            <a:avLst/>
          </a:prstGeom>
        </p:spPr>
      </p:pic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BB56AEE2-E08E-89B6-33E5-9B0CE670246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523" b="2817"/>
          <a:stretch>
            <a:fillRect/>
          </a:stretch>
        </p:blipFill>
        <p:spPr>
          <a:xfrm>
            <a:off x="1058862" y="4863148"/>
            <a:ext cx="3622475" cy="13989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A94D1A-2A3E-8A67-58E3-6534214C2E40}"/>
              </a:ext>
            </a:extLst>
          </p:cNvPr>
          <p:cNvSpPr txBox="1"/>
          <p:nvPr/>
        </p:nvSpPr>
        <p:spPr>
          <a:xfrm>
            <a:off x="5171440" y="4937759"/>
            <a:ext cx="63906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/>
              <a:t>OBS: Essas funções </a:t>
            </a:r>
            <a:r>
              <a:rPr lang="pt-BR" sz="1800" b="1" dirty="0"/>
              <a:t>não vieram de um treinamento real</a:t>
            </a:r>
            <a:r>
              <a:rPr lang="pt-BR" sz="1800" dirty="0"/>
              <a:t>; foram escolhidas manualmente </a:t>
            </a:r>
            <a:r>
              <a:rPr lang="pt-BR" sz="1800" b="1" dirty="0"/>
              <a:t>apenas para mostrar que o KAN consegue modelar relações não-lineares</a:t>
            </a:r>
            <a:r>
              <a:rPr lang="pt-BR" sz="1800" dirty="0"/>
              <a:t> entre entrada e saída.</a:t>
            </a:r>
          </a:p>
        </p:txBody>
      </p:sp>
    </p:spTree>
    <p:extLst>
      <p:ext uri="{BB962C8B-B14F-4D97-AF65-F5344CB8AC3E}">
        <p14:creationId xmlns:p14="http://schemas.microsoft.com/office/powerpoint/2010/main" val="216092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C057CFD6-99B6-2CA0-1F57-645265887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>
            <a:extLst>
              <a:ext uri="{FF2B5EF4-FFF2-40B4-BE49-F238E27FC236}">
                <a16:creationId xmlns:a16="http://schemas.microsoft.com/office/drawing/2014/main" id="{A0210003-D8D5-47D0-EE9D-CFEA102770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0451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Exemplo de Cálculo</a:t>
            </a:r>
          </a:p>
        </p:txBody>
      </p:sp>
      <p:sp>
        <p:nvSpPr>
          <p:cNvPr id="179" name="Google Shape;179;p25">
            <a:extLst>
              <a:ext uri="{FF2B5EF4-FFF2-40B4-BE49-F238E27FC236}">
                <a16:creationId xmlns:a16="http://schemas.microsoft.com/office/drawing/2014/main" id="{2A6A3860-E2D8-3C34-034E-E30BFDAF8E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002248"/>
            <a:ext cx="10789920" cy="54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b="1" dirty="0"/>
              <a:t>Cálculo</a:t>
            </a:r>
            <a:endParaRPr lang="pt-BR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Resposta: 2.72</a:t>
            </a:r>
            <a:r>
              <a:rPr lang="pt-BR" dirty="0"/>
              <a:t> (valor estimado de ET₀ numa escala do modelo)</a:t>
            </a:r>
            <a:endParaRPr lang="pt-BR" b="1" dirty="0"/>
          </a:p>
          <a:p>
            <a:endParaRPr lang="pt-BR" dirty="0"/>
          </a:p>
          <a:p>
            <a:pPr>
              <a:spcBef>
                <a:spcPts val="0"/>
              </a:spcBef>
            </a:pPr>
            <a:endParaRPr lang="pt-BR" dirty="0"/>
          </a:p>
          <a:p>
            <a:pPr marL="114300" indent="0">
              <a:spcBef>
                <a:spcPts val="0"/>
              </a:spcBef>
              <a:buNone/>
            </a:pPr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37EEA0-7579-114B-3909-BB38D2C3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60" r="796" b="806"/>
          <a:stretch>
            <a:fillRect/>
          </a:stretch>
        </p:blipFill>
        <p:spPr>
          <a:xfrm>
            <a:off x="3048000" y="1275715"/>
            <a:ext cx="6336022" cy="3747782"/>
          </a:xfrm>
          <a:prstGeom prst="rect">
            <a:avLst/>
          </a:prstGeom>
        </p:spPr>
      </p:pic>
      <p:pic>
        <p:nvPicPr>
          <p:cNvPr id="5" name="Google Shape;91;p13" descr="Logo">
            <a:extLst>
              <a:ext uri="{FF2B5EF4-FFF2-40B4-BE49-F238E27FC236}">
                <a16:creationId xmlns:a16="http://schemas.microsoft.com/office/drawing/2014/main" id="{550C27C0-30E6-A998-3648-A9DD19FB9F9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97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05440" cy="6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51797-1A1A-DAF2-0FD2-4D11994D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7305"/>
            <a:ext cx="10810240" cy="482885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b="1"/>
          </a:p>
          <a:p>
            <a:endParaRPr lang="pt-BR"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1A30EB65-5271-AF51-A2C2-68983A8F2C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27AAE5-A503-5232-6DD5-7B8730FCAAD9}"/>
              </a:ext>
            </a:extLst>
          </p:cNvPr>
          <p:cNvSpPr txBox="1"/>
          <p:nvPr/>
        </p:nvSpPr>
        <p:spPr>
          <a:xfrm>
            <a:off x="1059366" y="1375318"/>
            <a:ext cx="10417097" cy="4535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725"/>
              </a:lnSpc>
            </a:pPr>
            <a:r>
              <a:rPr lang="pt-BR" sz="2600" dirty="0">
                <a:latin typeface="Calibri"/>
              </a:rPr>
              <a:t>As </a:t>
            </a:r>
            <a:r>
              <a:rPr lang="pt-BR" sz="2600" dirty="0" err="1">
                <a:latin typeface="Calibri"/>
              </a:rPr>
              <a:t>KANs</a:t>
            </a:r>
            <a:r>
              <a:rPr lang="pt-BR" sz="2600" dirty="0">
                <a:latin typeface="Calibri"/>
              </a:rPr>
              <a:t> podem ser aplicadas em diversos cenários: </a:t>
            </a:r>
            <a:endParaRPr lang="pt-BR" dirty="0"/>
          </a:p>
          <a:p>
            <a:pPr>
              <a:lnSpc>
                <a:spcPts val="1725"/>
              </a:lnSpc>
            </a:pPr>
            <a:endParaRPr lang="pt-BR" sz="2600">
              <a:latin typeface="Calibri"/>
            </a:endParaRPr>
          </a:p>
          <a:p>
            <a:pPr algn="just">
              <a:lnSpc>
                <a:spcPts val="1725"/>
              </a:lnSpc>
            </a:pPr>
            <a:endParaRPr lang="pt-BR" sz="2600">
              <a:latin typeface="Calibri"/>
            </a:endParaRPr>
          </a:p>
          <a:p>
            <a:pPr marL="228600" indent="-228600" algn="just">
              <a:lnSpc>
                <a:spcPts val="1425"/>
              </a:lnSpc>
              <a:buFont typeface=""/>
              <a:buChar char="•"/>
            </a:pPr>
            <a:r>
              <a:rPr lang="pt-BR" sz="2200" b="1" dirty="0">
                <a:latin typeface="Calibri"/>
              </a:rPr>
              <a:t>Finanças e economia</a:t>
            </a:r>
          </a:p>
          <a:p>
            <a:pPr marL="228600" indent="-228600" algn="just">
              <a:lnSpc>
                <a:spcPts val="1425"/>
              </a:lnSpc>
              <a:buFont typeface=""/>
              <a:buChar char="•"/>
            </a:pPr>
            <a:endParaRPr lang="pt-BR" sz="2200">
              <a:latin typeface="Calibri"/>
            </a:endParaRPr>
          </a:p>
          <a:p>
            <a:pPr marL="800100" lvl="2" indent="-342900" algn="just">
              <a:lnSpc>
                <a:spcPts val="1425"/>
              </a:lnSpc>
              <a:buFont typeface="Courier New"/>
              <a:buChar char="o"/>
            </a:pPr>
            <a:r>
              <a:rPr lang="en-US" sz="2200" dirty="0" err="1">
                <a:latin typeface="Calibri"/>
              </a:rPr>
              <a:t>Previsão</a:t>
            </a:r>
            <a:r>
              <a:rPr lang="en-US" sz="2200" dirty="0">
                <a:latin typeface="Calibri"/>
              </a:rPr>
              <a:t> de </a:t>
            </a:r>
            <a:r>
              <a:rPr lang="en-US" sz="2200" dirty="0" err="1">
                <a:latin typeface="Calibri"/>
              </a:rPr>
              <a:t>séries</a:t>
            </a:r>
            <a:r>
              <a:rPr lang="en-US" sz="2200" dirty="0">
                <a:latin typeface="Calibri"/>
              </a:rPr>
              <a:t> </a:t>
            </a:r>
            <a:r>
              <a:rPr lang="en-US" sz="2200" dirty="0" err="1">
                <a:latin typeface="Calibri"/>
              </a:rPr>
              <a:t>temporais</a:t>
            </a:r>
            <a:r>
              <a:rPr lang="en-US" sz="2200" dirty="0">
                <a:latin typeface="Calibri"/>
              </a:rPr>
              <a:t> e </a:t>
            </a:r>
            <a:r>
              <a:rPr lang="en-US" sz="2200" dirty="0" err="1">
                <a:latin typeface="Calibri"/>
              </a:rPr>
              <a:t>análise</a:t>
            </a:r>
            <a:r>
              <a:rPr lang="en-US" sz="2200" dirty="0">
                <a:latin typeface="Calibri"/>
              </a:rPr>
              <a:t> de </a:t>
            </a:r>
            <a:r>
              <a:rPr lang="en-US" sz="2200" dirty="0" err="1">
                <a:latin typeface="Calibri"/>
              </a:rPr>
              <a:t>risco</a:t>
            </a:r>
            <a:r>
              <a:rPr lang="en-US" sz="2200" dirty="0">
                <a:latin typeface="Calibri"/>
              </a:rPr>
              <a:t> com </a:t>
            </a:r>
            <a:r>
              <a:rPr lang="en-US" sz="2200" dirty="0" err="1">
                <a:latin typeface="Calibri"/>
              </a:rPr>
              <a:t>foco</a:t>
            </a:r>
            <a:r>
              <a:rPr lang="en-US" sz="2200" dirty="0">
                <a:latin typeface="Calibri"/>
              </a:rPr>
              <a:t> </a:t>
            </a:r>
            <a:r>
              <a:rPr lang="en-US" sz="2200" dirty="0" err="1">
                <a:latin typeface="Calibri"/>
              </a:rPr>
              <a:t>em</a:t>
            </a:r>
            <a:r>
              <a:rPr lang="en-US" sz="2200" dirty="0">
                <a:latin typeface="Calibri"/>
              </a:rPr>
              <a:t> </a:t>
            </a:r>
            <a:r>
              <a:rPr lang="en-US" sz="2200" dirty="0" err="1">
                <a:latin typeface="Calibri"/>
              </a:rPr>
              <a:t>interpretabilidade</a:t>
            </a:r>
            <a:r>
              <a:rPr lang="en-US" sz="2200" dirty="0">
                <a:latin typeface="Calibri"/>
              </a:rPr>
              <a:t>.</a:t>
            </a:r>
            <a:endParaRPr lang="en-US" dirty="0">
              <a:latin typeface="Calibri"/>
            </a:endParaRPr>
          </a:p>
          <a:p>
            <a:pPr marL="228600" lvl="1" indent="-228600" algn="just">
              <a:lnSpc>
                <a:spcPts val="1425"/>
              </a:lnSpc>
              <a:buFont typeface="Courier New,monospace"/>
              <a:buChar char="o"/>
            </a:pPr>
            <a:endParaRPr lang="en-US" sz="2200">
              <a:latin typeface="Calibri"/>
            </a:endParaRPr>
          </a:p>
          <a:p>
            <a:pPr marL="228600" indent="-228600" algn="just">
              <a:lnSpc>
                <a:spcPts val="1425"/>
              </a:lnSpc>
              <a:buFont typeface=""/>
              <a:buChar char="•"/>
            </a:pPr>
            <a:endParaRPr lang="pt-BR" sz="2200" b="1">
              <a:latin typeface="Calibri"/>
            </a:endParaRPr>
          </a:p>
          <a:p>
            <a:pPr marL="228600" indent="-228600" algn="just">
              <a:lnSpc>
                <a:spcPts val="1425"/>
              </a:lnSpc>
              <a:buFont typeface=""/>
              <a:buChar char="•"/>
            </a:pPr>
            <a:r>
              <a:rPr lang="pt-BR" sz="2200" b="1" dirty="0">
                <a:latin typeface="Calibri"/>
              </a:rPr>
              <a:t>Engenharia e controle</a:t>
            </a:r>
            <a:r>
              <a:rPr lang="pt-BR" sz="2200" dirty="0">
                <a:latin typeface="Calibri"/>
              </a:rPr>
              <a:t> </a:t>
            </a:r>
            <a:endParaRPr lang="pt-BR" dirty="0">
              <a:latin typeface="Calibri"/>
            </a:endParaRPr>
          </a:p>
          <a:p>
            <a:pPr marL="228600" indent="-228600" algn="just">
              <a:lnSpc>
                <a:spcPts val="1425"/>
              </a:lnSpc>
              <a:buFont typeface=""/>
              <a:buChar char="•"/>
            </a:pPr>
            <a:endParaRPr lang="pt-BR" sz="2200">
              <a:latin typeface="Calibri"/>
            </a:endParaRPr>
          </a:p>
          <a:p>
            <a:pPr marL="685800" lvl="2" indent="-228600" algn="just">
              <a:lnSpc>
                <a:spcPts val="1425"/>
              </a:lnSpc>
              <a:buFont typeface="Courier New"/>
              <a:buChar char="o"/>
            </a:pPr>
            <a:r>
              <a:rPr lang="pt-BR" sz="2200" dirty="0">
                <a:latin typeface="Calibri"/>
              </a:rPr>
              <a:t>Identificação de sistemas, predição de falhas, controle adaptativo e otimização de</a:t>
            </a:r>
            <a:endParaRPr lang="en-US" sz="2200" dirty="0">
              <a:latin typeface="Calibri"/>
            </a:endParaRPr>
          </a:p>
          <a:p>
            <a:pPr marL="457200" lvl="2" algn="just">
              <a:lnSpc>
                <a:spcPts val="1425"/>
              </a:lnSpc>
            </a:pPr>
            <a:endParaRPr lang="pt-BR" sz="2200" dirty="0">
              <a:latin typeface="Calibri"/>
            </a:endParaRPr>
          </a:p>
          <a:p>
            <a:pPr marL="457200" lvl="2" algn="just">
              <a:lnSpc>
                <a:spcPts val="1425"/>
              </a:lnSpc>
              <a:buFont typeface="Courier New"/>
            </a:pPr>
            <a:r>
              <a:rPr lang="pt-BR" sz="2200" dirty="0">
                <a:latin typeface="Calibri"/>
              </a:rPr>
              <a:t> processos.</a:t>
            </a:r>
            <a:endParaRPr lang="en-US" sz="2200" dirty="0">
              <a:latin typeface="Calibri"/>
            </a:endParaRPr>
          </a:p>
          <a:p>
            <a:pPr marL="228600" indent="-228600" algn="just">
              <a:lnSpc>
                <a:spcPts val="1425"/>
              </a:lnSpc>
              <a:buFont typeface="Arial"/>
              <a:buChar char="•"/>
            </a:pPr>
            <a:endParaRPr lang="pt-BR" sz="2200">
              <a:latin typeface="Calibri"/>
              <a:ea typeface="Calibri"/>
              <a:cs typeface="Calibri"/>
            </a:endParaRPr>
          </a:p>
          <a:p>
            <a:pPr marL="228600" lvl="1" indent="-228600" algn="just">
              <a:lnSpc>
                <a:spcPts val="1425"/>
              </a:lnSpc>
              <a:buFont typeface="Courier New,monospace"/>
              <a:buChar char="o"/>
            </a:pPr>
            <a:endParaRPr lang="en-US" sz="2200">
              <a:latin typeface="Calibri"/>
            </a:endParaRPr>
          </a:p>
          <a:p>
            <a:pPr marL="228600" indent="-228600" algn="just">
              <a:lnSpc>
                <a:spcPts val="1425"/>
              </a:lnSpc>
              <a:buFont typeface=""/>
              <a:buChar char="•"/>
            </a:pPr>
            <a:r>
              <a:rPr lang="pt-BR" sz="2200" b="1" dirty="0">
                <a:latin typeface="Calibri"/>
              </a:rPr>
              <a:t>Agricultura de Precisão</a:t>
            </a:r>
            <a:endParaRPr lang="pt-BR" sz="2200" dirty="0">
              <a:latin typeface="Calibri"/>
            </a:endParaRPr>
          </a:p>
          <a:p>
            <a:pPr marL="228600" indent="-228600" algn="just">
              <a:lnSpc>
                <a:spcPts val="1425"/>
              </a:lnSpc>
              <a:buFont typeface=""/>
              <a:buChar char="•"/>
            </a:pPr>
            <a:endParaRPr lang="pt-BR" sz="2200">
              <a:latin typeface="Calibri"/>
            </a:endParaRPr>
          </a:p>
          <a:p>
            <a:pPr marL="685800" lvl="2" indent="-228600" algn="just">
              <a:lnSpc>
                <a:spcPts val="1425"/>
              </a:lnSpc>
              <a:buFont typeface="Courier New"/>
              <a:buChar char="o"/>
            </a:pPr>
            <a:r>
              <a:rPr lang="en-US" sz="2200" b="1" dirty="0" err="1">
                <a:latin typeface="Calibri"/>
              </a:rPr>
              <a:t>Otimização</a:t>
            </a:r>
            <a:r>
              <a:rPr lang="en-US" sz="2200" b="1" dirty="0">
                <a:latin typeface="Calibri"/>
              </a:rPr>
              <a:t> do </a:t>
            </a:r>
            <a:r>
              <a:rPr lang="en-US" sz="2200" b="1" dirty="0" err="1">
                <a:latin typeface="Calibri"/>
              </a:rPr>
              <a:t>uso</a:t>
            </a:r>
            <a:r>
              <a:rPr lang="en-US" sz="2200" b="1" dirty="0">
                <a:latin typeface="Calibri"/>
              </a:rPr>
              <a:t> da </a:t>
            </a:r>
            <a:r>
              <a:rPr lang="en-US" sz="2200" b="1" dirty="0" err="1">
                <a:latin typeface="Calibri"/>
              </a:rPr>
              <a:t>água</a:t>
            </a:r>
            <a:r>
              <a:rPr lang="en-US" sz="2200" b="1" dirty="0">
                <a:latin typeface="Calibri"/>
              </a:rPr>
              <a:t>:</a:t>
            </a:r>
            <a:r>
              <a:rPr lang="en-US" sz="2200" dirty="0">
                <a:latin typeface="Calibri"/>
              </a:rPr>
              <a:t> </a:t>
            </a:r>
            <a:r>
              <a:rPr lang="en-US" sz="2200" dirty="0" err="1">
                <a:latin typeface="Calibri"/>
              </a:rPr>
              <a:t>aprender</a:t>
            </a:r>
            <a:r>
              <a:rPr lang="en-US" sz="2200" dirty="0">
                <a:latin typeface="Calibri"/>
              </a:rPr>
              <a:t> </a:t>
            </a:r>
            <a:r>
              <a:rPr lang="en-US" sz="2200" dirty="0" err="1">
                <a:latin typeface="Calibri"/>
              </a:rPr>
              <a:t>relações</a:t>
            </a:r>
            <a:r>
              <a:rPr lang="en-US" sz="2200" dirty="0">
                <a:latin typeface="Calibri"/>
              </a:rPr>
              <a:t> </a:t>
            </a:r>
            <a:r>
              <a:rPr lang="en-US" sz="2200" dirty="0" err="1">
                <a:latin typeface="Calibri"/>
              </a:rPr>
              <a:t>não</a:t>
            </a:r>
            <a:r>
              <a:rPr lang="en-US" sz="2200" dirty="0">
                <a:latin typeface="Calibri"/>
              </a:rPr>
              <a:t> </a:t>
            </a:r>
            <a:r>
              <a:rPr lang="en-US" sz="2200" dirty="0" err="1">
                <a:latin typeface="Calibri"/>
              </a:rPr>
              <a:t>lineares</a:t>
            </a:r>
            <a:r>
              <a:rPr lang="en-US" sz="2200" dirty="0">
                <a:latin typeface="Calibri"/>
              </a:rPr>
              <a:t> entre </a:t>
            </a:r>
            <a:r>
              <a:rPr lang="en-US" sz="2200" dirty="0" err="1">
                <a:latin typeface="Calibri"/>
              </a:rPr>
              <a:t>clima</a:t>
            </a:r>
            <a:r>
              <a:rPr lang="en-US" sz="2200" dirty="0">
                <a:latin typeface="Calibri"/>
              </a:rPr>
              <a:t>, solo e</a:t>
            </a:r>
            <a:endParaRPr lang="en-US" dirty="0"/>
          </a:p>
          <a:p>
            <a:pPr marL="228600" lvl="1" indent="-228600" algn="just">
              <a:lnSpc>
                <a:spcPts val="1425"/>
              </a:lnSpc>
              <a:buFont typeface="Courier New,monospace"/>
              <a:buChar char="o"/>
            </a:pPr>
            <a:endParaRPr lang="en-US" sz="2200"/>
          </a:p>
          <a:p>
            <a:pPr lvl="1" algn="just">
              <a:lnSpc>
                <a:spcPts val="1425"/>
              </a:lnSpc>
            </a:pPr>
            <a:r>
              <a:rPr lang="en-US" sz="2200" dirty="0">
                <a:latin typeface="Calibri"/>
              </a:rPr>
              <a:t>    </a:t>
            </a:r>
            <a:r>
              <a:rPr lang="en-US" sz="2200" dirty="0" err="1">
                <a:latin typeface="Calibri"/>
              </a:rPr>
              <a:t>produtividade</a:t>
            </a:r>
            <a:r>
              <a:rPr lang="en-US" sz="2200" dirty="0">
                <a:latin typeface="Calibri"/>
              </a:rPr>
              <a:t> para </a:t>
            </a:r>
            <a:r>
              <a:rPr lang="en-US" sz="2200" dirty="0" err="1">
                <a:latin typeface="Calibri"/>
              </a:rPr>
              <a:t>recomendar</a:t>
            </a:r>
            <a:r>
              <a:rPr lang="en-US" sz="2200" dirty="0">
                <a:latin typeface="Calibri"/>
              </a:rPr>
              <a:t> volumes </a:t>
            </a:r>
            <a:r>
              <a:rPr lang="en-US" sz="2200" dirty="0" err="1">
                <a:latin typeface="Calibri"/>
              </a:rPr>
              <a:t>ideais</a:t>
            </a:r>
            <a:r>
              <a:rPr lang="en-US" sz="2200" dirty="0">
                <a:latin typeface="Calibri"/>
              </a:rPr>
              <a:t> de </a:t>
            </a:r>
            <a:r>
              <a:rPr lang="en-US" sz="2200" dirty="0" err="1">
                <a:latin typeface="Calibri"/>
              </a:rPr>
              <a:t>irrigação</a:t>
            </a:r>
            <a:r>
              <a:rPr lang="en-US" sz="2200" dirty="0">
                <a:latin typeface="Calibri"/>
              </a:rPr>
              <a:t>.</a:t>
            </a:r>
            <a:endParaRPr lang="en-US" dirty="0">
              <a:latin typeface="Calibri"/>
            </a:endParaRPr>
          </a:p>
          <a:p>
            <a:pPr marL="228600" lvl="1" indent="-228600">
              <a:lnSpc>
                <a:spcPts val="1425"/>
              </a:lnSpc>
              <a:buFont typeface="Courier New,monospace"/>
              <a:buChar char="o"/>
            </a:pPr>
            <a:endParaRPr lang="en-US" sz="2200"/>
          </a:p>
          <a:p>
            <a:pPr marL="228600" lvl="1" indent="-228600">
              <a:lnSpc>
                <a:spcPts val="1425"/>
              </a:lnSpc>
              <a:buFont typeface="Courier New,monospace"/>
              <a:buChar char="o"/>
            </a:pPr>
            <a:endParaRPr lang="en-US" sz="2200"/>
          </a:p>
          <a:p>
            <a:pPr marL="228600" lvl="1" indent="-228600">
              <a:lnSpc>
                <a:spcPts val="1425"/>
              </a:lnSpc>
              <a:buFont typeface="Courier New,monospace"/>
              <a:buChar char="o"/>
            </a:pPr>
            <a:endParaRPr lang="en-US" sz="2200"/>
          </a:p>
          <a:p>
            <a:pPr marL="228600" lvl="1" indent="-228600">
              <a:lnSpc>
                <a:spcPts val="1425"/>
              </a:lnSpc>
              <a:buFont typeface="Courier New,monospace"/>
              <a:buChar char="o"/>
            </a:pPr>
            <a:endParaRPr lang="en-US"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4800C57C-3FB3-DBC5-1C0C-B36AC404D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>
            <a:extLst>
              <a:ext uri="{FF2B5EF4-FFF2-40B4-BE49-F238E27FC236}">
                <a16:creationId xmlns:a16="http://schemas.microsoft.com/office/drawing/2014/main" id="{29120CD2-78E0-90FF-A9FE-3ACC1190A4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0451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Exemplo de Cálculo</a:t>
            </a:r>
          </a:p>
        </p:txBody>
      </p:sp>
      <p:sp>
        <p:nvSpPr>
          <p:cNvPr id="179" name="Google Shape;179;p25">
            <a:extLst>
              <a:ext uri="{FF2B5EF4-FFF2-40B4-BE49-F238E27FC236}">
                <a16:creationId xmlns:a16="http://schemas.microsoft.com/office/drawing/2014/main" id="{0EE4DAED-0C27-8F69-21FC-FC7A1CE45A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002248"/>
            <a:ext cx="10789920" cy="54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b="1" dirty="0"/>
              <a:t>Conclusão</a:t>
            </a:r>
            <a:endParaRPr lang="pt-BR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  <a:p>
            <a:pPr>
              <a:spcBef>
                <a:spcPts val="0"/>
              </a:spcBef>
            </a:pPr>
            <a:endParaRPr lang="pt-BR" dirty="0"/>
          </a:p>
          <a:p>
            <a:pPr marL="114300" indent="0">
              <a:spcBef>
                <a:spcPts val="0"/>
              </a:spcBef>
              <a:buNone/>
            </a:pPr>
            <a:endParaRPr lang="pt-BR"/>
          </a:p>
        </p:txBody>
      </p:sp>
      <p:pic>
        <p:nvPicPr>
          <p:cNvPr id="2" name="Imagem 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F436A218-997C-26E6-3BDC-7E6E56D0D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0" t="1656" r="861" b="2649"/>
          <a:stretch>
            <a:fillRect/>
          </a:stretch>
        </p:blipFill>
        <p:spPr>
          <a:xfrm>
            <a:off x="478155" y="1946275"/>
            <a:ext cx="11168919" cy="2935026"/>
          </a:xfrm>
          <a:prstGeom prst="rect">
            <a:avLst/>
          </a:prstGeom>
        </p:spPr>
      </p:pic>
      <p:pic>
        <p:nvPicPr>
          <p:cNvPr id="5" name="Google Shape;91;p13" descr="Logo">
            <a:extLst>
              <a:ext uri="{FF2B5EF4-FFF2-40B4-BE49-F238E27FC236}">
                <a16:creationId xmlns:a16="http://schemas.microsoft.com/office/drawing/2014/main" id="{59981605-3A44-15A5-3FF0-D8DFE9F407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4350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8A3-1B6D-8F94-B2BE-4125EBE8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45DD4-BE21-D050-BB27-0DFACBB1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57" y="883285"/>
            <a:ext cx="6577608" cy="832307"/>
          </a:xfrm>
        </p:spPr>
        <p:txBody>
          <a:bodyPr/>
          <a:lstStyle/>
          <a:p>
            <a:r>
              <a:rPr lang="pt-BR" sz="3200" dirty="0"/>
              <a:t>Evolução das Redes </a:t>
            </a:r>
            <a:r>
              <a:rPr lang="pt-BR" sz="3200" dirty="0" err="1"/>
              <a:t>KANs</a:t>
            </a:r>
            <a:endParaRPr lang="pt-BR" dirty="0" err="1"/>
          </a:p>
          <a:p>
            <a:endParaRPr lang="pt-BR" dirty="0"/>
          </a:p>
          <a:p>
            <a:endParaRPr lang="pt-BR"/>
          </a:p>
        </p:txBody>
      </p:sp>
      <p:pic>
        <p:nvPicPr>
          <p:cNvPr id="6" name="Google Shape;91;p13" descr="Logo">
            <a:extLst>
              <a:ext uri="{FF2B5EF4-FFF2-40B4-BE49-F238E27FC236}">
                <a16:creationId xmlns:a16="http://schemas.microsoft.com/office/drawing/2014/main" id="{63A3984B-ECC2-FF98-B6CA-326034B188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Tabela&#10;&#10;O conteúdo gerado por IA pode estar incorreto.">
            <a:extLst>
              <a:ext uri="{FF2B5EF4-FFF2-40B4-BE49-F238E27FC236}">
                <a16:creationId xmlns:a16="http://schemas.microsoft.com/office/drawing/2014/main" id="{BB0CDB7A-4C9A-7E9A-5265-9F337E18A8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1" t="920" r="434" b="2147"/>
          <a:stretch>
            <a:fillRect/>
          </a:stretch>
        </p:blipFill>
        <p:spPr>
          <a:xfrm>
            <a:off x="304800" y="1612689"/>
            <a:ext cx="11572420" cy="32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00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BCC00-CBA8-AE4D-E8FA-EB5F424E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6D33B-C98E-097E-4B03-07F32BF3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797" y="2336165"/>
            <a:ext cx="6943368" cy="2579827"/>
          </a:xfrm>
        </p:spPr>
        <p:txBody>
          <a:bodyPr/>
          <a:lstStyle/>
          <a:p>
            <a:r>
              <a:rPr lang="pt-BR" dirty="0"/>
              <a:t>Exemplo de Aplicação</a:t>
            </a:r>
          </a:p>
          <a:p>
            <a:endParaRPr lang="pt-BR" dirty="0"/>
          </a:p>
          <a:p>
            <a:endParaRPr lang="pt-BR"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A025CF93-8E52-62A5-F15A-CB1167337F7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881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B27EFA79-28E6-2587-33ED-615831B61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>
            <a:extLst>
              <a:ext uri="{FF2B5EF4-FFF2-40B4-BE49-F238E27FC236}">
                <a16:creationId xmlns:a16="http://schemas.microsoft.com/office/drawing/2014/main" id="{998657F4-FAB0-554D-02C1-5931502B4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0451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/>
              <a:t>Exemplo de Aplicação</a:t>
            </a:r>
          </a:p>
        </p:txBody>
      </p:sp>
      <p:sp>
        <p:nvSpPr>
          <p:cNvPr id="179" name="Google Shape;179;p25">
            <a:extLst>
              <a:ext uri="{FF2B5EF4-FFF2-40B4-BE49-F238E27FC236}">
                <a16:creationId xmlns:a16="http://schemas.microsoft.com/office/drawing/2014/main" id="{F51ADB33-32E9-9DFB-6931-B414B437B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12092"/>
            <a:ext cx="10515600" cy="520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Prever a evapotranspiração (ET0) horária em áreas agrícolas.</a:t>
            </a:r>
          </a:p>
          <a:p>
            <a:r>
              <a:rPr lang="pt-BR" dirty="0"/>
              <a:t>Comparar desempenho e </a:t>
            </a:r>
            <a:r>
              <a:rPr lang="pt-BR" dirty="0" err="1"/>
              <a:t>interpretabilidade</a:t>
            </a:r>
            <a:r>
              <a:rPr lang="pt-BR" dirty="0"/>
              <a:t> entre </a:t>
            </a:r>
            <a:r>
              <a:rPr lang="pt-BR" b="1" dirty="0"/>
              <a:t>MLP</a:t>
            </a:r>
            <a:r>
              <a:rPr lang="pt-BR" dirty="0"/>
              <a:t> e </a:t>
            </a:r>
            <a:r>
              <a:rPr lang="pt-BR" b="1" dirty="0"/>
              <a:t>KAN</a:t>
            </a:r>
            <a:r>
              <a:rPr lang="pt-BR" dirty="0"/>
              <a:t>.</a:t>
            </a:r>
          </a:p>
          <a:p>
            <a:pPr>
              <a:spcBef>
                <a:spcPts val="0"/>
              </a:spcBef>
            </a:pPr>
            <a:endParaRPr lang="pt-BR" dirty="0"/>
          </a:p>
          <a:p>
            <a:pPr marL="114300" indent="0">
              <a:spcBef>
                <a:spcPts val="0"/>
              </a:spcBef>
              <a:buNone/>
            </a:pP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72D45C-533D-37FB-DEEF-1AB74ACE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741" y="2420449"/>
            <a:ext cx="5090747" cy="3560641"/>
          </a:xfrm>
          <a:prstGeom prst="rect">
            <a:avLst/>
          </a:prstGeom>
        </p:spPr>
      </p:pic>
      <p:pic>
        <p:nvPicPr>
          <p:cNvPr id="5" name="Google Shape;91;p13" descr="Logo">
            <a:extLst>
              <a:ext uri="{FF2B5EF4-FFF2-40B4-BE49-F238E27FC236}">
                <a16:creationId xmlns:a16="http://schemas.microsoft.com/office/drawing/2014/main" id="{BAD2F4A2-291B-AF2D-D323-F034C0FE49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531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3DF82B73-BB9F-4279-0E57-5525F60ED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>
            <a:extLst>
              <a:ext uri="{FF2B5EF4-FFF2-40B4-BE49-F238E27FC236}">
                <a16:creationId xmlns:a16="http://schemas.microsoft.com/office/drawing/2014/main" id="{5254A84F-362B-F4A1-C6A1-107F3CF60F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40" y="668314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 dirty="0"/>
              <a:t>Exemplo de Aplicação</a:t>
            </a:r>
          </a:p>
          <a:p>
            <a:endParaRPr lang="pt-BR" sz="320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03E1E5-0E4C-C780-1ACF-7C8FA68A8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09721"/>
            <a:ext cx="10500132" cy="5299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sz="1900" b="1"/>
          </a:p>
          <a:p>
            <a:pPr>
              <a:buNone/>
            </a:pPr>
            <a:r>
              <a:rPr lang="pt-BR" b="1" dirty="0" err="1"/>
              <a:t>Dataset</a:t>
            </a:r>
            <a:r>
              <a:rPr lang="pt-BR" b="1" dirty="0"/>
              <a:t> Utilizado</a:t>
            </a:r>
            <a:endParaRPr lang="pt-BR" dirty="0"/>
          </a:p>
          <a:p>
            <a:pPr>
              <a:buNone/>
            </a:pPr>
            <a:r>
              <a:rPr lang="pt-BR" sz="1900" b="1" dirty="0"/>
              <a:t>Base de dados:</a:t>
            </a:r>
            <a:r>
              <a:rPr lang="pt-BR" sz="1900" dirty="0"/>
              <a:t> </a:t>
            </a:r>
            <a:r>
              <a:rPr lang="pt-BR" sz="1900" dirty="0" err="1"/>
              <a:t>ETSojaPerHourDataset</a:t>
            </a:r>
            <a:endParaRPr lang="pt-BR" sz="1900"/>
          </a:p>
          <a:p>
            <a:pPr>
              <a:buNone/>
            </a:pPr>
            <a:r>
              <a:rPr lang="pt-BR" sz="1900" b="1" dirty="0"/>
              <a:t>Características:</a:t>
            </a:r>
            <a:endParaRPr lang="pt-BR" sz="1900" dirty="0"/>
          </a:p>
          <a:p>
            <a:pPr marL="285750" indent="-285750"/>
            <a:r>
              <a:rPr lang="pt-BR" sz="1900" dirty="0"/>
              <a:t>Total de registros: 8760</a:t>
            </a:r>
            <a:endParaRPr lang="pt-BR" dirty="0"/>
          </a:p>
          <a:p>
            <a:pPr marL="285750" indent="-285750"/>
            <a:r>
              <a:rPr lang="pt-BR" sz="1900" dirty="0"/>
              <a:t>Divisão dos dados:</a:t>
            </a:r>
            <a:endParaRPr lang="pt-BR" dirty="0"/>
          </a:p>
          <a:p>
            <a:pPr marL="1200150" lvl="1" indent="-285750"/>
            <a:r>
              <a:rPr lang="pt-BR" sz="1900" dirty="0"/>
              <a:t>6132 para treinamento</a:t>
            </a:r>
          </a:p>
          <a:p>
            <a:pPr marL="1200150" lvl="1" indent="-285750"/>
            <a:r>
              <a:rPr lang="pt-BR" sz="1900" dirty="0"/>
              <a:t>1314 para validação</a:t>
            </a:r>
          </a:p>
          <a:p>
            <a:pPr marL="1200150" lvl="1" indent="-285750"/>
            <a:r>
              <a:rPr lang="pt-BR" sz="1900" dirty="0"/>
              <a:t>1314 para teste</a:t>
            </a:r>
          </a:p>
          <a:p>
            <a:pPr marL="285750" indent="-285750"/>
            <a:r>
              <a:rPr lang="pt-BR" sz="1900" dirty="0"/>
              <a:t>Tipo de dado: Variáveis meteorológicas e temporais para predição de ET0</a:t>
            </a:r>
            <a:endParaRPr lang="pt-BR" dirty="0"/>
          </a:p>
          <a:p>
            <a:pPr indent="0">
              <a:buNone/>
            </a:pPr>
            <a:r>
              <a:rPr lang="pt-BR" sz="1900" b="1" dirty="0"/>
              <a:t>Principais variáveis:</a:t>
            </a:r>
            <a:endParaRPr lang="pt-BR" dirty="0"/>
          </a:p>
          <a:p>
            <a:pPr marL="285750" indent="-285750"/>
            <a:r>
              <a:rPr lang="pt-BR" sz="1900" dirty="0" err="1">
                <a:latin typeface="Consolas"/>
              </a:rPr>
              <a:t>lat</a:t>
            </a:r>
            <a:r>
              <a:rPr lang="pt-BR" sz="1900" dirty="0"/>
              <a:t>, </a:t>
            </a:r>
            <a:r>
              <a:rPr lang="pt-BR" sz="1900" dirty="0" err="1">
                <a:latin typeface="Consolas"/>
              </a:rPr>
              <a:t>lon</a:t>
            </a:r>
            <a:r>
              <a:rPr lang="pt-BR" sz="1900" dirty="0"/>
              <a:t>, </a:t>
            </a:r>
            <a:r>
              <a:rPr lang="pt-BR" sz="1900" dirty="0" err="1">
                <a:latin typeface="Consolas"/>
              </a:rPr>
              <a:t>temp</a:t>
            </a:r>
            <a:r>
              <a:rPr lang="pt-BR" sz="1900" dirty="0"/>
              <a:t>, </a:t>
            </a:r>
            <a:r>
              <a:rPr lang="pt-BR" sz="1900" dirty="0" err="1">
                <a:latin typeface="Consolas"/>
              </a:rPr>
              <a:t>rh</a:t>
            </a:r>
            <a:r>
              <a:rPr lang="pt-BR" sz="1900" dirty="0"/>
              <a:t>, </a:t>
            </a:r>
            <a:r>
              <a:rPr lang="pt-BR" sz="1900" dirty="0" err="1">
                <a:latin typeface="Consolas"/>
              </a:rPr>
              <a:t>wind_spd</a:t>
            </a:r>
            <a:r>
              <a:rPr lang="pt-BR" sz="1900" dirty="0"/>
              <a:t>, </a:t>
            </a:r>
            <a:r>
              <a:rPr lang="pt-BR" sz="1900" dirty="0" err="1">
                <a:latin typeface="Consolas"/>
              </a:rPr>
              <a:t>solar_rad</a:t>
            </a:r>
            <a:r>
              <a:rPr lang="pt-BR" sz="1900" dirty="0"/>
              <a:t>, </a:t>
            </a:r>
            <a:r>
              <a:rPr lang="pt-BR" sz="1900" dirty="0">
                <a:latin typeface="Consolas"/>
              </a:rPr>
              <a:t>ET0_KC</a:t>
            </a:r>
            <a:endParaRPr lang="pt-BR" dirty="0"/>
          </a:p>
          <a:p>
            <a:pPr marL="285750" indent="-285750"/>
            <a:r>
              <a:rPr lang="pt-BR" sz="1900" dirty="0"/>
              <a:t>Além de outras como: </a:t>
            </a:r>
            <a:r>
              <a:rPr lang="pt-BR" sz="1900" dirty="0" err="1">
                <a:latin typeface="Consolas"/>
              </a:rPr>
              <a:t>ts</a:t>
            </a:r>
            <a:r>
              <a:rPr lang="pt-BR" sz="1900" dirty="0"/>
              <a:t>, </a:t>
            </a:r>
            <a:r>
              <a:rPr lang="pt-BR" sz="1900" dirty="0" err="1">
                <a:latin typeface="Consolas"/>
              </a:rPr>
              <a:t>timestamp_local</a:t>
            </a:r>
            <a:r>
              <a:rPr lang="pt-BR" sz="1900" dirty="0"/>
              <a:t>, </a:t>
            </a:r>
            <a:r>
              <a:rPr lang="pt-BR" sz="1900" dirty="0" err="1">
                <a:latin typeface="Consolas"/>
              </a:rPr>
              <a:t>dewpt</a:t>
            </a:r>
            <a:r>
              <a:rPr lang="pt-BR" sz="1900" dirty="0"/>
              <a:t>, </a:t>
            </a:r>
            <a:r>
              <a:rPr lang="pt-BR" sz="1900" dirty="0">
                <a:latin typeface="Consolas"/>
              </a:rPr>
              <a:t>clouds</a:t>
            </a:r>
            <a:r>
              <a:rPr lang="pt-BR" sz="1900" dirty="0"/>
              <a:t>, </a:t>
            </a:r>
            <a:r>
              <a:rPr lang="pt-BR" sz="1900" dirty="0" err="1">
                <a:latin typeface="Consolas"/>
              </a:rPr>
              <a:t>precip</a:t>
            </a:r>
            <a:r>
              <a:rPr lang="pt-BR" sz="1900" dirty="0"/>
              <a:t>, </a:t>
            </a:r>
            <a:r>
              <a:rPr lang="pt-BR" sz="1900" dirty="0" err="1">
                <a:latin typeface="Consolas"/>
              </a:rPr>
              <a:t>uv</a:t>
            </a:r>
            <a:endParaRPr lang="pt-BR" dirty="0" err="1"/>
          </a:p>
          <a:p>
            <a:pPr marL="114300" indent="0">
              <a:buNone/>
            </a:pPr>
            <a:endParaRPr lang="pt-BR" sz="1900" b="1" dirty="0"/>
          </a:p>
          <a:p>
            <a:endParaRPr lang="pt-BR"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AEA8A1C9-ACB4-5604-33DD-88CE697266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217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1E174846-B76C-7E58-E85E-62AA6F69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>
            <a:extLst>
              <a:ext uri="{FF2B5EF4-FFF2-40B4-BE49-F238E27FC236}">
                <a16:creationId xmlns:a16="http://schemas.microsoft.com/office/drawing/2014/main" id="{8FFD4849-6FC4-5E58-D70F-E60362910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40" y="76867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 dirty="0"/>
              <a:t>Configurações de Treinamento e Avaliação</a:t>
            </a:r>
            <a:endParaRPr lang="pt-BR" sz="3200"/>
          </a:p>
          <a:p>
            <a:endParaRPr lang="pt-BR" sz="2400" dirty="0"/>
          </a:p>
        </p:txBody>
      </p:sp>
      <p:pic>
        <p:nvPicPr>
          <p:cNvPr id="7" name="Google Shape;91;p13" descr="Logo">
            <a:extLst>
              <a:ext uri="{FF2B5EF4-FFF2-40B4-BE49-F238E27FC236}">
                <a16:creationId xmlns:a16="http://schemas.microsoft.com/office/drawing/2014/main" id="{A2178BAB-86CA-9D08-5881-151A125D51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1F1A97F9-641F-018E-02C3-F41B489E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357312"/>
            <a:ext cx="104775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92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F3FC8D20-D296-33DA-F0DD-7F8106A78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2A932-9CF2-003A-EB2A-92C8EF40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7548" y="1254760"/>
            <a:ext cx="4917757" cy="6280468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har char="•"/>
            </a:pPr>
            <a:endParaRPr lang="pt-BR"/>
          </a:p>
          <a:p>
            <a:pPr marL="285750" indent="-285750">
              <a:buChar char="•"/>
            </a:pPr>
            <a:endParaRPr lang="pt-BR" sz="1800"/>
          </a:p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25C835-BC0B-3370-BEC9-14020A99ED48}"/>
              </a:ext>
            </a:extLst>
          </p:cNvPr>
          <p:cNvSpPr txBox="1"/>
          <p:nvPr/>
        </p:nvSpPr>
        <p:spPr>
          <a:xfrm>
            <a:off x="4307840" y="650240"/>
            <a:ext cx="7569200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800" b="1" dirty="0">
                <a:latin typeface="Calibri"/>
              </a:rPr>
              <a:t> </a:t>
            </a:r>
            <a:r>
              <a:rPr lang="en-US" sz="1600" b="1" dirty="0">
                <a:latin typeface="Calibri"/>
              </a:rPr>
              <a:t>Dataset ET0:</a:t>
            </a:r>
            <a:r>
              <a:rPr lang="en-US" sz="1600" dirty="0">
                <a:latin typeface="Calibri"/>
              </a:rPr>
              <a:t> </a:t>
            </a:r>
            <a:endParaRPr lang="pt-BR" sz="1600">
              <a:latin typeface="Calibri"/>
            </a:endParaRP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Dados ETSojaPerHour.csv com </a:t>
            </a:r>
            <a:r>
              <a:rPr lang="en-US" sz="1600" err="1">
                <a:latin typeface="Calibri"/>
              </a:rPr>
              <a:t>medições</a:t>
            </a:r>
            <a:r>
              <a:rPr lang="en-US" sz="1600" dirty="0">
                <a:latin typeface="Calibri"/>
              </a:rPr>
              <a:t> </a:t>
            </a:r>
            <a:r>
              <a:rPr lang="en-US" sz="1600" err="1">
                <a:latin typeface="Calibri"/>
              </a:rPr>
              <a:t>horárias</a:t>
            </a:r>
            <a:r>
              <a:rPr lang="en-US" sz="1600" dirty="0">
                <a:latin typeface="Calibri"/>
              </a:rPr>
              <a:t> de </a:t>
            </a:r>
            <a:r>
              <a:rPr lang="en-US" sz="1600" err="1">
                <a:latin typeface="Calibri"/>
              </a:rPr>
              <a:t>variáveis</a:t>
            </a:r>
            <a:r>
              <a:rPr lang="en-US" sz="1600" dirty="0">
                <a:latin typeface="Calibri"/>
              </a:rPr>
              <a:t> </a:t>
            </a:r>
            <a:r>
              <a:rPr lang="en-US" sz="1600" err="1">
                <a:latin typeface="Calibri"/>
              </a:rPr>
              <a:t>ambientais</a:t>
            </a:r>
            <a:r>
              <a:rPr lang="en-US" sz="1600" dirty="0">
                <a:latin typeface="Calibri"/>
              </a:rPr>
              <a:t> e de solo.</a:t>
            </a:r>
            <a:endParaRPr lang="pt-BR" sz="1600">
              <a:latin typeface="Calibri"/>
            </a:endParaRPr>
          </a:p>
          <a:p>
            <a:pPr marL="457200" lvl="1">
              <a:buFont typeface="Courier New"/>
              <a:buChar char="o"/>
            </a:pPr>
            <a:endParaRPr lang="en-US" sz="1600" dirty="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Pré-</a:t>
            </a:r>
            <a:r>
              <a:rPr lang="en-US" sz="1600" b="1" err="1">
                <a:latin typeface="Calibri"/>
              </a:rPr>
              <a:t>processamento</a:t>
            </a:r>
            <a:r>
              <a:rPr lang="en-US" sz="1600" b="1" dirty="0">
                <a:latin typeface="Calibri"/>
              </a:rPr>
              <a:t>:</a:t>
            </a:r>
            <a:r>
              <a:rPr lang="en-US" sz="1600" dirty="0">
                <a:latin typeface="Calibri"/>
              </a:rPr>
              <a:t> </a:t>
            </a: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</a:t>
            </a:r>
            <a:r>
              <a:rPr lang="en-US" sz="1600" err="1">
                <a:latin typeface="Calibri"/>
              </a:rPr>
              <a:t>Normalização</a:t>
            </a:r>
            <a:r>
              <a:rPr lang="en-US" sz="1600" dirty="0">
                <a:latin typeface="Calibri"/>
              </a:rPr>
              <a:t> das features e target (</a:t>
            </a:r>
            <a:r>
              <a:rPr lang="en-US" sz="1600" err="1">
                <a:latin typeface="Calibri"/>
              </a:rPr>
              <a:t>StandardScaler</a:t>
            </a:r>
            <a:r>
              <a:rPr lang="en-US" sz="1600" dirty="0">
                <a:latin typeface="Calibri"/>
              </a:rPr>
              <a:t>) para </a:t>
            </a:r>
            <a:r>
              <a:rPr lang="en-US" sz="1600" err="1">
                <a:latin typeface="Calibri"/>
              </a:rPr>
              <a:t>facilitar</a:t>
            </a:r>
            <a:r>
              <a:rPr lang="en-US" sz="1600" dirty="0">
                <a:latin typeface="Calibri"/>
              </a:rPr>
              <a:t> o </a:t>
            </a:r>
            <a:r>
              <a:rPr lang="en-US" sz="1600" err="1">
                <a:latin typeface="Calibri"/>
              </a:rPr>
              <a:t>treinamento</a:t>
            </a:r>
            <a:r>
              <a:rPr lang="en-US" sz="1600" dirty="0">
                <a:latin typeface="Calibri"/>
              </a:rPr>
              <a:t>.</a:t>
            </a:r>
          </a:p>
          <a:p>
            <a:pPr marL="457200" lvl="1">
              <a:buFont typeface="Courier New"/>
              <a:buChar char="o"/>
            </a:pPr>
            <a:endParaRPr lang="en-US" sz="1600" dirty="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err="1">
                <a:latin typeface="Calibri"/>
              </a:rPr>
              <a:t>Divisão</a:t>
            </a:r>
            <a:r>
              <a:rPr lang="en-US" sz="1600" b="1" dirty="0">
                <a:latin typeface="Calibri"/>
              </a:rPr>
              <a:t> dos dados:</a:t>
            </a:r>
            <a:r>
              <a:rPr lang="en-US" sz="1600" dirty="0">
                <a:latin typeface="Calibri"/>
              </a:rPr>
              <a:t> </a:t>
            </a: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</a:t>
            </a:r>
            <a:r>
              <a:rPr lang="en-US" sz="1600" err="1">
                <a:latin typeface="Calibri"/>
              </a:rPr>
              <a:t>Treino</a:t>
            </a:r>
            <a:r>
              <a:rPr lang="en-US" sz="1600" dirty="0">
                <a:latin typeface="Calibri"/>
              </a:rPr>
              <a:t> (70%), </a:t>
            </a:r>
            <a:r>
              <a:rPr lang="en-US" sz="1600" err="1">
                <a:latin typeface="Calibri"/>
              </a:rPr>
              <a:t>Validação</a:t>
            </a:r>
            <a:r>
              <a:rPr lang="en-US" sz="1600" dirty="0">
                <a:latin typeface="Calibri"/>
              </a:rPr>
              <a:t> (15%), Teste (15%) para </a:t>
            </a:r>
            <a:r>
              <a:rPr lang="en-US" sz="1600" err="1">
                <a:latin typeface="Calibri"/>
              </a:rPr>
              <a:t>ajuste</a:t>
            </a:r>
            <a:r>
              <a:rPr lang="en-US" sz="1600" dirty="0">
                <a:latin typeface="Calibri"/>
              </a:rPr>
              <a:t> de </a:t>
            </a:r>
            <a:r>
              <a:rPr lang="en-US" sz="1600" err="1">
                <a:latin typeface="Calibri"/>
              </a:rPr>
              <a:t>hiperparâmetros</a:t>
            </a:r>
            <a:r>
              <a:rPr lang="en-US" sz="1600" dirty="0">
                <a:latin typeface="Calibri"/>
              </a:rPr>
              <a:t> e </a:t>
            </a:r>
            <a:r>
              <a:rPr lang="en-US" sz="1600" err="1">
                <a:latin typeface="Calibri"/>
              </a:rPr>
              <a:t>avaliação</a:t>
            </a:r>
            <a:r>
              <a:rPr lang="en-US" sz="1600" dirty="0">
                <a:latin typeface="Calibri"/>
              </a:rPr>
              <a:t>.</a:t>
            </a:r>
          </a:p>
          <a:p>
            <a:pPr marL="457200" lvl="1">
              <a:buFont typeface="Courier New"/>
              <a:buChar char="o"/>
            </a:pPr>
            <a:endParaRPr lang="en-US" sz="1600" dirty="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err="1">
                <a:latin typeface="Calibri"/>
              </a:rPr>
              <a:t>Modelos</a:t>
            </a:r>
            <a:r>
              <a:rPr lang="en-US" sz="1600" b="1" dirty="0">
                <a:latin typeface="Calibri"/>
              </a:rPr>
              <a:t> (MLP/KAN):</a:t>
            </a:r>
          </a:p>
          <a:p>
            <a:pPr marL="457200" lvl="1">
              <a:buFont typeface="Courier New"/>
              <a:buChar char="o"/>
            </a:pPr>
            <a:r>
              <a:rPr lang="en-US" sz="1600" b="1" dirty="0">
                <a:latin typeface="Calibri"/>
              </a:rPr>
              <a:t> MLP:</a:t>
            </a:r>
            <a:r>
              <a:rPr lang="en-US" sz="1600" dirty="0">
                <a:latin typeface="Calibri"/>
              </a:rPr>
              <a:t> Rede 32 → 16 → 8 → 4 → 2 → 1, </a:t>
            </a:r>
            <a:r>
              <a:rPr lang="en-US" sz="1600" err="1">
                <a:latin typeface="Calibri"/>
              </a:rPr>
              <a:t>ReLU</a:t>
            </a:r>
            <a:r>
              <a:rPr lang="en-US" sz="1600" dirty="0">
                <a:latin typeface="Calibri"/>
              </a:rPr>
              <a:t>, </a:t>
            </a:r>
            <a:r>
              <a:rPr lang="en-US" sz="1600" err="1">
                <a:latin typeface="Calibri"/>
              </a:rPr>
              <a:t>captura</a:t>
            </a:r>
            <a:r>
              <a:rPr lang="en-US" sz="1600" dirty="0">
                <a:latin typeface="Calibri"/>
              </a:rPr>
              <a:t> </a:t>
            </a:r>
            <a:r>
              <a:rPr lang="en-US" sz="1600" err="1">
                <a:latin typeface="Calibri"/>
              </a:rPr>
              <a:t>relações</a:t>
            </a:r>
            <a:r>
              <a:rPr lang="en-US" sz="1600" dirty="0">
                <a:latin typeface="Calibri"/>
              </a:rPr>
              <a:t> </a:t>
            </a:r>
            <a:r>
              <a:rPr lang="en-US" sz="1600" err="1">
                <a:latin typeface="Calibri"/>
              </a:rPr>
              <a:t>lineares</a:t>
            </a:r>
            <a:r>
              <a:rPr lang="en-US" sz="1600" dirty="0">
                <a:latin typeface="Calibri"/>
              </a:rPr>
              <a:t> e </a:t>
            </a:r>
            <a:r>
              <a:rPr lang="en-US" sz="1600" err="1">
                <a:latin typeface="Calibri"/>
              </a:rPr>
              <a:t>não-lineares</a:t>
            </a:r>
            <a:r>
              <a:rPr lang="en-US" sz="1600" dirty="0">
                <a:latin typeface="Calibri"/>
              </a:rPr>
              <a:t>.</a:t>
            </a:r>
          </a:p>
          <a:p>
            <a:pPr marL="457200" lvl="1">
              <a:buFont typeface="Courier New"/>
              <a:buChar char="o"/>
            </a:pPr>
            <a:r>
              <a:rPr lang="en-US" sz="1600" b="1" dirty="0">
                <a:latin typeface="Calibri"/>
              </a:rPr>
              <a:t> KAN:</a:t>
            </a:r>
            <a:r>
              <a:rPr lang="en-US" sz="1600" dirty="0">
                <a:latin typeface="Calibri"/>
              </a:rPr>
              <a:t> Rede </a:t>
            </a:r>
            <a:r>
              <a:rPr lang="en-US" sz="1600" err="1">
                <a:latin typeface="Calibri"/>
              </a:rPr>
              <a:t>adaptativa</a:t>
            </a:r>
            <a:r>
              <a:rPr lang="en-US" sz="1600" dirty="0">
                <a:latin typeface="Calibri"/>
              </a:rPr>
              <a:t> com </a:t>
            </a:r>
            <a:r>
              <a:rPr lang="en-US" sz="1600" err="1">
                <a:latin typeface="Calibri"/>
              </a:rPr>
              <a:t>funções</a:t>
            </a:r>
            <a:r>
              <a:rPr lang="en-US" sz="1600" dirty="0">
                <a:latin typeface="Calibri"/>
              </a:rPr>
              <a:t> splines, </a:t>
            </a:r>
            <a:r>
              <a:rPr lang="en-US" sz="1600" err="1">
                <a:latin typeface="Calibri"/>
              </a:rPr>
              <a:t>mesma</a:t>
            </a:r>
            <a:r>
              <a:rPr lang="en-US" sz="1600" dirty="0">
                <a:latin typeface="Calibri"/>
              </a:rPr>
              <a:t> </a:t>
            </a:r>
            <a:r>
              <a:rPr lang="en-US" sz="1600" err="1">
                <a:latin typeface="Calibri"/>
              </a:rPr>
              <a:t>arquitetura</a:t>
            </a:r>
            <a:r>
              <a:rPr lang="en-US" sz="1600" dirty="0">
                <a:latin typeface="Calibri"/>
              </a:rPr>
              <a:t>, </a:t>
            </a:r>
            <a:r>
              <a:rPr lang="en-US" sz="1600" err="1">
                <a:latin typeface="Calibri"/>
              </a:rPr>
              <a:t>interpretável</a:t>
            </a:r>
            <a:r>
              <a:rPr lang="en-US" sz="1600" dirty="0">
                <a:latin typeface="Calibri"/>
              </a:rPr>
              <a:t> </a:t>
            </a:r>
            <a:r>
              <a:rPr lang="en-US" sz="1600" err="1">
                <a:latin typeface="Calibri"/>
              </a:rPr>
              <a:t>por</a:t>
            </a:r>
            <a:r>
              <a:rPr lang="en-US" sz="1600" dirty="0">
                <a:latin typeface="Calibri"/>
              </a:rPr>
              <a:t> feature.</a:t>
            </a:r>
          </a:p>
          <a:p>
            <a:pPr marL="457200" lvl="1">
              <a:buFont typeface="Courier New"/>
              <a:buChar char="o"/>
            </a:pPr>
            <a:endParaRPr lang="en-US" sz="1600" dirty="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err="1">
                <a:latin typeface="Calibri"/>
              </a:rPr>
              <a:t>Treinamento</a:t>
            </a:r>
            <a:r>
              <a:rPr lang="en-US" sz="1600" b="1" dirty="0">
                <a:latin typeface="Calibri"/>
              </a:rPr>
              <a:t>:</a:t>
            </a:r>
            <a:r>
              <a:rPr lang="en-US" sz="1600" dirty="0">
                <a:latin typeface="Calibri"/>
              </a:rPr>
              <a:t> </a:t>
            </a: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Adam, LR=0.01, MSE, early stopping. </a:t>
            </a: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Objetivo</a:t>
            </a:r>
            <a:r>
              <a:rPr lang="en-US" sz="1600" dirty="0">
                <a:latin typeface="Calibri"/>
              </a:rPr>
              <a:t>: </a:t>
            </a:r>
            <a:r>
              <a:rPr lang="en-US" sz="1600" dirty="0" err="1">
                <a:latin typeface="Calibri"/>
              </a:rPr>
              <a:t>Minimizar</a:t>
            </a:r>
            <a:r>
              <a:rPr lang="en-US" sz="1600" dirty="0">
                <a:latin typeface="Calibri"/>
              </a:rPr>
              <a:t> o </a:t>
            </a:r>
            <a:r>
              <a:rPr lang="en-US" sz="1600" dirty="0" err="1">
                <a:latin typeface="Calibri"/>
              </a:rPr>
              <a:t>erro</a:t>
            </a:r>
            <a:r>
              <a:rPr lang="en-US" sz="1600" dirty="0">
                <a:latin typeface="Calibri"/>
              </a:rPr>
              <a:t> entre </a:t>
            </a:r>
            <a:r>
              <a:rPr lang="en-US" sz="1600" dirty="0" err="1">
                <a:latin typeface="Calibri"/>
              </a:rPr>
              <a:t>predição</a:t>
            </a:r>
            <a:r>
              <a:rPr lang="en-US" sz="1600" dirty="0">
                <a:latin typeface="Calibri"/>
              </a:rPr>
              <a:t> e ET0 real.</a:t>
            </a:r>
            <a:endParaRPr lang="en-US"/>
          </a:p>
          <a:p>
            <a:pPr marL="457200" lvl="1">
              <a:buFont typeface="Courier New"/>
              <a:buChar char="o"/>
            </a:pPr>
            <a:endParaRPr lang="en-US" sz="1600" dirty="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err="1">
                <a:latin typeface="Calibri"/>
              </a:rPr>
              <a:t>Avaliação</a:t>
            </a:r>
            <a:r>
              <a:rPr lang="en-US" sz="1600" b="1" dirty="0">
                <a:latin typeface="Calibri"/>
              </a:rPr>
              <a:t>:</a:t>
            </a:r>
            <a:r>
              <a:rPr lang="en-US" sz="1600" dirty="0">
                <a:latin typeface="Calibri"/>
              </a:rPr>
              <a:t> </a:t>
            </a: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Teste final, </a:t>
            </a:r>
            <a:r>
              <a:rPr lang="en-US" sz="1600" dirty="0" err="1">
                <a:latin typeface="Calibri"/>
              </a:rPr>
              <a:t>gráficos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comparativos</a:t>
            </a:r>
            <a:r>
              <a:rPr lang="en-US" sz="1600" dirty="0">
                <a:latin typeface="Calibri"/>
              </a:rPr>
              <a:t>.</a:t>
            </a:r>
          </a:p>
          <a:p>
            <a:pPr>
              <a:buFont typeface="Arial"/>
              <a:buChar char="•"/>
            </a:pPr>
            <a:endParaRPr lang="en-US" sz="16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18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1600" b="1">
              <a:latin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A2BE35-6403-9456-B1F1-09FDEC59B996}"/>
              </a:ext>
            </a:extLst>
          </p:cNvPr>
          <p:cNvSpPr txBox="1"/>
          <p:nvPr/>
        </p:nvSpPr>
        <p:spPr>
          <a:xfrm>
            <a:off x="619760" y="132080"/>
            <a:ext cx="92557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latin typeface="Calibri"/>
              </a:rPr>
              <a:t>Arquitetura e funcionamento</a:t>
            </a:r>
            <a:endParaRPr lang="pt-BR" sz="2800" b="1" dirty="0">
              <a:latin typeface="Calibri"/>
            </a:endParaRPr>
          </a:p>
        </p:txBody>
      </p:sp>
      <p:pic>
        <p:nvPicPr>
          <p:cNvPr id="2" name="Imagem 1" descr="Diagrama&#10;&#10;O conteúdo gerado por IA pode estar incorreto.">
            <a:extLst>
              <a:ext uri="{FF2B5EF4-FFF2-40B4-BE49-F238E27FC236}">
                <a16:creationId xmlns:a16="http://schemas.microsoft.com/office/drawing/2014/main" id="{BDBF7A50-D74C-9AC0-FC99-961B81DC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67" y="650240"/>
            <a:ext cx="2803599" cy="60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07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749755" y="289780"/>
            <a:ext cx="10515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 dirty="0"/>
              <a:t>Resultados do MLP</a:t>
            </a:r>
          </a:p>
        </p:txBody>
      </p:sp>
      <p:pic>
        <p:nvPicPr>
          <p:cNvPr id="2" name="Imagem 1" descr="Tabela&#10;&#10;O conteúdo gerado por IA pode estar incorreto.">
            <a:extLst>
              <a:ext uri="{FF2B5EF4-FFF2-40B4-BE49-F238E27FC236}">
                <a16:creationId xmlns:a16="http://schemas.microsoft.com/office/drawing/2014/main" id="{D185F736-0490-3D01-E112-49C34A21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3" t="424" r="1238" b="847"/>
          <a:stretch>
            <a:fillRect/>
          </a:stretch>
        </p:blipFill>
        <p:spPr>
          <a:xfrm>
            <a:off x="3991927" y="706120"/>
            <a:ext cx="4015272" cy="2367283"/>
          </a:xfrm>
          <a:prstGeom prst="rect">
            <a:avLst/>
          </a:prstGeom>
        </p:spPr>
      </p:pic>
      <p:pic>
        <p:nvPicPr>
          <p:cNvPr id="3" name="Imagem 2" descr="Gráfico&#10;&#10;O conteúdo gerado por IA pode estar incorreto.">
            <a:extLst>
              <a:ext uri="{FF2B5EF4-FFF2-40B4-BE49-F238E27FC236}">
                <a16:creationId xmlns:a16="http://schemas.microsoft.com/office/drawing/2014/main" id="{611BB409-281B-3909-FEAD-05D1BC0777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1" b="581"/>
          <a:stretch>
            <a:fillRect/>
          </a:stretch>
        </p:blipFill>
        <p:spPr>
          <a:xfrm>
            <a:off x="1512888" y="3211830"/>
            <a:ext cx="9156078" cy="3482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D3F15BE3-24C8-8D85-CD7B-509561905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>
            <a:extLst>
              <a:ext uri="{FF2B5EF4-FFF2-40B4-BE49-F238E27FC236}">
                <a16:creationId xmlns:a16="http://schemas.microsoft.com/office/drawing/2014/main" id="{4010866E-C07B-0E04-5CB8-DFF692AFFD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755" y="289780"/>
            <a:ext cx="10515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 dirty="0"/>
              <a:t>Resultados da KAN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BBE080-7BEB-B859-B9A5-24B3EB3F8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28" y="3252470"/>
            <a:ext cx="9217025" cy="3533140"/>
          </a:xfrm>
          <a:prstGeom prst="rect">
            <a:avLst/>
          </a:prstGeom>
        </p:spPr>
      </p:pic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894F6598-C3E1-F979-6165-C9F091A231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41" r="992" b="418"/>
          <a:stretch>
            <a:fillRect/>
          </a:stretch>
        </p:blipFill>
        <p:spPr>
          <a:xfrm>
            <a:off x="4103687" y="705485"/>
            <a:ext cx="3995005" cy="24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68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B7841AA6-7ECD-7788-F484-A40AE998C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>
            <a:extLst>
              <a:ext uri="{FF2B5EF4-FFF2-40B4-BE49-F238E27FC236}">
                <a16:creationId xmlns:a16="http://schemas.microsoft.com/office/drawing/2014/main" id="{E688B705-B751-4895-8A5B-6953E0D7F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755" y="289780"/>
            <a:ext cx="10515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 dirty="0"/>
              <a:t>Resultados MLP </a:t>
            </a:r>
            <a:r>
              <a:rPr lang="pt-BR" sz="3200" dirty="0" err="1"/>
              <a:t>vs</a:t>
            </a:r>
            <a:r>
              <a:rPr lang="pt-BR" sz="3200" dirty="0"/>
              <a:t> KAN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C4A2BD-BEEE-E36D-64DF-61E25118E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48" y="3740150"/>
            <a:ext cx="7926705" cy="3035300"/>
          </a:xfrm>
          <a:prstGeom prst="rect">
            <a:avLst/>
          </a:prstGeom>
        </p:spPr>
      </p:pic>
      <p:pic>
        <p:nvPicPr>
          <p:cNvPr id="3" name="Imagem 2" descr="Gráfico&#10;&#10;O conteúdo gerado por IA pode estar incorreto.">
            <a:extLst>
              <a:ext uri="{FF2B5EF4-FFF2-40B4-BE49-F238E27FC236}">
                <a16:creationId xmlns:a16="http://schemas.microsoft.com/office/drawing/2014/main" id="{84CA97CB-84B3-14D5-D58F-1C3A942A7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648" y="702310"/>
            <a:ext cx="7926705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4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3A80F-D3C3-2605-BAD8-7A21C518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17" y="1970405"/>
            <a:ext cx="8396248" cy="2915107"/>
          </a:xfrm>
        </p:spPr>
        <p:txBody>
          <a:bodyPr/>
          <a:lstStyle/>
          <a:p>
            <a:r>
              <a:rPr lang="pt-BR" dirty="0"/>
              <a:t>     Teorema de </a:t>
            </a:r>
            <a:r>
              <a:rPr lang="pt-BR" err="1"/>
              <a:t>Kolmogorov</a:t>
            </a:r>
            <a:r>
              <a:rPr lang="pt-BR" dirty="0"/>
              <a:t>–Arnold</a:t>
            </a:r>
          </a:p>
          <a:p>
            <a:endParaRPr lang="pt-BR"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FD7D8A47-71F9-A523-00A4-F4B54EA2D7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760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828040" y="131445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990"/>
            </a:pPr>
            <a:r>
              <a:rPr lang="pt-BR" sz="2650" b="1" dirty="0"/>
              <a:t>Vantagens e Desvantagens: </a:t>
            </a:r>
            <a:r>
              <a:rPr lang="pt-BR" sz="2650" b="1" i="1" err="1"/>
              <a:t>Kolmogorov</a:t>
            </a:r>
            <a:r>
              <a:rPr lang="pt-BR" sz="2650" b="1" i="1" dirty="0"/>
              <a:t>-Arnold Networks</a:t>
            </a:r>
            <a:endParaRPr lang="pt-BR" sz="2650" i="1" dirty="0" err="1"/>
          </a:p>
        </p:txBody>
      </p:sp>
      <p:pic>
        <p:nvPicPr>
          <p:cNvPr id="2" name="Imagem 1" descr="Tabela&#10;&#10;O conteúdo gerado por IA pode estar incorreto.">
            <a:extLst>
              <a:ext uri="{FF2B5EF4-FFF2-40B4-BE49-F238E27FC236}">
                <a16:creationId xmlns:a16="http://schemas.microsoft.com/office/drawing/2014/main" id="{A897380B-3C8B-2BA8-9D78-800DA17C70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" t="624" r="412" b="1247"/>
          <a:stretch>
            <a:fillRect/>
          </a:stretch>
        </p:blipFill>
        <p:spPr>
          <a:xfrm>
            <a:off x="848360" y="1014364"/>
            <a:ext cx="9797226" cy="4794872"/>
          </a:xfrm>
          <a:prstGeom prst="rect">
            <a:avLst/>
          </a:prstGeom>
        </p:spPr>
      </p:pic>
      <p:pic>
        <p:nvPicPr>
          <p:cNvPr id="7" name="Google Shape;91;p13" descr="Logo">
            <a:extLst>
              <a:ext uri="{FF2B5EF4-FFF2-40B4-BE49-F238E27FC236}">
                <a16:creationId xmlns:a16="http://schemas.microsoft.com/office/drawing/2014/main" id="{CEA7C9BB-DCE0-DDAD-513A-9DDA50BA1C2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8759" b="28871"/>
          <a:stretch/>
        </p:blipFill>
        <p:spPr>
          <a:xfrm>
            <a:off x="352666" y="595332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Perguntas?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2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/>
              <a:t>Referências</a:t>
            </a:r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848360" y="869814"/>
            <a:ext cx="10881360" cy="6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85750" indent="-285750"/>
            <a:r>
              <a:rPr lang="pt-BR" dirty="0"/>
              <a:t>[1] LIU, </a:t>
            </a:r>
            <a:r>
              <a:rPr lang="pt-BR" err="1"/>
              <a:t>Ziming</a:t>
            </a:r>
            <a:r>
              <a:rPr lang="pt-BR" dirty="0"/>
              <a:t>; WANG, </a:t>
            </a:r>
            <a:r>
              <a:rPr lang="pt-BR" err="1"/>
              <a:t>Yixuan</a:t>
            </a:r>
            <a:r>
              <a:rPr lang="pt-BR" dirty="0"/>
              <a:t>; VAIDYA, </a:t>
            </a:r>
            <a:r>
              <a:rPr lang="pt-BR" err="1"/>
              <a:t>Sachin</a:t>
            </a:r>
            <a:r>
              <a:rPr lang="pt-BR" dirty="0"/>
              <a:t>; RUEHLE, Fabian; HALVERSON, James; SOLJAČIĆ, Marin; HOU, Thomas Y.; TEGMARK, Max. </a:t>
            </a:r>
            <a:r>
              <a:rPr lang="pt-BR" i="1" dirty="0"/>
              <a:t>KAN: </a:t>
            </a:r>
            <a:r>
              <a:rPr lang="pt-BR" i="1" err="1"/>
              <a:t>Kolmogorov</a:t>
            </a:r>
            <a:r>
              <a:rPr lang="pt-BR" i="1" dirty="0"/>
              <a:t>-Arnold Networks.</a:t>
            </a:r>
            <a:r>
              <a:rPr lang="pt-BR" dirty="0"/>
              <a:t> </a:t>
            </a:r>
            <a:r>
              <a:rPr lang="pt-BR" err="1"/>
              <a:t>arXiv</a:t>
            </a:r>
            <a:r>
              <a:rPr lang="pt-BR" dirty="0"/>
              <a:t> </a:t>
            </a:r>
            <a:r>
              <a:rPr lang="pt-BR" err="1"/>
              <a:t>preprint</a:t>
            </a:r>
            <a:r>
              <a:rPr lang="pt-BR" dirty="0"/>
              <a:t> arXiv:2404.19756, 2024. Disponível em: </a:t>
            </a:r>
            <a:r>
              <a:rPr lang="pt-BR" dirty="0">
                <a:hlinkClick r:id="rId3"/>
              </a:rPr>
              <a:t>https://arxiv.org/abs/2404.19756</a:t>
            </a:r>
            <a:r>
              <a:rPr lang="pt-BR" dirty="0"/>
              <a:t>. 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/>
              <a:t>[2] JAMALI, Ali; ROY, </a:t>
            </a:r>
            <a:r>
              <a:rPr lang="pt-BR" err="1"/>
              <a:t>Swalpa</a:t>
            </a:r>
            <a:r>
              <a:rPr lang="pt-BR" dirty="0"/>
              <a:t> Kumar; HONG, </a:t>
            </a:r>
            <a:r>
              <a:rPr lang="pt-BR" err="1"/>
              <a:t>Danfeng</a:t>
            </a:r>
            <a:r>
              <a:rPr lang="pt-BR" dirty="0"/>
              <a:t>; LU, Bing; GHAMISI, </a:t>
            </a:r>
            <a:r>
              <a:rPr lang="pt-BR" err="1"/>
              <a:t>Pedram</a:t>
            </a:r>
            <a:r>
              <a:rPr lang="pt-BR" dirty="0"/>
              <a:t>. </a:t>
            </a:r>
            <a:r>
              <a:rPr lang="pt-BR" i="1" err="1"/>
              <a:t>How</a:t>
            </a:r>
            <a:r>
              <a:rPr lang="pt-BR" i="1" dirty="0"/>
              <a:t> </a:t>
            </a:r>
            <a:r>
              <a:rPr lang="pt-BR" i="1" err="1"/>
              <a:t>to</a:t>
            </a:r>
            <a:r>
              <a:rPr lang="pt-BR" i="1" dirty="0"/>
              <a:t> </a:t>
            </a:r>
            <a:r>
              <a:rPr lang="pt-BR" i="1" err="1"/>
              <a:t>Learn</a:t>
            </a:r>
            <a:r>
              <a:rPr lang="pt-BR" i="1" dirty="0"/>
              <a:t> More? </a:t>
            </a:r>
            <a:r>
              <a:rPr lang="pt-BR" i="1" err="1"/>
              <a:t>Exploring</a:t>
            </a:r>
            <a:r>
              <a:rPr lang="pt-BR" i="1" dirty="0"/>
              <a:t> </a:t>
            </a:r>
            <a:r>
              <a:rPr lang="pt-BR" i="1" err="1"/>
              <a:t>Kolmogorov</a:t>
            </a:r>
            <a:r>
              <a:rPr lang="pt-BR" i="1" dirty="0"/>
              <a:t>-Arnold Networks for </a:t>
            </a:r>
            <a:r>
              <a:rPr lang="pt-BR" i="1" err="1"/>
              <a:t>Hyperspectral</a:t>
            </a:r>
            <a:r>
              <a:rPr lang="pt-BR" i="1" dirty="0"/>
              <a:t> </a:t>
            </a:r>
            <a:r>
              <a:rPr lang="pt-BR" i="1" err="1"/>
              <a:t>Image</a:t>
            </a:r>
            <a:r>
              <a:rPr lang="pt-BR" i="1" dirty="0"/>
              <a:t> </a:t>
            </a:r>
            <a:r>
              <a:rPr lang="pt-BR" i="1" err="1"/>
              <a:t>Classification</a:t>
            </a:r>
            <a:r>
              <a:rPr lang="pt-BR" i="1" dirty="0"/>
              <a:t>.</a:t>
            </a:r>
            <a:r>
              <a:rPr lang="pt-BR" dirty="0"/>
              <a:t> </a:t>
            </a:r>
            <a:r>
              <a:rPr lang="pt-BR" err="1"/>
              <a:t>Preprint</a:t>
            </a:r>
            <a:r>
              <a:rPr lang="pt-BR" dirty="0"/>
              <a:t>, 2024. Disponível em: </a:t>
            </a:r>
            <a:r>
              <a:rPr lang="pt-BR" dirty="0">
                <a:hlinkClick r:id="rId4"/>
              </a:rPr>
              <a:t>https://www.researchgate.net/publication/381667121_How_to_Learn_More_Exploring_Kolmogorov-Arnold_Networks_for_Hyperspectral_Image_Classification</a:t>
            </a:r>
            <a:r>
              <a:rPr lang="pt-BR" dirty="0"/>
              <a:t>. </a:t>
            </a:r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/>
              <a:t>[3] NEURAL NINJA. </a:t>
            </a:r>
            <a:r>
              <a:rPr lang="pt-BR" i="1" err="1"/>
              <a:t>Multi-Layer</a:t>
            </a:r>
            <a:r>
              <a:rPr lang="pt-BR" i="1" dirty="0"/>
              <a:t> </a:t>
            </a:r>
            <a:r>
              <a:rPr lang="pt-BR" i="1" err="1"/>
              <a:t>Perceptrons</a:t>
            </a:r>
            <a:r>
              <a:rPr lang="pt-BR" i="1" dirty="0"/>
              <a:t>: </a:t>
            </a:r>
            <a:r>
              <a:rPr lang="pt-BR" i="1" err="1"/>
              <a:t>Unlocking</a:t>
            </a:r>
            <a:r>
              <a:rPr lang="pt-BR" i="1" dirty="0"/>
              <a:t> </a:t>
            </a:r>
            <a:r>
              <a:rPr lang="pt-BR" i="1" err="1"/>
              <a:t>the</a:t>
            </a:r>
            <a:r>
              <a:rPr lang="pt-BR" i="1" dirty="0"/>
              <a:t> Secrets </a:t>
            </a:r>
            <a:r>
              <a:rPr lang="pt-BR" i="1" err="1"/>
              <a:t>of</a:t>
            </a:r>
            <a:r>
              <a:rPr lang="pt-BR" i="1" dirty="0"/>
              <a:t> Neural Networks.</a:t>
            </a:r>
            <a:r>
              <a:rPr lang="pt-BR" dirty="0"/>
              <a:t> </a:t>
            </a:r>
            <a:r>
              <a:rPr lang="pt-BR" err="1"/>
              <a:t>Let’s</a:t>
            </a:r>
            <a:r>
              <a:rPr lang="pt-BR" dirty="0"/>
              <a:t> Data Science, 7 mai. 2023. Disponível em: </a:t>
            </a:r>
            <a:r>
              <a:rPr lang="pt-BR" dirty="0">
                <a:hlinkClick r:id="rId5"/>
              </a:rPr>
              <a:t>https://letsdatascience.com/multi-layer-perceptrons/</a:t>
            </a:r>
            <a:r>
              <a:rPr lang="pt-BR" dirty="0"/>
              <a:t>. </a:t>
            </a:r>
            <a:endParaRPr lang="pt-BR"/>
          </a:p>
          <a:p>
            <a:pPr marL="285750" indent="-285750"/>
            <a:endParaRPr lang="pt-BR" dirty="0"/>
          </a:p>
          <a:p>
            <a:pPr marL="285750" indent="-285750"/>
            <a:r>
              <a:rPr lang="pt-BR" dirty="0"/>
              <a:t>[4] BETHELL, Daniel. </a:t>
            </a:r>
            <a:r>
              <a:rPr lang="pt-BR" i="1" dirty="0" err="1"/>
              <a:t>Demystifying</a:t>
            </a:r>
            <a:r>
              <a:rPr lang="pt-BR" i="1" dirty="0"/>
              <a:t> </a:t>
            </a:r>
            <a:r>
              <a:rPr lang="pt-BR" i="1" dirty="0" err="1"/>
              <a:t>Kolmogorov</a:t>
            </a:r>
            <a:r>
              <a:rPr lang="pt-BR" i="1" dirty="0"/>
              <a:t>-Arnold Networks: A </a:t>
            </a:r>
            <a:r>
              <a:rPr lang="pt-BR" i="1" dirty="0" err="1"/>
              <a:t>Beginner-Friendly</a:t>
            </a:r>
            <a:r>
              <a:rPr lang="pt-BR" i="1" dirty="0"/>
              <a:t> </a:t>
            </a:r>
            <a:r>
              <a:rPr lang="pt-BR" i="1" dirty="0" err="1"/>
              <a:t>Guide</a:t>
            </a:r>
            <a:r>
              <a:rPr lang="pt-BR" i="1" dirty="0"/>
              <a:t>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Code</a:t>
            </a:r>
            <a:r>
              <a:rPr lang="pt-BR" i="1" dirty="0"/>
              <a:t>.</a:t>
            </a:r>
            <a:r>
              <a:rPr lang="pt-BR" dirty="0"/>
              <a:t> 13 maio 2024. Disponível em: </a:t>
            </a:r>
            <a:r>
              <a:rPr lang="pt-BR" dirty="0">
                <a:hlinkClick r:id="rId6"/>
              </a:rPr>
              <a:t>https://daniel-bethell.co.uk/posts/kan/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BB63C-0665-E76F-8DE7-2C0167EB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598805"/>
            <a:ext cx="10505440" cy="522923"/>
          </a:xfrm>
        </p:spPr>
        <p:txBody>
          <a:bodyPr>
            <a:normAutofit fontScale="90000"/>
          </a:bodyPr>
          <a:lstStyle/>
          <a:p>
            <a:r>
              <a:rPr lang="pt-BR"/>
              <a:t>Repositório GitHub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66CC5D-2782-661F-AC28-6F47AE13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080" y="1602105"/>
            <a:ext cx="10942320" cy="4178618"/>
          </a:xfrm>
        </p:spPr>
        <p:txBody>
          <a:bodyPr/>
          <a:lstStyle/>
          <a:p>
            <a:r>
              <a:rPr lang="pt-BR" dirty="0"/>
              <a:t>Link de acesso ao repositório:</a:t>
            </a:r>
            <a:endParaRPr lang="en-US" dirty="0"/>
          </a:p>
          <a:p>
            <a:endParaRPr lang="pt-BR"/>
          </a:p>
          <a:p>
            <a:r>
              <a:rPr lang="pt-BR" dirty="0"/>
              <a:t>https://github.com/PauloLuczensky/tp558-959-Paulo/tree/main/seminarios/ciclo_3/c%C3%B3digo</a:t>
            </a:r>
            <a:endParaRPr lang="pt-BR"/>
          </a:p>
          <a:p>
            <a:endParaRPr lang="pt-BR"/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B9C5DAE1-3E4E-1EEE-8549-26E3A860B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24" y="4823135"/>
            <a:ext cx="1282065" cy="1640205"/>
          </a:xfrm>
          <a:prstGeom prst="rect">
            <a:avLst/>
          </a:prstGeom>
        </p:spPr>
      </p:pic>
      <p:pic>
        <p:nvPicPr>
          <p:cNvPr id="6" name="Google Shape;91;p13" descr="Logo">
            <a:extLst>
              <a:ext uri="{FF2B5EF4-FFF2-40B4-BE49-F238E27FC236}">
                <a16:creationId xmlns:a16="http://schemas.microsoft.com/office/drawing/2014/main" id="{834372EE-7ECD-AA00-B535-8C3BF0520B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196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9C223-E20A-807D-37CC-30EBA2B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Quizz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171310-8CEC-49DE-226E-564D000EE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Link de acesso ao </a:t>
            </a:r>
            <a:r>
              <a:rPr lang="pt-BR" dirty="0" err="1"/>
              <a:t>Quizz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https://docs.google.com/forms/d/e/1FAIpQLSfzPosRxLRj48K7-ndTmc1sy5VESMS141n7OEKjane64V0HmA/viewform?usp=dialog</a:t>
            </a:r>
            <a:endParaRPr lang="pt-BR"/>
          </a:p>
        </p:txBody>
      </p:sp>
      <p:pic>
        <p:nvPicPr>
          <p:cNvPr id="5" name="Google Shape;91;p13" descr="Logo">
            <a:extLst>
              <a:ext uri="{FF2B5EF4-FFF2-40B4-BE49-F238E27FC236}">
                <a16:creationId xmlns:a16="http://schemas.microsoft.com/office/drawing/2014/main" id="{97F1403E-DD87-530F-EC5C-F82BD2A961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Ícone&#10;&#10;O conteúdo gerado por IA pode estar incorreto.">
            <a:extLst>
              <a:ext uri="{FF2B5EF4-FFF2-40B4-BE49-F238E27FC236}">
                <a16:creationId xmlns:a16="http://schemas.microsoft.com/office/drawing/2014/main" id="{C2C05ABA-2192-740A-4757-3B5EAA0A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118" y="5093945"/>
            <a:ext cx="1110929" cy="136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06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698810" y="439466"/>
            <a:ext cx="11090879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200" dirty="0"/>
              <a:t>Fundamentação teórica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3AE746-84CD-E670-F14F-68EA1BCE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127" y="1240186"/>
            <a:ext cx="11389112" cy="4871729"/>
          </a:xfrm>
        </p:spPr>
        <p:txBody>
          <a:bodyPr/>
          <a:lstStyle/>
          <a:p>
            <a:pPr algn="just"/>
            <a:r>
              <a:rPr lang="pt-BR" dirty="0"/>
              <a:t>Suponha uma </a:t>
            </a:r>
            <a:r>
              <a:rPr lang="pt-BR" b="1" dirty="0"/>
              <a:t>função muito complexa</a:t>
            </a:r>
            <a:r>
              <a:rPr lang="pt-BR" dirty="0"/>
              <a:t> com várias variáveis, por exemplo:</a:t>
            </a:r>
          </a:p>
          <a:p>
            <a:pPr algn="just"/>
            <a:endParaRPr lang="pt-BR"/>
          </a:p>
          <a:p>
            <a:pPr algn="just"/>
            <a:endParaRPr lang="pt-BR"/>
          </a:p>
          <a:p>
            <a:pPr algn="just"/>
            <a:r>
              <a:rPr lang="pt-BR" dirty="0"/>
              <a:t>Essa função pode representar </a:t>
            </a:r>
            <a:r>
              <a:rPr lang="pt-BR" b="1" dirty="0"/>
              <a:t>qualquer fenômeno real</a:t>
            </a:r>
            <a:r>
              <a:rPr lang="pt-BR" dirty="0"/>
              <a:t>. Por exemplo,</a:t>
            </a:r>
            <a:r>
              <a:rPr lang="pt-BR" b="1" dirty="0"/>
              <a:t> </a:t>
            </a:r>
            <a:r>
              <a:rPr lang="pt-BR" dirty="0"/>
              <a:t>o rendimento de uma lavoura em função da chuva, do solo, da luz, da temperatura etc.</a:t>
            </a:r>
          </a:p>
          <a:p>
            <a:pPr algn="just"/>
            <a:endParaRPr lang="pt-BR"/>
          </a:p>
          <a:p>
            <a:pPr algn="just"/>
            <a:r>
              <a:rPr lang="pt-BR" dirty="0"/>
              <a:t>O desafio é: Como representar ou aproximar esta função complexa por uma função</a:t>
            </a:r>
            <a:r>
              <a:rPr lang="pt-BR" b="1" dirty="0"/>
              <a:t> </a:t>
            </a:r>
            <a:r>
              <a:rPr lang="pt-BR" dirty="0"/>
              <a:t>mais simples?</a:t>
            </a:r>
          </a:p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F430A2-1F36-E89C-A3FF-B69FEFFD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73"/>
          <a:stretch>
            <a:fillRect/>
          </a:stretch>
        </p:blipFill>
        <p:spPr>
          <a:xfrm>
            <a:off x="4609055" y="1891410"/>
            <a:ext cx="2615696" cy="733425"/>
          </a:xfrm>
          <a:prstGeom prst="rect">
            <a:avLst/>
          </a:prstGeom>
        </p:spPr>
      </p:pic>
      <p:pic>
        <p:nvPicPr>
          <p:cNvPr id="6" name="Google Shape;91;p13" descr="Logo">
            <a:extLst>
              <a:ext uri="{FF2B5EF4-FFF2-40B4-BE49-F238E27FC236}">
                <a16:creationId xmlns:a16="http://schemas.microsoft.com/office/drawing/2014/main" id="{3F008D1C-7705-9D2E-6A5D-051C8F6E8E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B7A496EE-7137-339A-0F2A-240EC1D85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>
            <a:extLst>
              <a:ext uri="{FF2B5EF4-FFF2-40B4-BE49-F238E27FC236}">
                <a16:creationId xmlns:a16="http://schemas.microsoft.com/office/drawing/2014/main" id="{8568AB25-C37B-3389-2254-2B501EA77E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127" y="262906"/>
            <a:ext cx="11090879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200" dirty="0"/>
              <a:t>Fundamentação teórica </a:t>
            </a: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BD9727C0-9CA0-B5DD-6060-A70F619023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56136" y="5929284"/>
            <a:ext cx="1871095" cy="5284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4A3805-A352-AA33-258D-8A5419B46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981" y="877773"/>
            <a:ext cx="11091746" cy="5234142"/>
          </a:xfrm>
        </p:spPr>
        <p:txBody>
          <a:bodyPr/>
          <a:lstStyle/>
          <a:p>
            <a:r>
              <a:rPr lang="pt-BR"/>
              <a:t>Segundo </a:t>
            </a:r>
            <a:r>
              <a:rPr lang="pt-BR" err="1"/>
              <a:t>Kolmogrov</a:t>
            </a:r>
            <a:r>
              <a:rPr lang="pt-BR"/>
              <a:t> e Arnold: </a:t>
            </a:r>
          </a:p>
          <a:p>
            <a:pPr lvl="1">
              <a:buFont typeface="Courier New"/>
              <a:buChar char="o"/>
            </a:pPr>
            <a:r>
              <a:rPr lang="pt-BR"/>
              <a:t>"Qualquer função contínua de várias variáveis pode ser construída a partir de funções de uma única variável e somas dessas funções."</a:t>
            </a:r>
          </a:p>
          <a:p>
            <a:pPr marL="285750" indent="-285750"/>
            <a:r>
              <a:rPr lang="pt-BR"/>
              <a:t>Desta forma, uma função complexa, como:</a:t>
            </a:r>
          </a:p>
          <a:p>
            <a:pPr marL="285750" indent="-285750"/>
            <a:endParaRPr lang="pt-BR"/>
          </a:p>
          <a:p>
            <a:pPr marL="285750" indent="-285750"/>
            <a:endParaRPr lang="pt-BR"/>
          </a:p>
          <a:p>
            <a:pPr marL="285750" indent="-285750"/>
            <a:r>
              <a:rPr lang="pt-BR"/>
              <a:t>Poderia ser reescrita como uma </a:t>
            </a:r>
            <a:r>
              <a:rPr lang="pt-BR" b="1"/>
              <a:t>combinação de funções </a:t>
            </a:r>
            <a:r>
              <a:rPr lang="pt-BR" b="1" err="1"/>
              <a:t>univariadas</a:t>
            </a:r>
            <a:r>
              <a:rPr lang="pt-BR"/>
              <a:t> (que dependem de só um número por vez), por exemplo:</a:t>
            </a:r>
          </a:p>
        </p:txBody>
      </p:sp>
      <p:pic>
        <p:nvPicPr>
          <p:cNvPr id="6" name="Imagem 5" descr="Texto, Carta&#10;&#10;O conteúdo gerado por IA pode estar incorreto.">
            <a:extLst>
              <a:ext uri="{FF2B5EF4-FFF2-40B4-BE49-F238E27FC236}">
                <a16:creationId xmlns:a16="http://schemas.microsoft.com/office/drawing/2014/main" id="{71D43B69-5855-3E67-4A3D-2C975D0D88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659"/>
          <a:stretch>
            <a:fillRect/>
          </a:stretch>
        </p:blipFill>
        <p:spPr>
          <a:xfrm>
            <a:off x="4562592" y="2606946"/>
            <a:ext cx="2578588" cy="733425"/>
          </a:xfrm>
          <a:prstGeom prst="rect">
            <a:avLst/>
          </a:prstGeom>
        </p:spPr>
      </p:pic>
      <p:pic>
        <p:nvPicPr>
          <p:cNvPr id="7" name="Imagem 6" descr="Uma imagem contendo objeto, relógio&#10;&#10;O conteúdo gerado por IA pode estar incorreto.">
            <a:extLst>
              <a:ext uri="{FF2B5EF4-FFF2-40B4-BE49-F238E27FC236}">
                <a16:creationId xmlns:a16="http://schemas.microsoft.com/office/drawing/2014/main" id="{A2F9C3E8-3795-E9A8-E717-8B070E03099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99" t="243" r="1758" b="1064"/>
          <a:stretch>
            <a:fillRect/>
          </a:stretch>
        </p:blipFill>
        <p:spPr>
          <a:xfrm>
            <a:off x="1290856" y="4720683"/>
            <a:ext cx="4529280" cy="9400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7329554-3558-D74D-6C62-D3D478AF4DD0}"/>
              </a:ext>
            </a:extLst>
          </p:cNvPr>
          <p:cNvSpPr txBox="1"/>
          <p:nvPr/>
        </p:nvSpPr>
        <p:spPr>
          <a:xfrm>
            <a:off x="6830121" y="4720683"/>
            <a:ext cx="422817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/>
              <a:t>       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b="1" err="1"/>
              <a:t>funções</a:t>
            </a:r>
            <a:r>
              <a:rPr lang="en-US" b="1"/>
              <a:t> de </a:t>
            </a:r>
            <a:r>
              <a:rPr lang="en-US" b="1" err="1"/>
              <a:t>uma</a:t>
            </a:r>
            <a:r>
              <a:rPr lang="en-US" b="1"/>
              <a:t> </a:t>
            </a:r>
            <a:r>
              <a:rPr lang="en-US" b="1" err="1"/>
              <a:t>variável</a:t>
            </a:r>
            <a:r>
              <a:rPr lang="en-US"/>
              <a:t>,</a:t>
            </a:r>
            <a:endParaRPr lang="pt-BR"/>
          </a:p>
          <a:p>
            <a:pPr marL="228600" indent="-228600">
              <a:buFont typeface=""/>
              <a:buChar char="•"/>
            </a:pPr>
            <a:endParaRPr lang="en-US"/>
          </a:p>
          <a:p>
            <a:pPr marL="228600" indent="-228600">
              <a:buFont typeface=""/>
              <a:buChar char="•"/>
            </a:pPr>
            <a:r>
              <a:rPr lang="en-US"/>
              <a:t>        </a:t>
            </a:r>
            <a:r>
              <a:rPr lang="en-US" err="1"/>
              <a:t>também</a:t>
            </a:r>
            <a:r>
              <a:rPr lang="en-US"/>
              <a:t>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b="1" err="1"/>
              <a:t>funções</a:t>
            </a:r>
            <a:r>
              <a:rPr lang="en-US" b="1"/>
              <a:t> de </a:t>
            </a:r>
            <a:r>
              <a:rPr lang="en-US" b="1" err="1"/>
              <a:t>uma</a:t>
            </a:r>
            <a:r>
              <a:rPr lang="en-US" b="1"/>
              <a:t> </a:t>
            </a:r>
            <a:r>
              <a:rPr lang="en-US" b="1" err="1"/>
              <a:t>variável</a:t>
            </a:r>
            <a:r>
              <a:rPr lang="en-US"/>
              <a:t>,</a:t>
            </a:r>
          </a:p>
          <a:p>
            <a:pPr marL="228600" indent="-228600">
              <a:buFont typeface=""/>
              <a:buChar char="•"/>
            </a:pPr>
            <a:endParaRPr lang="en-US"/>
          </a:p>
          <a:p>
            <a:pPr marL="228600" indent="-228600">
              <a:buFont typeface=""/>
              <a:buChar char="•"/>
            </a:pPr>
            <a:r>
              <a:rPr lang="en-US"/>
              <a:t>e a soma </a:t>
            </a:r>
            <a:r>
              <a:rPr lang="en-US" err="1"/>
              <a:t>combina</a:t>
            </a:r>
            <a:r>
              <a:rPr lang="en-US"/>
              <a:t> </a:t>
            </a:r>
            <a:r>
              <a:rPr lang="en-US" err="1"/>
              <a:t>tudo</a:t>
            </a:r>
            <a:r>
              <a:rPr lang="en-US"/>
              <a:t>.</a:t>
            </a:r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7A5CB0-3C86-129C-06F3-42EA2AB9B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044" y="4723935"/>
            <a:ext cx="421424" cy="39308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42DA843-2E0D-43B0-60A9-D70C44459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6897" y="5123520"/>
            <a:ext cx="315719" cy="3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9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28040" y="660151"/>
            <a:ext cx="10515600" cy="9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200" dirty="0"/>
              <a:t>Fundamentação teórica - Exemplo</a:t>
            </a: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14DFA529-DD95-B754-DEBB-18C69D6CD1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06496" y="5896349"/>
            <a:ext cx="2261388" cy="6771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6F1E75-482B-B92F-3A40-E8B707E0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908" y="1100796"/>
            <a:ext cx="10515600" cy="5122630"/>
          </a:xfrm>
        </p:spPr>
        <p:txBody>
          <a:bodyPr/>
          <a:lstStyle/>
          <a:p>
            <a:r>
              <a:rPr lang="pt-BR"/>
              <a:t>Realizar a previsão de crescimento de uma planta com base em:</a:t>
            </a:r>
            <a:endParaRPr lang="en-US"/>
          </a:p>
          <a:p>
            <a:pPr lvl="1">
              <a:buFont typeface="Courier New"/>
              <a:buChar char="o"/>
            </a:pPr>
            <a:r>
              <a:rPr lang="pt-BR" sz="2000"/>
              <a:t>x1 = chuva (mm)</a:t>
            </a:r>
            <a:endParaRPr lang="en-US" sz="2000"/>
          </a:p>
          <a:p>
            <a:pPr lvl="1">
              <a:buFont typeface="Courier New"/>
              <a:buChar char="o"/>
            </a:pPr>
            <a:r>
              <a:rPr lang="pt-BR" sz="2000"/>
              <a:t>x2 = temperatura (°C)</a:t>
            </a:r>
            <a:endParaRPr lang="en-US" sz="2000"/>
          </a:p>
          <a:p>
            <a:pPr lvl="1">
              <a:buFont typeface="Courier New"/>
              <a:buChar char="o"/>
            </a:pPr>
            <a:r>
              <a:rPr lang="pt-BR" sz="2000"/>
              <a:t>x3 = radiação solar (MJ/m²)</a:t>
            </a:r>
            <a:endParaRPr lang="en-US" sz="2000"/>
          </a:p>
          <a:p>
            <a:pPr lvl="2">
              <a:buFont typeface="Courier New"/>
              <a:buChar char="o"/>
            </a:pPr>
            <a:endParaRPr lang="pt-BR"/>
          </a:p>
          <a:p>
            <a:pPr indent="-457200"/>
            <a:r>
              <a:rPr lang="pt-BR"/>
              <a:t>Em vez de criarmos uma função complexa como: </a:t>
            </a:r>
          </a:p>
          <a:p>
            <a:pPr marL="285750" indent="-285750"/>
            <a:endParaRPr lang="pt-BR"/>
          </a:p>
          <a:p>
            <a:pPr indent="-457200"/>
            <a:r>
              <a:rPr lang="pt-BR"/>
              <a:t>A fórmula assumiria o seguinte formato: </a:t>
            </a:r>
          </a:p>
        </p:txBody>
      </p:sp>
      <p:pic>
        <p:nvPicPr>
          <p:cNvPr id="7" name="Imagem 6" descr="Texto, Carta&#10;&#10;O conteúdo gerado por IA pode estar incorreto.">
            <a:extLst>
              <a:ext uri="{FF2B5EF4-FFF2-40B4-BE49-F238E27FC236}">
                <a16:creationId xmlns:a16="http://schemas.microsoft.com/office/drawing/2014/main" id="{570E7C4C-A0E0-3217-494E-43F489659F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723" r="346" b="1266"/>
          <a:stretch>
            <a:fillRect/>
          </a:stretch>
        </p:blipFill>
        <p:spPr>
          <a:xfrm>
            <a:off x="8651620" y="2948297"/>
            <a:ext cx="2139370" cy="7241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8356CA7-2537-1841-EA76-36EA974311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-131" b="3773"/>
          <a:stretch>
            <a:fillRect/>
          </a:stretch>
        </p:blipFill>
        <p:spPr>
          <a:xfrm>
            <a:off x="2219325" y="4768394"/>
            <a:ext cx="7763515" cy="5224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A085B096-2927-DAF0-6778-4D8866692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3712FA69-A478-EB34-6E91-360D98310C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40" y="660151"/>
            <a:ext cx="10515600" cy="9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br>
              <a:rPr lang="pt-BR" sz="3200" dirty="0"/>
            </a:br>
            <a:r>
              <a:rPr lang="pt-BR" sz="3200" dirty="0"/>
              <a:t>Fundamentação teórica - Exemplo</a:t>
            </a:r>
          </a:p>
          <a:p>
            <a:pPr>
              <a:buSzPts val="4400"/>
            </a:pPr>
            <a:endParaRPr lang="pt-BR" sz="3600"/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CE9B3E27-7311-FEEA-AED9-168497A322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06496" y="5896349"/>
            <a:ext cx="2261388" cy="6771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E5E21F-2797-46C0-24D8-959522AF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908" y="1100796"/>
            <a:ext cx="10515600" cy="5122630"/>
          </a:xfrm>
        </p:spPr>
        <p:txBody>
          <a:bodyPr/>
          <a:lstStyle/>
          <a:p>
            <a:r>
              <a:rPr lang="pt-BR"/>
              <a:t>A função poderia ser aproximada como: </a:t>
            </a:r>
            <a:endParaRPr lang="en-US"/>
          </a:p>
          <a:p>
            <a:pPr marL="571500" lvl="1" indent="0">
              <a:buNone/>
            </a:pPr>
            <a:endParaRPr lang="pt-BR"/>
          </a:p>
          <a:p>
            <a:pPr lvl="1">
              <a:buFont typeface="Courier New"/>
              <a:buChar char="o"/>
            </a:pPr>
            <a:endParaRPr lang="pt-BR"/>
          </a:p>
          <a:p>
            <a:pPr indent="-457200"/>
            <a:r>
              <a:rPr lang="pt-BR"/>
              <a:t>Agora, adiciona-se funções simples com números: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DFBFD86-22CF-0655-3A27-820AC83D27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781" r="41763" b="-2083"/>
          <a:stretch>
            <a:fillRect/>
          </a:stretch>
        </p:blipFill>
        <p:spPr>
          <a:xfrm>
            <a:off x="3279140" y="1714500"/>
            <a:ext cx="5635847" cy="509489"/>
          </a:xfrm>
          <a:prstGeom prst="rect">
            <a:avLst/>
          </a:prstGeom>
        </p:spPr>
      </p:pic>
      <p:pic>
        <p:nvPicPr>
          <p:cNvPr id="9" name="Imagem 8" descr="Tabela&#10;&#10;O conteúdo gerado por IA pode estar incorreto.">
            <a:extLst>
              <a:ext uri="{FF2B5EF4-FFF2-40B4-BE49-F238E27FC236}">
                <a16:creationId xmlns:a16="http://schemas.microsoft.com/office/drawing/2014/main" id="{F61108D0-F700-312C-CE23-A1BF718228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74" r="974"/>
          <a:stretch>
            <a:fillRect/>
          </a:stretch>
        </p:blipFill>
        <p:spPr>
          <a:xfrm>
            <a:off x="4553902" y="3088640"/>
            <a:ext cx="3073927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0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A114F2A7-91C1-E7EF-21EC-D6282B607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3985FE72-B80E-622D-C876-10A61A26C3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40" y="660151"/>
            <a:ext cx="10515600" cy="9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200" dirty="0"/>
              <a:t>Fundamentação teórica - Exemplo</a:t>
            </a: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D6A79EDC-DB50-547F-D3D5-80DA0C2F6B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06496" y="6069069"/>
            <a:ext cx="1854988" cy="5043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0DD04F-10D8-31B8-9665-1184887B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908" y="1100796"/>
            <a:ext cx="10515600" cy="512263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Suponha que: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pt-BR" dirty="0"/>
              <a:t>x1 = 10 mm</a:t>
            </a:r>
          </a:p>
          <a:p>
            <a:pPr lvl="1">
              <a:buFont typeface="Courier New"/>
              <a:buChar char="o"/>
            </a:pPr>
            <a:r>
              <a:rPr lang="pt-BR" dirty="0"/>
              <a:t>x2 = 25 °C</a:t>
            </a:r>
          </a:p>
          <a:p>
            <a:pPr lvl="1">
              <a:buFont typeface="Courier New"/>
              <a:buChar char="o"/>
            </a:pPr>
            <a:r>
              <a:rPr lang="pt-BR" dirty="0"/>
              <a:t>x3 = 15 MJ/m²</a:t>
            </a:r>
          </a:p>
          <a:p>
            <a:pPr indent="-457200"/>
            <a:r>
              <a:rPr lang="pt-BR" dirty="0"/>
              <a:t>1º) Calcular a soma dentro de g1: </a:t>
            </a:r>
          </a:p>
          <a:p>
            <a:pPr indent="-457200"/>
            <a:endParaRPr lang="pt-BR"/>
          </a:p>
          <a:p>
            <a:pPr indent="-457200"/>
            <a:endParaRPr lang="pt-BR"/>
          </a:p>
          <a:p>
            <a:pPr indent="-457200"/>
            <a:r>
              <a:rPr lang="pt-BR" dirty="0"/>
              <a:t>2º) Aplicar g1: </a:t>
            </a:r>
          </a:p>
          <a:p>
            <a:pPr indent="-457200"/>
            <a:endParaRPr lang="pt-BR"/>
          </a:p>
          <a:p>
            <a:pPr indent="-457200"/>
            <a:r>
              <a:rPr lang="pt-BR" dirty="0"/>
              <a:t>Resultado: 23 representa a </a:t>
            </a:r>
            <a:r>
              <a:rPr lang="pt-BR" b="1" dirty="0"/>
              <a:t>pontuação de crescimento</a:t>
            </a:r>
            <a:r>
              <a:rPr lang="pt-BR" dirty="0"/>
              <a:t>, que poderia ser um </a:t>
            </a:r>
            <a:r>
              <a:rPr lang="pt-BR" b="1" dirty="0"/>
              <a:t>índice de biomassa</a:t>
            </a:r>
            <a:r>
              <a:rPr lang="pt-BR" dirty="0"/>
              <a:t> ou </a:t>
            </a:r>
            <a:r>
              <a:rPr lang="pt-BR" b="1" dirty="0"/>
              <a:t>quantidade de gramas de produção.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EBA87C-C66E-5642-CD8C-BAEB1EC91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28" y="3431540"/>
            <a:ext cx="9496425" cy="381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FAAC4CA-11D5-AB10-F2BF-43C2275E8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495" y="4244975"/>
            <a:ext cx="2686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15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45</Slides>
  <Notes>34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TP558 - Tópicos avançados em Machine Learning: Kolmogorov-Arnold Networks (KANs)</vt:lpstr>
      <vt:lpstr>Introdução</vt:lpstr>
      <vt:lpstr>Introdução</vt:lpstr>
      <vt:lpstr>     Teorema de Kolmogorov–Arnold </vt:lpstr>
      <vt:lpstr>Fundamentação teórica</vt:lpstr>
      <vt:lpstr>Fundamentação teórica </vt:lpstr>
      <vt:lpstr>Fundamentação teórica - Exemplo</vt:lpstr>
      <vt:lpstr> Fundamentação teórica - Exemplo </vt:lpstr>
      <vt:lpstr>Fundamentação teórica - Exemplo</vt:lpstr>
      <vt:lpstr>    Benefícios do Teorema </vt:lpstr>
      <vt:lpstr>     Redes Neurais Multi-Camadas </vt:lpstr>
      <vt:lpstr>Fundamentação teórica - Multi Layer Perceptron</vt:lpstr>
      <vt:lpstr>Fundamentação teórica - Funções de Ativação</vt:lpstr>
      <vt:lpstr>Limitações das Funções de Ativação em MLPs</vt:lpstr>
      <vt:lpstr>     Redes Neurais Kolmogorov–Arnold  </vt:lpstr>
      <vt:lpstr>Fundamentação teórica - Motivações para as KANs</vt:lpstr>
      <vt:lpstr>Arquitetura das MLPs</vt:lpstr>
      <vt:lpstr>Arquitetura das KANs</vt:lpstr>
      <vt:lpstr> 1)  Funções de Ativação nos Pesos (Conexões/Edges) </vt:lpstr>
      <vt:lpstr>B-Spline </vt:lpstr>
      <vt:lpstr>B-Spline - Exemplo </vt:lpstr>
      <vt:lpstr>Como as KANs escolhem as funções univariadas</vt:lpstr>
      <vt:lpstr>2) Composição de Funções (Nós)</vt:lpstr>
      <vt:lpstr>3) Estrutura Flexível </vt:lpstr>
      <vt:lpstr>4) Interpretabilidade e Interatividade  </vt:lpstr>
      <vt:lpstr>Exemplo de Cálculo</vt:lpstr>
      <vt:lpstr>Exemplo de Cálculo</vt:lpstr>
      <vt:lpstr>Exemplo de Cálculo</vt:lpstr>
      <vt:lpstr>Exemplo de Cálculo</vt:lpstr>
      <vt:lpstr>Exemplo de Cálculo</vt:lpstr>
      <vt:lpstr>Evolução das Redes KANs  </vt:lpstr>
      <vt:lpstr>Exemplo de Aplicação  </vt:lpstr>
      <vt:lpstr>Exemplo de Aplicação</vt:lpstr>
      <vt:lpstr>Exemplo de Aplicação </vt:lpstr>
      <vt:lpstr>Configurações de Treinamento e Avaliação </vt:lpstr>
      <vt:lpstr>Apresentação do PowerPoint</vt:lpstr>
      <vt:lpstr>Resultados do MLP</vt:lpstr>
      <vt:lpstr>Resultados da KAN</vt:lpstr>
      <vt:lpstr>Resultados MLP vs KAN</vt:lpstr>
      <vt:lpstr>Vantagens e Desvantagens: Kolmogorov-Arnold Networks</vt:lpstr>
      <vt:lpstr>Apresentação do PowerPoint</vt:lpstr>
      <vt:lpstr>Referências</vt:lpstr>
      <vt:lpstr>Repositório GitHub</vt:lpstr>
      <vt:lpstr>Quizz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1004</cp:revision>
  <dcterms:modified xsi:type="dcterms:W3CDTF">2025-10-23T21:35:32Z</dcterms:modified>
</cp:coreProperties>
</file>