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87" r:id="rId7"/>
    <p:sldId id="288" r:id="rId8"/>
    <p:sldId id="289" r:id="rId9"/>
    <p:sldId id="290" r:id="rId10"/>
    <p:sldId id="279" r:id="rId11"/>
    <p:sldId id="291" r:id="rId12"/>
    <p:sldId id="267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268" r:id="rId23"/>
    <p:sldId id="303" r:id="rId24"/>
    <p:sldId id="302" r:id="rId25"/>
    <p:sldId id="304" r:id="rId26"/>
    <p:sldId id="301" r:id="rId27"/>
    <p:sldId id="272" r:id="rId28"/>
    <p:sldId id="307" r:id="rId29"/>
    <p:sldId id="305" r:id="rId30"/>
    <p:sldId id="306" r:id="rId31"/>
    <p:sldId id="275" r:id="rId32"/>
    <p:sldId id="276" r:id="rId33"/>
    <p:sldId id="277" r:id="rId34"/>
    <p:sldId id="286" r:id="rId35"/>
    <p:sldId id="281" r:id="rId36"/>
    <p:sldId id="282" r:id="rId37"/>
    <p:sldId id="278" r:id="rId38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025352-0C00-5B8A-DB7B-41CB2056D49A}" name="Paulo Otávio Luczensky de Souza" initials="PS" userId="S::paulo.souza@mtel.inatel.br::b8948cef-2d55-4fb8-a0a2-9ef1265743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o Souza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931F0-9E06-91D0-6912-5E593E11FEE4}" v="25" dt="2025-09-17T20:43:01.383"/>
    <p1510:client id="{FF21497B-7E31-1E9E-4E43-726227AACE35}" v="19" dt="2025-09-19T19:18:18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92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C610348B-3D81-BE4E-4C9D-B1F3C1380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>
            <a:extLst>
              <a:ext uri="{FF2B5EF4-FFF2-40B4-BE49-F238E27FC236}">
                <a16:creationId xmlns:a16="http://schemas.microsoft.com/office/drawing/2014/main" id="{DCE8172D-13B0-A05E-9366-85985D3E3E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>
            <a:extLst>
              <a:ext uri="{FF2B5EF4-FFF2-40B4-BE49-F238E27FC236}">
                <a16:creationId xmlns:a16="http://schemas.microsoft.com/office/drawing/2014/main" id="{DE107244-C2E9-A537-F8F9-25D565C273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367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F605154A-C411-F343-DE96-16D7BC5A8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>
            <a:extLst>
              <a:ext uri="{FF2B5EF4-FFF2-40B4-BE49-F238E27FC236}">
                <a16:creationId xmlns:a16="http://schemas.microsoft.com/office/drawing/2014/main" id="{F21ED5F8-ACED-A4EC-07A6-8C2B945BD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>
            <a:extLst>
              <a:ext uri="{FF2B5EF4-FFF2-40B4-BE49-F238E27FC236}">
                <a16:creationId xmlns:a16="http://schemas.microsoft.com/office/drawing/2014/main" id="{75C3ADEE-4248-7398-E51A-3E520AF683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549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67D4CA84-CB33-7A34-DC43-4B3CDAD8C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>
            <a:extLst>
              <a:ext uri="{FF2B5EF4-FFF2-40B4-BE49-F238E27FC236}">
                <a16:creationId xmlns:a16="http://schemas.microsoft.com/office/drawing/2014/main" id="{24ACAFFB-B33F-E6F7-B898-E3C2B6AC2D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>
            <a:extLst>
              <a:ext uri="{FF2B5EF4-FFF2-40B4-BE49-F238E27FC236}">
                <a16:creationId xmlns:a16="http://schemas.microsoft.com/office/drawing/2014/main" id="{5E81B8C6-A9C0-152C-2E28-CC73F21D90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552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D2DDDBB-161A-EA2D-602D-E3BFB220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>
            <a:extLst>
              <a:ext uri="{FF2B5EF4-FFF2-40B4-BE49-F238E27FC236}">
                <a16:creationId xmlns:a16="http://schemas.microsoft.com/office/drawing/2014/main" id="{BC02C024-0351-A7DF-B948-3AEB2CE840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>
            <a:extLst>
              <a:ext uri="{FF2B5EF4-FFF2-40B4-BE49-F238E27FC236}">
                <a16:creationId xmlns:a16="http://schemas.microsoft.com/office/drawing/2014/main" id="{46013C8D-5A53-E84C-5340-BEED0911BC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148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42B8BD52-15DE-92B8-8E85-7EA2E57BC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>
            <a:extLst>
              <a:ext uri="{FF2B5EF4-FFF2-40B4-BE49-F238E27FC236}">
                <a16:creationId xmlns:a16="http://schemas.microsoft.com/office/drawing/2014/main" id="{5D5CF025-5CFF-EDA7-FF72-79F2BE3AF6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>
            <a:extLst>
              <a:ext uri="{FF2B5EF4-FFF2-40B4-BE49-F238E27FC236}">
                <a16:creationId xmlns:a16="http://schemas.microsoft.com/office/drawing/2014/main" id="{021EE820-35A6-9839-5862-09FF07D57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9444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212342BB-910E-A47C-0933-BFBDC95FD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AEC4AFA2-E317-1239-99E2-BB0155D109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7F770D29-5279-1C08-67F3-56042AF0D5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370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1BE2FA12-8EBC-54A4-DD25-A45A64C7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B5AD4F54-CA1B-2DA2-0A5F-587118E091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81ED37CD-2687-4725-43E1-1C2ABA55E9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66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BCA3CC19-E7F1-4F9E-7B4C-47E5D7106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>
            <a:extLst>
              <a:ext uri="{FF2B5EF4-FFF2-40B4-BE49-F238E27FC236}">
                <a16:creationId xmlns:a16="http://schemas.microsoft.com/office/drawing/2014/main" id="{BA90BA20-DA1D-A9E3-29AB-8E2346AA0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>
            <a:extLst>
              <a:ext uri="{FF2B5EF4-FFF2-40B4-BE49-F238E27FC236}">
                <a16:creationId xmlns:a16="http://schemas.microsoft.com/office/drawing/2014/main" id="{0A67C10D-3A68-4A34-0451-3A2EBB49BA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576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D02324FA-A33A-1749-F0DB-08DB24AB3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518D57CA-89EA-4138-A8F2-F8A700ECD3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EC73B241-5FF0-3335-7E69-45059AA11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776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C94AFC2A-3AF8-BBB7-7C31-C663006E1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>
            <a:extLst>
              <a:ext uri="{FF2B5EF4-FFF2-40B4-BE49-F238E27FC236}">
                <a16:creationId xmlns:a16="http://schemas.microsoft.com/office/drawing/2014/main" id="{603CC88C-9891-D8C9-2392-A7C7CF932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>
            <a:extLst>
              <a:ext uri="{FF2B5EF4-FFF2-40B4-BE49-F238E27FC236}">
                <a16:creationId xmlns:a16="http://schemas.microsoft.com/office/drawing/2014/main" id="{98216A0C-F5E9-2EA1-5D2B-8B8D7919B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529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a4ccd741_0_3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4a4ccd74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BF523E3E-2F9B-01BA-1D86-312095B31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a4ccd741_0_39:notes">
            <a:extLst>
              <a:ext uri="{FF2B5EF4-FFF2-40B4-BE49-F238E27FC236}">
                <a16:creationId xmlns:a16="http://schemas.microsoft.com/office/drawing/2014/main" id="{23E1E492-BBC9-DF7C-99FD-C58D01164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4a4ccd741_0_39:notes">
            <a:extLst>
              <a:ext uri="{FF2B5EF4-FFF2-40B4-BE49-F238E27FC236}">
                <a16:creationId xmlns:a16="http://schemas.microsoft.com/office/drawing/2014/main" id="{8EE5C941-6269-9D10-8B8A-D0F5E151D7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601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E3FA8950-E687-7A30-770D-39DD20B41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a4ccd741_0_39:notes">
            <a:extLst>
              <a:ext uri="{FF2B5EF4-FFF2-40B4-BE49-F238E27FC236}">
                <a16:creationId xmlns:a16="http://schemas.microsoft.com/office/drawing/2014/main" id="{5CFFADE5-B4EB-E21E-60FF-D8531E8C6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4a4ccd741_0_39:notes">
            <a:extLst>
              <a:ext uri="{FF2B5EF4-FFF2-40B4-BE49-F238E27FC236}">
                <a16:creationId xmlns:a16="http://schemas.microsoft.com/office/drawing/2014/main" id="{EE8D5268-5ECA-4B15-B949-5D263D40AB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8739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42CE808A-93C3-6BDC-504B-A235FB06F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a4ccd741_0_39:notes">
            <a:extLst>
              <a:ext uri="{FF2B5EF4-FFF2-40B4-BE49-F238E27FC236}">
                <a16:creationId xmlns:a16="http://schemas.microsoft.com/office/drawing/2014/main" id="{AD65E471-6F32-3D15-83CE-244AAECBF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4a4ccd741_0_39:notes">
            <a:extLst>
              <a:ext uri="{FF2B5EF4-FFF2-40B4-BE49-F238E27FC236}">
                <a16:creationId xmlns:a16="http://schemas.microsoft.com/office/drawing/2014/main" id="{BC5725E5-B632-ADEE-A3FE-7E361F0316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343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D58B15C-D0E0-A80C-CBE2-15C47521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>
            <a:extLst>
              <a:ext uri="{FF2B5EF4-FFF2-40B4-BE49-F238E27FC236}">
                <a16:creationId xmlns:a16="http://schemas.microsoft.com/office/drawing/2014/main" id="{F41691E4-8B14-5B21-CB0C-38C171E983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>
            <a:extLst>
              <a:ext uri="{FF2B5EF4-FFF2-40B4-BE49-F238E27FC236}">
                <a16:creationId xmlns:a16="http://schemas.microsoft.com/office/drawing/2014/main" id="{441F7289-CA36-75F4-6609-3A1C24F07C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60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b3574db39_0_1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7b3574db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86B42F3-3F53-57DF-1101-6267D37B7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930895D7-1E1C-6347-39BA-EF4C3CA96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17B718F0-8140-BF78-1F97-9BE3B50C33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40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1CA0AAE-B714-9F2E-8C6F-0D12C718B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B03AA420-C9C4-D392-0B49-CED795F02C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E0EA5F48-0608-14A6-67F0-BF07338E3F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464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085AEB9B-BFCB-39F5-A77E-D6AE681D9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E560F2C6-7CE4-A367-06CC-52D1B47D7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9622AB4E-869F-3F1B-49A9-DC8027C5F1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9914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8D9493F7-1379-421B-DF08-09234553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>
            <a:extLst>
              <a:ext uri="{FF2B5EF4-FFF2-40B4-BE49-F238E27FC236}">
                <a16:creationId xmlns:a16="http://schemas.microsoft.com/office/drawing/2014/main" id="{F93A6176-CB98-C54D-7CFC-AA058FE88F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>
            <a:extLst>
              <a:ext uri="{FF2B5EF4-FFF2-40B4-BE49-F238E27FC236}">
                <a16:creationId xmlns:a16="http://schemas.microsoft.com/office/drawing/2014/main" id="{F70C75AA-6B28-D197-D021-1BC6501F85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47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mAP@0.5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mailto:mAP@0.5:0.95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mAP@0.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mAP@0.5:0.95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mAP@0.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mailto:mAP@0.5:0.9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3.02531?utm_source=chatgpt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knowledge-distillation-simplified-dd4973dbc764" TargetMode="External"/><Relationship Id="rId5" Type="http://schemas.openxmlformats.org/officeDocument/2006/relationships/hyperlink" Target="https://neptune.ai/blog/knowledge-distillation?utm_source=chatgpt.com" TargetMode="External"/><Relationship Id="rId4" Type="http://schemas.openxmlformats.org/officeDocument/2006/relationships/hyperlink" Target="https://www.publish.csiro.au/cp/pdf/CP21710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datasets/bwh3zbpkpv/1?utm_source=chatgpt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ultralytics/yolov5?utm_source=chatgpt.com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494564"/>
            <a:ext cx="9144000" cy="257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ct val="100000"/>
            </a:pPr>
            <a:r>
              <a:rPr lang="pt-BR" sz="5400"/>
              <a:t>TP558 - Tópicos avançados em Machine Learning:</a:t>
            </a:r>
            <a:br>
              <a:rPr lang="pt-BR"/>
            </a:br>
            <a:r>
              <a:rPr lang="pt-BR" b="1" i="1" err="1"/>
              <a:t>Knowledge</a:t>
            </a:r>
            <a:r>
              <a:rPr lang="pt-BR" b="1" i="1"/>
              <a:t> </a:t>
            </a:r>
            <a:r>
              <a:rPr lang="pt-BR" b="1" i="1" err="1"/>
              <a:t>Distillation</a:t>
            </a:r>
            <a:endParaRPr lang="pt-BR" b="1" i="1"/>
          </a:p>
        </p:txBody>
      </p:sp>
      <p:sp>
        <p:nvSpPr>
          <p:cNvPr id="90" name="Google Shape;90;p13"/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 Otavio Luczensky de Souza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paulo.souza@mtel.inatel.br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 descr="Logo"/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Image result for machine learning"/>
          <p:cNvPicPr preferRelativeResize="0"/>
          <p:nvPr/>
        </p:nvPicPr>
        <p:blipFill rotWithShape="1">
          <a:blip r:embed="rId4">
            <a:alphaModFix/>
          </a:blip>
          <a:srcRect l="20193" t="8107" r="14530" b="5794"/>
          <a:stretch/>
        </p:blipFill>
        <p:spPr>
          <a:xfrm>
            <a:off x="4965305" y="3439886"/>
            <a:ext cx="2261389" cy="2237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A4DA-0D44-2945-2E9B-E05C7CB3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65723"/>
          </a:xfrm>
        </p:spPr>
        <p:txBody>
          <a:bodyPr>
            <a:noAutofit/>
          </a:bodyPr>
          <a:lstStyle/>
          <a:p>
            <a:r>
              <a:rPr lang="pt-BR" sz="3600"/>
              <a:t>Fundamentação teórica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D62B9-7F55-9555-2C44-CF435035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5"/>
            <a:ext cx="10515600" cy="5489258"/>
          </a:xfrm>
        </p:spPr>
        <p:txBody>
          <a:bodyPr>
            <a:normAutofit/>
          </a:bodyPr>
          <a:lstStyle/>
          <a:p>
            <a:endParaRPr lang="pt-BR" sz="2400" b="1"/>
          </a:p>
          <a:p>
            <a:endParaRPr lang="pt-BR" sz="2400"/>
          </a:p>
          <a:p>
            <a:endParaRPr lang="pt-BR" sz="1100" b="1"/>
          </a:p>
          <a:p>
            <a:endParaRPr lang="pt-BR" sz="1100"/>
          </a:p>
          <a:p>
            <a:pPr marL="114300" indent="0">
              <a:buNone/>
            </a:pPr>
            <a:br>
              <a:rPr lang="en-US"/>
            </a:br>
            <a:endParaRPr lang="en-US"/>
          </a:p>
          <a:p>
            <a:endParaRPr lang="pt-BR" sz="1100"/>
          </a:p>
        </p:txBody>
      </p:sp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50201133-ED99-507E-BA2D-8089B53E96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DED87CD9-545A-2C74-9361-CBC3C56B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965" y="970915"/>
            <a:ext cx="9500870" cy="49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3A80F-D3C3-2605-BAD8-7A21C518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520" y="1787525"/>
            <a:ext cx="6746240" cy="2473643"/>
          </a:xfrm>
        </p:spPr>
        <p:txBody>
          <a:bodyPr/>
          <a:lstStyle/>
          <a:p>
            <a:r>
              <a:rPr lang="pt-BR"/>
              <a:t>     Tipos de Conhecimentos</a:t>
            </a:r>
          </a:p>
        </p:txBody>
      </p:sp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41399B84-9EAF-BE6B-4647-C48A36E69A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760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1043976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39682"/>
            </a:pPr>
            <a:r>
              <a:rPr lang="pt-BR" sz="2800"/>
              <a:t>Arquitetura e funcionamento – </a:t>
            </a:r>
            <a:r>
              <a:rPr lang="pt-BR" sz="2800" b="1"/>
              <a:t>Conhecimento baseado em resposta</a:t>
            </a:r>
            <a:endParaRPr sz="280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endParaRPr/>
          </a:p>
        </p:txBody>
      </p:sp>
      <p:pic>
        <p:nvPicPr>
          <p:cNvPr id="2" name="Imagem 1" descr="Diagrama&#10;&#10;O conteúdo gerado por IA pode estar incorreto.">
            <a:extLst>
              <a:ext uri="{FF2B5EF4-FFF2-40B4-BE49-F238E27FC236}">
                <a16:creationId xmlns:a16="http://schemas.microsoft.com/office/drawing/2014/main" id="{EBE5E258-7EB7-53BE-B4A3-ECFBA45CEA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8" b="433"/>
          <a:stretch>
            <a:fillRect/>
          </a:stretch>
        </p:blipFill>
        <p:spPr>
          <a:xfrm>
            <a:off x="581978" y="2507932"/>
            <a:ext cx="6354424" cy="2329846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321219-0E10-26D6-F000-3EEDCC2C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7548" y="1254760"/>
            <a:ext cx="4917757" cy="6280468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har char="•"/>
            </a:pPr>
            <a:r>
              <a:rPr lang="pt-BR" b="1" dirty="0"/>
              <a:t>Camada de saída final:</a:t>
            </a:r>
            <a:r>
              <a:rPr lang="pt-BR" dirty="0"/>
              <a:t> O foco está nas previsões do </a:t>
            </a:r>
            <a:r>
              <a:rPr lang="pt-BR" i="1" dirty="0" err="1"/>
              <a:t>Teacher</a:t>
            </a:r>
            <a:r>
              <a:rPr lang="pt-BR" dirty="0"/>
              <a:t>, representadas pelos </a:t>
            </a:r>
            <a:r>
              <a:rPr lang="pt-BR" b="1" i="1" dirty="0" err="1"/>
              <a:t>logits</a:t>
            </a:r>
            <a:r>
              <a:rPr lang="pt-BR" i="1" dirty="0"/>
              <a:t> </a:t>
            </a:r>
            <a:r>
              <a:rPr lang="pt-BR" dirty="0"/>
              <a:t>antes da função </a:t>
            </a:r>
            <a:r>
              <a:rPr lang="pt-BR" i="1" dirty="0" err="1"/>
              <a:t>softmax</a:t>
            </a:r>
            <a:r>
              <a:rPr lang="pt-BR" dirty="0"/>
              <a:t>.</a:t>
            </a:r>
          </a:p>
          <a:p>
            <a:pPr>
              <a:buChar char="•"/>
            </a:pPr>
            <a:r>
              <a:rPr lang="pt-BR" b="1" dirty="0"/>
              <a:t>Imitação pelo </a:t>
            </a:r>
            <a:r>
              <a:rPr lang="pt-BR" b="1" i="1" dirty="0" err="1"/>
              <a:t>Student</a:t>
            </a:r>
            <a:r>
              <a:rPr lang="pt-BR" b="1" dirty="0"/>
              <a:t>:</a:t>
            </a:r>
            <a:r>
              <a:rPr lang="pt-BR" dirty="0"/>
              <a:t> O </a:t>
            </a:r>
            <a:r>
              <a:rPr lang="pt-BR" i="1" dirty="0" err="1"/>
              <a:t>Student</a:t>
            </a:r>
            <a:r>
              <a:rPr lang="pt-BR" i="1" dirty="0"/>
              <a:t> </a:t>
            </a:r>
            <a:r>
              <a:rPr lang="pt-BR" dirty="0"/>
              <a:t>é treinado para replicar os </a:t>
            </a:r>
            <a:r>
              <a:rPr lang="pt-BR" dirty="0" err="1"/>
              <a:t>logits</a:t>
            </a:r>
            <a:r>
              <a:rPr lang="pt-BR" dirty="0"/>
              <a:t> do </a:t>
            </a:r>
            <a:r>
              <a:rPr lang="pt-BR" i="1" dirty="0" err="1"/>
              <a:t>Teacher</a:t>
            </a:r>
            <a:r>
              <a:rPr lang="pt-BR" dirty="0"/>
              <a:t>, aproximando-se do seu comportamento preditivo.</a:t>
            </a:r>
          </a:p>
          <a:p>
            <a:pPr>
              <a:buChar char="•"/>
            </a:pPr>
            <a:r>
              <a:rPr lang="pt-BR" b="1" dirty="0"/>
              <a:t>Função de perda de destilação:</a:t>
            </a:r>
            <a:r>
              <a:rPr lang="pt-BR" dirty="0"/>
              <a:t> Mede a diferença entre os </a:t>
            </a:r>
            <a:r>
              <a:rPr lang="pt-BR" i="1" dirty="0" err="1"/>
              <a:t>logits</a:t>
            </a:r>
            <a:r>
              <a:rPr lang="pt-BR" i="1" dirty="0"/>
              <a:t> </a:t>
            </a:r>
            <a:r>
              <a:rPr lang="pt-BR" dirty="0"/>
              <a:t>do </a:t>
            </a:r>
            <a:r>
              <a:rPr lang="pt-BR" i="1" dirty="0" err="1"/>
              <a:t>Teacher</a:t>
            </a:r>
            <a:r>
              <a:rPr lang="pt-BR" i="1" dirty="0"/>
              <a:t> </a:t>
            </a:r>
            <a:r>
              <a:rPr lang="pt-BR" dirty="0"/>
              <a:t>e do </a:t>
            </a:r>
            <a:r>
              <a:rPr lang="pt-BR" i="1" dirty="0" err="1"/>
              <a:t>Student</a:t>
            </a:r>
            <a:r>
              <a:rPr lang="pt-BR" dirty="0"/>
              <a:t>; ao ser minimizada, o </a:t>
            </a:r>
            <a:r>
              <a:rPr lang="pt-BR" i="1" dirty="0" err="1"/>
              <a:t>Student</a:t>
            </a:r>
            <a:r>
              <a:rPr lang="pt-BR" i="1" dirty="0"/>
              <a:t> </a:t>
            </a:r>
            <a:r>
              <a:rPr lang="pt-BR" dirty="0"/>
              <a:t>melhora suas previsões.</a:t>
            </a:r>
          </a:p>
          <a:p>
            <a:pPr>
              <a:buChar char="•"/>
            </a:pPr>
            <a:r>
              <a:rPr lang="pt-BR" b="1" dirty="0"/>
              <a:t>Alvos suaves (</a:t>
            </a:r>
            <a:r>
              <a:rPr lang="pt-BR" b="1" i="1" dirty="0"/>
              <a:t>soft targets</a:t>
            </a:r>
            <a:r>
              <a:rPr lang="pt-BR" b="1" dirty="0"/>
              <a:t>):</a:t>
            </a:r>
            <a:r>
              <a:rPr lang="pt-BR" dirty="0"/>
              <a:t> Representam a distribuição de probabilidades sobre as classes, obtida via </a:t>
            </a:r>
            <a:r>
              <a:rPr lang="pt-BR" i="1" dirty="0" err="1"/>
              <a:t>softmax</a:t>
            </a:r>
            <a:r>
              <a:rPr lang="pt-BR" dirty="0"/>
              <a:t>.</a:t>
            </a:r>
          </a:p>
          <a:p>
            <a:pPr>
              <a:buChar char="•"/>
            </a:pPr>
            <a:r>
              <a:rPr lang="pt-BR" b="1" dirty="0"/>
              <a:t>Aplicação prática:</a:t>
            </a:r>
            <a:r>
              <a:rPr lang="pt-BR" dirty="0"/>
              <a:t> Usada em classificação de imagens, dentro do contexto de aprendizado supervisionado.</a:t>
            </a:r>
          </a:p>
          <a:p>
            <a:pPr>
              <a:buChar char="•"/>
            </a:pPr>
            <a:r>
              <a:rPr lang="pt-BR" b="1" dirty="0"/>
              <a:t>Benefício:</a:t>
            </a:r>
            <a:r>
              <a:rPr lang="pt-BR" dirty="0"/>
              <a:t> </a:t>
            </a:r>
            <a:r>
              <a:rPr lang="pt-BR" i="1" dirty="0" err="1"/>
              <a:t>Student</a:t>
            </a:r>
            <a:r>
              <a:rPr lang="pt-BR" i="1" dirty="0"/>
              <a:t> </a:t>
            </a:r>
            <a:r>
              <a:rPr lang="pt-BR" dirty="0"/>
              <a:t>aprende padrões mais ricos do que aprenderia apenas com rótulos discretos, melhorando generalização.</a:t>
            </a:r>
          </a:p>
          <a:p>
            <a:pPr marL="285750" indent="-285750">
              <a:buChar char="•"/>
            </a:pPr>
            <a:endParaRPr lang="pt-BR" sz="1800"/>
          </a:p>
          <a:p>
            <a:endParaRPr lang="pt-BR"/>
          </a:p>
        </p:txBody>
      </p:sp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ABFE95EF-674A-B910-AE98-8AC7DDB58C8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D87185AB-C678-50FE-1FDD-0675C426E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>
            <a:extLst>
              <a:ext uri="{FF2B5EF4-FFF2-40B4-BE49-F238E27FC236}">
                <a16:creationId xmlns:a16="http://schemas.microsoft.com/office/drawing/2014/main" id="{2AE344B8-14FB-2B5A-710F-E4F510FB2D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0440" y="93200"/>
            <a:ext cx="1043976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39682"/>
            </a:pPr>
            <a:r>
              <a:rPr lang="pt-BR" sz="2800"/>
              <a:t>Arquitetura e funcionamento – </a:t>
            </a:r>
            <a:r>
              <a:rPr lang="pt-BR" sz="2800" b="1"/>
              <a:t>Conhecimento baseado em recursos</a:t>
            </a:r>
            <a:endParaRPr sz="280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endParaRPr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37452D-7426-7BC3-C3B3-0CC997ED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8508" y="1864360"/>
            <a:ext cx="4501197" cy="3588068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har char="•"/>
            </a:pPr>
            <a:endParaRPr lang="pt-BR" sz="1800"/>
          </a:p>
          <a:p>
            <a:endParaRPr lang="pt-BR"/>
          </a:p>
        </p:txBody>
      </p:sp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618C2797-5112-5398-37D3-D497E9F2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" y="1816100"/>
            <a:ext cx="6893560" cy="3225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513248A-D15C-795C-EA05-F1EEC481683D}"/>
              </a:ext>
            </a:extLst>
          </p:cNvPr>
          <p:cNvSpPr txBox="1"/>
          <p:nvPr/>
        </p:nvSpPr>
        <p:spPr>
          <a:xfrm>
            <a:off x="7284720" y="1097280"/>
            <a:ext cx="460248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600" b="1" dirty="0" err="1">
                <a:latin typeface="Calibri"/>
              </a:rPr>
              <a:t>Camadas</a:t>
            </a: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intermediárias</a:t>
            </a:r>
            <a:r>
              <a:rPr lang="en-US" sz="1600" b="1" dirty="0">
                <a:latin typeface="Calibri"/>
              </a:rPr>
              <a:t>:</a:t>
            </a:r>
            <a:r>
              <a:rPr lang="en-US" sz="1600" dirty="0">
                <a:latin typeface="Calibri"/>
              </a:rPr>
              <a:t> O </a:t>
            </a:r>
            <a:r>
              <a:rPr lang="en-US" sz="1600" i="1" dirty="0">
                <a:latin typeface="Calibri"/>
              </a:rPr>
              <a:t>Teacher</a:t>
            </a:r>
            <a:r>
              <a:rPr lang="en-US" sz="1600" dirty="0">
                <a:latin typeface="Calibri"/>
              </a:rPr>
              <a:t>, </a:t>
            </a:r>
            <a:r>
              <a:rPr lang="en-US" sz="1600" dirty="0" err="1">
                <a:latin typeface="Calibri"/>
              </a:rPr>
              <a:t>além</a:t>
            </a:r>
            <a:r>
              <a:rPr lang="en-US" sz="1600" dirty="0">
                <a:latin typeface="Calibri"/>
              </a:rPr>
              <a:t> da </a:t>
            </a:r>
            <a:r>
              <a:rPr lang="en-US" sz="1600" dirty="0" err="1">
                <a:latin typeface="Calibri"/>
              </a:rPr>
              <a:t>saída</a:t>
            </a:r>
            <a:r>
              <a:rPr lang="en-US" sz="1600" dirty="0">
                <a:latin typeface="Calibri"/>
              </a:rPr>
              <a:t> final, </a:t>
            </a:r>
            <a:r>
              <a:rPr lang="en-US" sz="1600" dirty="0" err="1">
                <a:latin typeface="Calibri"/>
              </a:rPr>
              <a:t>captura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conhecimento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nas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suas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camadas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internas</a:t>
            </a:r>
            <a:r>
              <a:rPr lang="en-US" sz="1600" dirty="0">
                <a:latin typeface="Calibri"/>
              </a:rPr>
              <a:t>, </a:t>
            </a:r>
            <a:r>
              <a:rPr lang="en-US" sz="1600" dirty="0" err="1">
                <a:latin typeface="Calibri"/>
              </a:rPr>
              <a:t>especialmente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em</a:t>
            </a:r>
            <a:r>
              <a:rPr lang="en-US" sz="1600" dirty="0">
                <a:latin typeface="Calibri"/>
              </a:rPr>
              <a:t> redes </a:t>
            </a:r>
            <a:r>
              <a:rPr lang="en-US" sz="1600" dirty="0" err="1">
                <a:latin typeface="Calibri"/>
              </a:rPr>
              <a:t>profundas</a:t>
            </a:r>
            <a:r>
              <a:rPr lang="en-US" sz="1600" dirty="0">
                <a:latin typeface="Calibri"/>
              </a:rPr>
              <a:t>.</a:t>
            </a:r>
          </a:p>
          <a:p>
            <a:pPr marL="228600" indent="-228600">
              <a:buFont typeface=""/>
              <a:buChar char="•"/>
            </a:pPr>
            <a:endParaRPr lang="en-US" sz="160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b="1" dirty="0" err="1">
                <a:latin typeface="Calibri"/>
              </a:rPr>
              <a:t>Extração</a:t>
            </a:r>
            <a:r>
              <a:rPr lang="en-US" sz="1600" b="1" dirty="0">
                <a:latin typeface="Calibri"/>
              </a:rPr>
              <a:t> de </a:t>
            </a:r>
            <a:r>
              <a:rPr lang="en-US" sz="1600" b="1" dirty="0" err="1">
                <a:latin typeface="Calibri"/>
              </a:rPr>
              <a:t>características</a:t>
            </a:r>
            <a:r>
              <a:rPr lang="en-US" sz="1600" b="1" dirty="0">
                <a:latin typeface="Calibri"/>
              </a:rPr>
              <a:t>: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Essas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camadas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aprendem</a:t>
            </a:r>
            <a:r>
              <a:rPr lang="en-US" sz="1600" dirty="0">
                <a:latin typeface="Calibri"/>
              </a:rPr>
              <a:t> a </a:t>
            </a:r>
            <a:r>
              <a:rPr lang="en-US" sz="1600" dirty="0" err="1">
                <a:latin typeface="Calibri"/>
              </a:rPr>
              <a:t>discriminar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padrões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específicos</a:t>
            </a:r>
            <a:r>
              <a:rPr lang="en-US" sz="1600" dirty="0">
                <a:latin typeface="Calibri"/>
              </a:rPr>
              <a:t>, </a:t>
            </a:r>
            <a:r>
              <a:rPr lang="en-US" sz="1600" dirty="0" err="1">
                <a:latin typeface="Calibri"/>
              </a:rPr>
              <a:t>como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bordas</a:t>
            </a:r>
            <a:r>
              <a:rPr lang="en-US" sz="1600" dirty="0">
                <a:latin typeface="Calibri"/>
              </a:rPr>
              <a:t>, </a:t>
            </a:r>
            <a:r>
              <a:rPr lang="en-US" sz="1600" dirty="0" err="1">
                <a:latin typeface="Calibri"/>
              </a:rPr>
              <a:t>formas</a:t>
            </a:r>
            <a:r>
              <a:rPr lang="en-US" sz="1600" dirty="0">
                <a:latin typeface="Calibri"/>
              </a:rPr>
              <a:t> e </a:t>
            </a:r>
            <a:r>
              <a:rPr lang="en-US" sz="1600" dirty="0" err="1">
                <a:latin typeface="Calibri"/>
              </a:rPr>
              <a:t>texturas</a:t>
            </a:r>
            <a:r>
              <a:rPr lang="en-US" sz="1600" dirty="0">
                <a:latin typeface="Calibri"/>
              </a:rPr>
              <a:t> (</a:t>
            </a:r>
            <a:r>
              <a:rPr lang="en-US" sz="1600" dirty="0" err="1">
                <a:latin typeface="Calibri"/>
              </a:rPr>
              <a:t>em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visão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computacional</a:t>
            </a:r>
            <a:r>
              <a:rPr lang="en-US" sz="1600" dirty="0">
                <a:latin typeface="Calibri"/>
              </a:rPr>
              <a:t>).</a:t>
            </a:r>
          </a:p>
          <a:p>
            <a:pPr marL="228600" indent="-228600">
              <a:buFont typeface=""/>
              <a:buChar char="•"/>
            </a:pPr>
            <a:endParaRPr lang="en-US" sz="160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b="1" dirty="0" err="1">
                <a:latin typeface="Calibri"/>
              </a:rPr>
              <a:t>Objetivo</a:t>
            </a:r>
            <a:r>
              <a:rPr lang="en-US" sz="1600" b="1" dirty="0">
                <a:latin typeface="Calibri"/>
              </a:rPr>
              <a:t>: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Treinar</a:t>
            </a:r>
            <a:r>
              <a:rPr lang="en-US" sz="1600" dirty="0">
                <a:latin typeface="Calibri"/>
              </a:rPr>
              <a:t> o </a:t>
            </a:r>
            <a:r>
              <a:rPr lang="en-US" sz="1600" i="1" dirty="0">
                <a:latin typeface="Calibri"/>
              </a:rPr>
              <a:t>Student </a:t>
            </a:r>
            <a:r>
              <a:rPr lang="en-US" sz="1600" dirty="0">
                <a:latin typeface="Calibri"/>
              </a:rPr>
              <a:t>para </a:t>
            </a:r>
            <a:r>
              <a:rPr lang="en-US" sz="1600" dirty="0" err="1">
                <a:latin typeface="Calibri"/>
              </a:rPr>
              <a:t>reproduzir</a:t>
            </a:r>
            <a:r>
              <a:rPr lang="en-US" sz="1600" dirty="0">
                <a:latin typeface="Calibri"/>
              </a:rPr>
              <a:t> as </a:t>
            </a:r>
            <a:r>
              <a:rPr lang="en-US" sz="1600" dirty="0" err="1">
                <a:latin typeface="Calibri"/>
              </a:rPr>
              <a:t>mesmas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ativações</a:t>
            </a:r>
            <a:r>
              <a:rPr lang="en-US" sz="1600" dirty="0">
                <a:latin typeface="Calibri"/>
              </a:rPr>
              <a:t> de </a:t>
            </a:r>
            <a:r>
              <a:rPr lang="en-US" sz="1600" dirty="0" err="1">
                <a:latin typeface="Calibri"/>
              </a:rPr>
              <a:t>características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aprendidas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pelo</a:t>
            </a:r>
            <a:r>
              <a:rPr lang="en-US" sz="1600" dirty="0">
                <a:latin typeface="Calibri"/>
              </a:rPr>
              <a:t> </a:t>
            </a:r>
            <a:r>
              <a:rPr lang="en-US" sz="1600" i="1" dirty="0">
                <a:latin typeface="Calibri"/>
              </a:rPr>
              <a:t>Teacher</a:t>
            </a:r>
            <a:r>
              <a:rPr lang="en-US" sz="1600" dirty="0">
                <a:latin typeface="Calibri"/>
              </a:rPr>
              <a:t>.</a:t>
            </a:r>
          </a:p>
          <a:p>
            <a:pPr marL="228600" indent="-228600">
              <a:buFont typeface=""/>
              <a:buChar char="•"/>
            </a:pPr>
            <a:endParaRPr lang="en-US" sz="160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b="1" dirty="0" err="1">
                <a:latin typeface="Calibri"/>
              </a:rPr>
              <a:t>Mecanismo</a:t>
            </a:r>
            <a:r>
              <a:rPr lang="en-US" sz="1600" b="1" dirty="0">
                <a:latin typeface="Calibri"/>
              </a:rPr>
              <a:t>:</a:t>
            </a:r>
            <a:r>
              <a:rPr lang="en-US" sz="1600" dirty="0">
                <a:latin typeface="Calibri"/>
              </a:rPr>
              <a:t> Uma </a:t>
            </a:r>
            <a:r>
              <a:rPr lang="en-US" sz="1600" dirty="0" err="1">
                <a:latin typeface="Calibri"/>
              </a:rPr>
              <a:t>função</a:t>
            </a:r>
            <a:r>
              <a:rPr lang="en-US" sz="1600" dirty="0">
                <a:latin typeface="Calibri"/>
              </a:rPr>
              <a:t> de </a:t>
            </a:r>
            <a:r>
              <a:rPr lang="en-US" sz="1600" dirty="0" err="1">
                <a:latin typeface="Calibri"/>
              </a:rPr>
              <a:t>perda</a:t>
            </a:r>
            <a:r>
              <a:rPr lang="en-US" sz="1600" dirty="0">
                <a:latin typeface="Calibri"/>
              </a:rPr>
              <a:t> de </a:t>
            </a:r>
            <a:r>
              <a:rPr lang="en-US" sz="1600" dirty="0" err="1">
                <a:latin typeface="Calibri"/>
              </a:rPr>
              <a:t>destilação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minimiza</a:t>
            </a:r>
            <a:r>
              <a:rPr lang="en-US" sz="1600" dirty="0">
                <a:latin typeface="Calibri"/>
              </a:rPr>
              <a:t> a </a:t>
            </a:r>
            <a:r>
              <a:rPr lang="en-US" sz="1600" dirty="0" err="1">
                <a:latin typeface="Calibri"/>
              </a:rPr>
              <a:t>diferença</a:t>
            </a:r>
            <a:r>
              <a:rPr lang="en-US" sz="1600" dirty="0">
                <a:latin typeface="Calibri"/>
              </a:rPr>
              <a:t> entre as </a:t>
            </a:r>
            <a:r>
              <a:rPr lang="en-US" sz="1600" dirty="0" err="1">
                <a:latin typeface="Calibri"/>
              </a:rPr>
              <a:t>ativações</a:t>
            </a:r>
            <a:r>
              <a:rPr lang="en-US" sz="1600" dirty="0">
                <a:latin typeface="Calibri"/>
              </a:rPr>
              <a:t> de </a:t>
            </a:r>
            <a:r>
              <a:rPr lang="en-US" sz="1600" dirty="0" err="1">
                <a:latin typeface="Calibri"/>
              </a:rPr>
              <a:t>características</a:t>
            </a:r>
            <a:r>
              <a:rPr lang="en-US" sz="1600" dirty="0">
                <a:latin typeface="Calibri"/>
              </a:rPr>
              <a:t> do </a:t>
            </a:r>
            <a:r>
              <a:rPr lang="en-US" sz="1600" i="1" dirty="0">
                <a:latin typeface="Calibri"/>
              </a:rPr>
              <a:t>Teacher </a:t>
            </a:r>
            <a:r>
              <a:rPr lang="en-US" sz="1600" dirty="0">
                <a:latin typeface="Calibri"/>
              </a:rPr>
              <a:t>e do </a:t>
            </a:r>
            <a:r>
              <a:rPr lang="en-US" sz="1600" i="1" dirty="0">
                <a:latin typeface="Calibri"/>
              </a:rPr>
              <a:t>Student</a:t>
            </a:r>
            <a:r>
              <a:rPr lang="en-US" sz="1600" dirty="0">
                <a:latin typeface="Calibri"/>
              </a:rPr>
              <a:t>.</a:t>
            </a:r>
          </a:p>
          <a:p>
            <a:pPr marL="228600" indent="-228600">
              <a:buFont typeface=""/>
              <a:buChar char="•"/>
            </a:pPr>
            <a:endParaRPr lang="en-US" sz="160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600" b="1" dirty="0" err="1">
                <a:latin typeface="Calibri"/>
              </a:rPr>
              <a:t>Importância</a:t>
            </a:r>
            <a:r>
              <a:rPr lang="en-US" sz="1600" b="1" dirty="0">
                <a:latin typeface="Calibri"/>
              </a:rPr>
              <a:t>:</a:t>
            </a:r>
            <a:r>
              <a:rPr lang="en-US" sz="1600" dirty="0">
                <a:latin typeface="Calibri"/>
              </a:rPr>
              <a:t> O </a:t>
            </a:r>
            <a:r>
              <a:rPr lang="en-US" sz="1600" i="1" dirty="0">
                <a:latin typeface="Calibri"/>
              </a:rPr>
              <a:t>Student </a:t>
            </a:r>
            <a:r>
              <a:rPr lang="en-US" sz="1600" dirty="0" err="1">
                <a:latin typeface="Calibri"/>
              </a:rPr>
              <a:t>aproveita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representações</a:t>
            </a:r>
            <a:r>
              <a:rPr lang="en-US" sz="1600" dirty="0">
                <a:latin typeface="Calibri"/>
              </a:rPr>
              <a:t>  </a:t>
            </a:r>
            <a:r>
              <a:rPr lang="en-US" sz="1600" dirty="0" err="1">
                <a:latin typeface="Calibri"/>
              </a:rPr>
              <a:t>ricas</a:t>
            </a:r>
            <a:r>
              <a:rPr lang="en-US" sz="1600" dirty="0">
                <a:latin typeface="Calibri"/>
              </a:rPr>
              <a:t> e </a:t>
            </a:r>
            <a:r>
              <a:rPr lang="en-US" sz="1600" dirty="0" err="1">
                <a:latin typeface="Calibri"/>
              </a:rPr>
              <a:t>estruturadas</a:t>
            </a:r>
            <a:r>
              <a:rPr lang="en-US" sz="1600" dirty="0">
                <a:latin typeface="Calibri"/>
              </a:rPr>
              <a:t>, </a:t>
            </a:r>
            <a:r>
              <a:rPr lang="en-US" sz="1600" dirty="0" err="1">
                <a:latin typeface="Calibri"/>
              </a:rPr>
              <a:t>acelerando</a:t>
            </a:r>
            <a:r>
              <a:rPr lang="en-US" sz="1600" dirty="0">
                <a:latin typeface="Calibri"/>
              </a:rPr>
              <a:t> o </a:t>
            </a:r>
            <a:r>
              <a:rPr lang="en-US" sz="1600" dirty="0" err="1">
                <a:latin typeface="Calibri"/>
              </a:rPr>
              <a:t>aprendizado</a:t>
            </a:r>
            <a:r>
              <a:rPr lang="en-US" sz="1600" dirty="0">
                <a:latin typeface="Calibri"/>
              </a:rPr>
              <a:t> e </a:t>
            </a:r>
            <a:r>
              <a:rPr lang="en-US" sz="1600" dirty="0" err="1">
                <a:latin typeface="Calibri"/>
              </a:rPr>
              <a:t>melhorando</a:t>
            </a:r>
            <a:r>
              <a:rPr lang="en-US" sz="1600" dirty="0">
                <a:latin typeface="Calibri"/>
              </a:rPr>
              <a:t> a </a:t>
            </a:r>
            <a:r>
              <a:rPr lang="en-US" sz="1600" dirty="0" err="1">
                <a:latin typeface="Calibri"/>
              </a:rPr>
              <a:t>generalização</a:t>
            </a:r>
            <a:r>
              <a:rPr lang="en-US" sz="1600" dirty="0">
                <a:latin typeface="Calibri"/>
              </a:rPr>
              <a:t>.</a:t>
            </a:r>
          </a:p>
        </p:txBody>
      </p:sp>
      <p:pic>
        <p:nvPicPr>
          <p:cNvPr id="6" name="Google Shape;91;p13" descr="Logo">
            <a:extLst>
              <a:ext uri="{FF2B5EF4-FFF2-40B4-BE49-F238E27FC236}">
                <a16:creationId xmlns:a16="http://schemas.microsoft.com/office/drawing/2014/main" id="{375F86AA-BAA7-9F05-EA5D-0BB51CB70DE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626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71AAD1D7-C127-2CB0-61DF-47F249BF1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>
            <a:extLst>
              <a:ext uri="{FF2B5EF4-FFF2-40B4-BE49-F238E27FC236}">
                <a16:creationId xmlns:a16="http://schemas.microsoft.com/office/drawing/2014/main" id="{D77C8646-5DCD-F219-0316-6AB4212691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0440" y="753600"/>
            <a:ext cx="10439760" cy="7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ct val="139682"/>
            </a:pPr>
            <a:r>
              <a:rPr lang="pt-BR" sz="2800"/>
              <a:t>Arquitetura e funcionamento – </a:t>
            </a:r>
            <a:r>
              <a:rPr lang="pt-BR" sz="2800" b="1"/>
              <a:t>Conhecimento baseado em relações</a:t>
            </a:r>
            <a:endParaRPr sz="280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endParaRPr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131A9B-74E0-0905-2B6E-42896471C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8508" y="1864360"/>
            <a:ext cx="4501197" cy="3588068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har char="•"/>
            </a:pPr>
            <a:endParaRPr lang="pt-BR" sz="1800"/>
          </a:p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4083CE-3E1D-B751-DCED-53E2154230E4}"/>
              </a:ext>
            </a:extLst>
          </p:cNvPr>
          <p:cNvSpPr txBox="1"/>
          <p:nvPr/>
        </p:nvSpPr>
        <p:spPr>
          <a:xfrm>
            <a:off x="7183120" y="924560"/>
            <a:ext cx="4856480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Foco:</a:t>
            </a:r>
            <a:r>
              <a:rPr lang="en-US" sz="1600" dirty="0">
                <a:latin typeface="Calibri"/>
              </a:rPr>
              <a:t> Em </a:t>
            </a:r>
            <a:r>
              <a:rPr lang="en-US" sz="1600" dirty="0" err="1">
                <a:latin typeface="Calibri"/>
              </a:rPr>
              <a:t>vez</a:t>
            </a:r>
            <a:r>
              <a:rPr lang="en-US" sz="1600" dirty="0">
                <a:latin typeface="Calibri"/>
              </a:rPr>
              <a:t> de </a:t>
            </a:r>
            <a:r>
              <a:rPr lang="en-US" sz="1600" dirty="0" err="1">
                <a:latin typeface="Calibri"/>
              </a:rPr>
              <a:t>olhar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só</a:t>
            </a:r>
            <a:r>
              <a:rPr lang="en-US" sz="1600" dirty="0">
                <a:latin typeface="Calibri"/>
              </a:rPr>
              <a:t> para as </a:t>
            </a:r>
            <a:r>
              <a:rPr lang="en-US" sz="1600" dirty="0" err="1">
                <a:latin typeface="Calibri"/>
              </a:rPr>
              <a:t>respostas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finais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ou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ativações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isoladas</a:t>
            </a:r>
            <a:r>
              <a:rPr lang="en-US" sz="1600" dirty="0">
                <a:latin typeface="Calibri"/>
              </a:rPr>
              <a:t>, o </a:t>
            </a:r>
            <a:r>
              <a:rPr lang="en-US" sz="1600" i="1" dirty="0">
                <a:latin typeface="Calibri"/>
              </a:rPr>
              <a:t>Student </a:t>
            </a:r>
            <a:r>
              <a:rPr lang="en-US" sz="1600" dirty="0" err="1">
                <a:latin typeface="Calibri"/>
              </a:rPr>
              <a:t>aprende</a:t>
            </a:r>
            <a:r>
              <a:rPr lang="en-US" sz="1600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como</a:t>
            </a: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diferentes</a:t>
            </a:r>
            <a:r>
              <a:rPr lang="en-US" sz="1600" b="1" dirty="0">
                <a:latin typeface="Calibri"/>
              </a:rPr>
              <a:t> partes da rede do </a:t>
            </a:r>
            <a:r>
              <a:rPr lang="en-US" sz="1600" b="1" i="1" dirty="0">
                <a:latin typeface="Calibri"/>
              </a:rPr>
              <a:t>Teacher </a:t>
            </a:r>
            <a:r>
              <a:rPr lang="en-US" sz="1600" b="1" dirty="0">
                <a:latin typeface="Calibri"/>
              </a:rPr>
              <a:t>se </a:t>
            </a:r>
            <a:r>
              <a:rPr lang="en-US" sz="1600" b="1" dirty="0" err="1">
                <a:latin typeface="Calibri"/>
              </a:rPr>
              <a:t>relacionam</a:t>
            </a:r>
            <a:r>
              <a:rPr lang="en-US" sz="1600" dirty="0">
                <a:latin typeface="Calibri"/>
              </a:rPr>
              <a:t> entre </a:t>
            </a:r>
            <a:r>
              <a:rPr lang="en-US" sz="1600" dirty="0" err="1">
                <a:latin typeface="Calibri"/>
              </a:rPr>
              <a:t>si</a:t>
            </a:r>
            <a:r>
              <a:rPr lang="en-US" sz="1600" dirty="0">
                <a:latin typeface="Calibri"/>
              </a:rPr>
              <a:t>.</a:t>
            </a:r>
            <a:endParaRPr lang="pt-BR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16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Objetivo</a:t>
            </a:r>
            <a:r>
              <a:rPr lang="en-US" sz="1600" b="1" dirty="0">
                <a:latin typeface="Calibri"/>
              </a:rPr>
              <a:t>: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Ensinar</a:t>
            </a:r>
            <a:r>
              <a:rPr lang="en-US" sz="1600" dirty="0">
                <a:latin typeface="Calibri"/>
              </a:rPr>
              <a:t> o </a:t>
            </a:r>
            <a:r>
              <a:rPr lang="en-US" sz="1600" i="1" dirty="0">
                <a:latin typeface="Calibri"/>
              </a:rPr>
              <a:t>Student </a:t>
            </a:r>
            <a:r>
              <a:rPr lang="en-US" sz="1600" dirty="0">
                <a:latin typeface="Calibri"/>
              </a:rPr>
              <a:t>a </a:t>
            </a:r>
            <a:r>
              <a:rPr lang="en-US" sz="1600" dirty="0" err="1">
                <a:latin typeface="Calibri"/>
              </a:rPr>
              <a:t>capturar</a:t>
            </a:r>
            <a:r>
              <a:rPr lang="en-US" sz="1600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como</a:t>
            </a: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diferentes</a:t>
            </a: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representações</a:t>
            </a:r>
            <a:r>
              <a:rPr lang="en-US" sz="1600" b="1" dirty="0">
                <a:latin typeface="Calibri"/>
              </a:rPr>
              <a:t> se </a:t>
            </a:r>
            <a:r>
              <a:rPr lang="en-US" sz="1600" b="1" dirty="0" err="1">
                <a:latin typeface="Calibri"/>
              </a:rPr>
              <a:t>conectam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dentro</a:t>
            </a:r>
            <a:r>
              <a:rPr lang="en-US" sz="1600" dirty="0">
                <a:latin typeface="Calibri"/>
              </a:rPr>
              <a:t> da rede, e </a:t>
            </a:r>
            <a:r>
              <a:rPr lang="en-US" sz="1600" dirty="0" err="1">
                <a:latin typeface="Calibri"/>
              </a:rPr>
              <a:t>não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apenas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os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valores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individuais</a:t>
            </a:r>
            <a:r>
              <a:rPr lang="en-US" sz="1600" dirty="0">
                <a:latin typeface="Calibri"/>
              </a:rPr>
              <a:t>.</a:t>
            </a:r>
            <a:endParaRPr lang="en-US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16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Formas de </a:t>
            </a:r>
            <a:r>
              <a:rPr lang="en-US" sz="1600" b="1" dirty="0" err="1">
                <a:latin typeface="Calibri"/>
              </a:rPr>
              <a:t>modelagem</a:t>
            </a:r>
            <a:r>
              <a:rPr lang="en-US" sz="1600" b="1" dirty="0">
                <a:latin typeface="Calibri"/>
              </a:rPr>
              <a:t>:</a:t>
            </a:r>
            <a:endParaRPr lang="en-US" dirty="0">
              <a:latin typeface="Calibri"/>
            </a:endParaRPr>
          </a:p>
          <a:p>
            <a:pPr marL="742950" lvl="2" indent="-285750">
              <a:buFont typeface="Courier New"/>
              <a:buChar char="o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err="1">
                <a:latin typeface="Calibri"/>
              </a:rPr>
              <a:t>Correlação</a:t>
            </a:r>
            <a:r>
              <a:rPr lang="en-US" sz="1600" dirty="0">
                <a:latin typeface="Calibri"/>
              </a:rPr>
              <a:t> entre </a:t>
            </a:r>
            <a:r>
              <a:rPr lang="en-US" sz="1600" err="1">
                <a:latin typeface="Calibri"/>
              </a:rPr>
              <a:t>mapas</a:t>
            </a:r>
            <a:r>
              <a:rPr lang="en-US" sz="1600" dirty="0">
                <a:latin typeface="Calibri"/>
              </a:rPr>
              <a:t> de </a:t>
            </a:r>
            <a:r>
              <a:rPr lang="en-US" sz="1600" err="1">
                <a:latin typeface="Calibri"/>
              </a:rPr>
              <a:t>características</a:t>
            </a:r>
            <a:r>
              <a:rPr lang="en-US" sz="1600" dirty="0">
                <a:latin typeface="Calibri"/>
              </a:rPr>
              <a:t> (o </a:t>
            </a:r>
            <a:r>
              <a:rPr lang="en-US" sz="1600" err="1">
                <a:latin typeface="Calibri"/>
              </a:rPr>
              <a:t>quanto</a:t>
            </a:r>
            <a:r>
              <a:rPr lang="en-US" sz="1600" dirty="0">
                <a:latin typeface="Calibri"/>
              </a:rPr>
              <a:t> “</a:t>
            </a:r>
            <a:r>
              <a:rPr lang="en-US" sz="1600" err="1">
                <a:latin typeface="Calibri"/>
              </a:rPr>
              <a:t>andam</a:t>
            </a: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juntos</a:t>
            </a:r>
            <a:r>
              <a:rPr lang="en-US" sz="1600" dirty="0">
                <a:latin typeface="Calibri"/>
              </a:rPr>
              <a:t>”).</a:t>
            </a:r>
            <a:endParaRPr lang="en-US" dirty="0">
              <a:latin typeface="Calibri"/>
            </a:endParaRPr>
          </a:p>
          <a:p>
            <a:pPr marL="742950" lvl="2" indent="-285750">
              <a:buFont typeface="Courier New"/>
              <a:buChar char="o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Grafos</a:t>
            </a:r>
            <a:r>
              <a:rPr lang="en-US" sz="1600" dirty="0">
                <a:latin typeface="Calibri"/>
              </a:rPr>
              <a:t> que </a:t>
            </a:r>
            <a:r>
              <a:rPr lang="en-US" sz="1600" dirty="0" err="1">
                <a:latin typeface="Calibri"/>
              </a:rPr>
              <a:t>representam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dependências</a:t>
            </a:r>
            <a:r>
              <a:rPr lang="en-US" sz="1600" dirty="0">
                <a:latin typeface="Calibri"/>
              </a:rPr>
              <a:t> entre </a:t>
            </a:r>
            <a:r>
              <a:rPr lang="en-US" sz="1600" dirty="0" err="1">
                <a:latin typeface="Calibri"/>
              </a:rPr>
              <a:t>neurônios</a:t>
            </a:r>
            <a:r>
              <a:rPr lang="en-US" sz="1600" dirty="0">
                <a:latin typeface="Calibri"/>
              </a:rPr>
              <a:t>/</a:t>
            </a:r>
            <a:r>
              <a:rPr lang="en-US" sz="1600" dirty="0" err="1">
                <a:latin typeface="Calibri"/>
              </a:rPr>
              <a:t>camadas</a:t>
            </a:r>
            <a:r>
              <a:rPr lang="en-US" sz="1600" dirty="0">
                <a:latin typeface="Calibri"/>
              </a:rPr>
              <a:t>.</a:t>
            </a:r>
            <a:endParaRPr lang="en-US" dirty="0">
              <a:latin typeface="Calibri"/>
            </a:endParaRPr>
          </a:p>
          <a:p>
            <a:pPr marL="742950" lvl="2" indent="-285750">
              <a:buFont typeface="Courier New"/>
              <a:buChar char="o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Matriz</a:t>
            </a:r>
            <a:r>
              <a:rPr lang="en-US" sz="1600" b="1" dirty="0">
                <a:latin typeface="Calibri"/>
              </a:rPr>
              <a:t> de </a:t>
            </a:r>
            <a:r>
              <a:rPr lang="en-US" sz="1600" b="1" dirty="0" err="1">
                <a:latin typeface="Calibri"/>
              </a:rPr>
              <a:t>similaridade</a:t>
            </a:r>
            <a:r>
              <a:rPr lang="en-US" sz="1600" dirty="0">
                <a:latin typeface="Calibri"/>
              </a:rPr>
              <a:t> para </a:t>
            </a:r>
            <a:r>
              <a:rPr lang="en-US" sz="1600" dirty="0" err="1">
                <a:latin typeface="Calibri"/>
              </a:rPr>
              <a:t>medir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proximidade</a:t>
            </a:r>
            <a:r>
              <a:rPr lang="en-US" sz="1600" dirty="0">
                <a:latin typeface="Calibri"/>
              </a:rPr>
              <a:t> entre </a:t>
            </a:r>
            <a:r>
              <a:rPr lang="en-US" sz="1600" dirty="0" err="1">
                <a:latin typeface="Calibri"/>
              </a:rPr>
              <a:t>representações</a:t>
            </a:r>
            <a:r>
              <a:rPr lang="en-US" sz="1600" dirty="0">
                <a:latin typeface="Calibri"/>
              </a:rPr>
              <a:t>.</a:t>
            </a:r>
            <a:endParaRPr lang="en-US" dirty="0">
              <a:latin typeface="Calibri"/>
            </a:endParaRPr>
          </a:p>
          <a:p>
            <a:pPr marL="742950" lvl="2" indent="-285750">
              <a:buFont typeface="Courier New"/>
              <a:buChar char="o"/>
            </a:pPr>
            <a:endParaRPr lang="en-US" sz="16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Mecanismo</a:t>
            </a:r>
            <a:r>
              <a:rPr lang="en-US" sz="1600" b="1" dirty="0">
                <a:latin typeface="Calibri"/>
              </a:rPr>
              <a:t>: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Funções</a:t>
            </a:r>
            <a:r>
              <a:rPr lang="en-US" sz="1600" dirty="0">
                <a:latin typeface="Calibri"/>
              </a:rPr>
              <a:t> de </a:t>
            </a:r>
            <a:r>
              <a:rPr lang="en-US" sz="1600" dirty="0" err="1">
                <a:latin typeface="Calibri"/>
              </a:rPr>
              <a:t>perda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são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usadas</a:t>
            </a:r>
            <a:r>
              <a:rPr lang="en-US" sz="1600" dirty="0">
                <a:latin typeface="Calibri"/>
              </a:rPr>
              <a:t> para </a:t>
            </a:r>
            <a:r>
              <a:rPr lang="en-US" sz="1600" dirty="0" err="1">
                <a:latin typeface="Calibri"/>
              </a:rPr>
              <a:t>alinhar</a:t>
            </a:r>
            <a:r>
              <a:rPr lang="en-US" sz="1600" dirty="0">
                <a:latin typeface="Calibri"/>
              </a:rPr>
              <a:t> as </a:t>
            </a:r>
            <a:r>
              <a:rPr lang="en-US" sz="1600" dirty="0" err="1">
                <a:latin typeface="Calibri"/>
              </a:rPr>
              <a:t>relações</a:t>
            </a:r>
            <a:r>
              <a:rPr lang="en-US" sz="1600" dirty="0">
                <a:latin typeface="Calibri"/>
              </a:rPr>
              <a:t> do </a:t>
            </a:r>
            <a:r>
              <a:rPr lang="en-US" sz="1600" i="1" dirty="0">
                <a:latin typeface="Calibri"/>
              </a:rPr>
              <a:t>Student </a:t>
            </a:r>
            <a:r>
              <a:rPr lang="en-US" sz="1600" dirty="0">
                <a:latin typeface="Calibri"/>
              </a:rPr>
              <a:t>com as do </a:t>
            </a:r>
            <a:r>
              <a:rPr lang="en-US" sz="1600" i="1" dirty="0">
                <a:latin typeface="Calibri"/>
              </a:rPr>
              <a:t>Teacher</a:t>
            </a:r>
            <a:r>
              <a:rPr lang="en-US" sz="1600" dirty="0">
                <a:latin typeface="Calibri"/>
              </a:rPr>
              <a:t>.</a:t>
            </a:r>
            <a:endParaRPr lang="en-US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16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err="1">
                <a:latin typeface="Calibri"/>
              </a:rPr>
              <a:t>Benefício</a:t>
            </a:r>
            <a:r>
              <a:rPr lang="en-US" sz="1600" b="1" dirty="0">
                <a:latin typeface="Calibri"/>
              </a:rPr>
              <a:t>:</a:t>
            </a:r>
            <a:r>
              <a:rPr lang="en-US" sz="1600" dirty="0">
                <a:latin typeface="Calibri"/>
              </a:rPr>
              <a:t> O </a:t>
            </a:r>
            <a:r>
              <a:rPr lang="en-US" sz="1600" i="1" dirty="0">
                <a:latin typeface="Calibri"/>
              </a:rPr>
              <a:t>Student </a:t>
            </a:r>
            <a:r>
              <a:rPr lang="en-US" sz="1600" err="1">
                <a:latin typeface="Calibri"/>
              </a:rPr>
              <a:t>não</a:t>
            </a: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copia</a:t>
            </a: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só</a:t>
            </a: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valores</a:t>
            </a:r>
            <a:r>
              <a:rPr lang="en-US" sz="1600" dirty="0">
                <a:latin typeface="Calibri"/>
              </a:rPr>
              <a:t>, mas </a:t>
            </a:r>
            <a:r>
              <a:rPr lang="en-US" sz="1600" err="1">
                <a:latin typeface="Calibri"/>
              </a:rPr>
              <a:t>entende</a:t>
            </a:r>
            <a:r>
              <a:rPr lang="en-US" sz="1600" dirty="0">
                <a:latin typeface="Calibri"/>
              </a:rPr>
              <a:t> a </a:t>
            </a:r>
            <a:r>
              <a:rPr lang="en-US" sz="1600" b="1" err="1">
                <a:latin typeface="Calibri"/>
              </a:rPr>
              <a:t>estrutura</a:t>
            </a:r>
            <a:r>
              <a:rPr lang="en-US" sz="1600" b="1" dirty="0">
                <a:latin typeface="Calibri"/>
              </a:rPr>
              <a:t> </a:t>
            </a:r>
            <a:r>
              <a:rPr lang="en-US" sz="1600" b="1" err="1">
                <a:latin typeface="Calibri"/>
              </a:rPr>
              <a:t>oculta</a:t>
            </a:r>
            <a:r>
              <a:rPr lang="en-US" sz="1600" dirty="0">
                <a:latin typeface="Calibri"/>
              </a:rPr>
              <a:t> do </a:t>
            </a:r>
            <a:r>
              <a:rPr lang="en-US" sz="1600" err="1">
                <a:latin typeface="Calibri"/>
              </a:rPr>
              <a:t>conhecimento</a:t>
            </a:r>
            <a:r>
              <a:rPr lang="en-US" sz="1600" dirty="0">
                <a:latin typeface="Calibri"/>
              </a:rPr>
              <a:t>, o que </a:t>
            </a:r>
            <a:r>
              <a:rPr lang="en-US" sz="1600" err="1">
                <a:latin typeface="Calibri"/>
              </a:rPr>
              <a:t>melhora</a:t>
            </a:r>
            <a:r>
              <a:rPr lang="en-US" sz="1600" dirty="0">
                <a:latin typeface="Calibri"/>
              </a:rPr>
              <a:t> a </a:t>
            </a:r>
            <a:r>
              <a:rPr lang="en-US" sz="1600" err="1">
                <a:latin typeface="Calibri"/>
              </a:rPr>
              <a:t>generalização</a:t>
            </a:r>
            <a:r>
              <a:rPr lang="en-US" sz="1600" dirty="0">
                <a:latin typeface="Calibri"/>
              </a:rPr>
              <a:t> e a </a:t>
            </a:r>
            <a:r>
              <a:rPr lang="en-US" sz="1600" err="1">
                <a:latin typeface="Calibri"/>
              </a:rPr>
              <a:t>captura</a:t>
            </a:r>
            <a:r>
              <a:rPr lang="en-US" sz="1600" dirty="0">
                <a:latin typeface="Calibri"/>
              </a:rPr>
              <a:t> de </a:t>
            </a:r>
            <a:r>
              <a:rPr lang="en-US" sz="1600" err="1">
                <a:latin typeface="Calibri"/>
              </a:rPr>
              <a:t>padrões</a:t>
            </a:r>
            <a:r>
              <a:rPr lang="en-US" sz="1600" dirty="0">
                <a:latin typeface="Calibri"/>
              </a:rPr>
              <a:t> </a:t>
            </a:r>
            <a:r>
              <a:rPr lang="en-US" sz="1600" err="1">
                <a:latin typeface="Calibri"/>
              </a:rPr>
              <a:t>complexos</a:t>
            </a:r>
            <a:r>
              <a:rPr lang="en-US" sz="1600" dirty="0">
                <a:latin typeface="Calibri"/>
              </a:rPr>
              <a:t>.</a:t>
            </a:r>
            <a:endParaRPr lang="en-US" dirty="0">
              <a:latin typeface="Calibri"/>
            </a:endParaRPr>
          </a:p>
          <a:p>
            <a:pPr marL="228600" indent="-228600">
              <a:buFont typeface=""/>
              <a:buChar char="•"/>
            </a:pPr>
            <a:endParaRPr lang="en-US" sz="1600">
              <a:latin typeface="Calibri"/>
            </a:endParaRPr>
          </a:p>
        </p:txBody>
      </p:sp>
      <p:pic>
        <p:nvPicPr>
          <p:cNvPr id="2" name="Imagem 1" descr="Diagrama&#10;&#10;O conteúdo gerado por IA pode estar incorreto.">
            <a:extLst>
              <a:ext uri="{FF2B5EF4-FFF2-40B4-BE49-F238E27FC236}">
                <a16:creationId xmlns:a16="http://schemas.microsoft.com/office/drawing/2014/main" id="{146B7468-B737-267B-0FCD-BC791818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3" y="2062798"/>
            <a:ext cx="7112635" cy="3189605"/>
          </a:xfrm>
          <a:prstGeom prst="rect">
            <a:avLst/>
          </a:prstGeom>
        </p:spPr>
      </p:pic>
      <p:pic>
        <p:nvPicPr>
          <p:cNvPr id="6" name="Google Shape;91;p13" descr="Logo">
            <a:extLst>
              <a:ext uri="{FF2B5EF4-FFF2-40B4-BE49-F238E27FC236}">
                <a16:creationId xmlns:a16="http://schemas.microsoft.com/office/drawing/2014/main" id="{3C6A67C7-99C5-1E4E-1356-5CC34213092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19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14F6-70D7-ECB7-3D22-47C7B6E39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C60EE-85F7-4772-8ACC-B8E10B42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659765"/>
            <a:ext cx="10515600" cy="65723"/>
          </a:xfrm>
        </p:spPr>
        <p:txBody>
          <a:bodyPr>
            <a:noAutofit/>
          </a:bodyPr>
          <a:lstStyle/>
          <a:p>
            <a:r>
              <a:rPr lang="pt-BR" sz="3600"/>
              <a:t>Tipos de Conhecimentos - Resumo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455F9E-DACE-6331-AC98-2D7DD3D73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5"/>
            <a:ext cx="10515600" cy="5489258"/>
          </a:xfrm>
        </p:spPr>
        <p:txBody>
          <a:bodyPr>
            <a:normAutofit/>
          </a:bodyPr>
          <a:lstStyle/>
          <a:p>
            <a:endParaRPr lang="pt-BR" sz="2400" b="1"/>
          </a:p>
          <a:p>
            <a:endParaRPr lang="pt-BR" sz="2400"/>
          </a:p>
          <a:p>
            <a:endParaRPr lang="pt-BR" sz="1100" b="1"/>
          </a:p>
          <a:p>
            <a:endParaRPr lang="pt-BR" sz="1100"/>
          </a:p>
          <a:p>
            <a:pPr marL="114300" indent="0">
              <a:buNone/>
            </a:pPr>
            <a:br>
              <a:rPr lang="en-US"/>
            </a:br>
            <a:endParaRPr lang="en-US"/>
          </a:p>
          <a:p>
            <a:endParaRPr lang="pt-BR" sz="1100"/>
          </a:p>
        </p:txBody>
      </p:sp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89CE2EFD-057E-9360-3F3B-301C0543ED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Tabela&#10;&#10;O conteúdo gerado por IA pode estar incorreto.">
            <a:extLst>
              <a:ext uri="{FF2B5EF4-FFF2-40B4-BE49-F238E27FC236}">
                <a16:creationId xmlns:a16="http://schemas.microsoft.com/office/drawing/2014/main" id="{635A4EE6-3176-A5B7-6196-FE8A6A26F1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4" r="443" b="2532"/>
          <a:stretch>
            <a:fillRect/>
          </a:stretch>
        </p:blipFill>
        <p:spPr>
          <a:xfrm>
            <a:off x="487680" y="2215896"/>
            <a:ext cx="11379222" cy="23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5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8CC21-61BD-2266-C5B3-73136223B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E4205-8E43-8E27-B026-F89A27AD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280" y="1848485"/>
            <a:ext cx="6746240" cy="2473643"/>
          </a:xfrm>
        </p:spPr>
        <p:txBody>
          <a:bodyPr/>
          <a:lstStyle/>
          <a:p>
            <a:r>
              <a:rPr lang="pt-BR"/>
              <a:t>     Tipos de Destilação</a:t>
            </a:r>
          </a:p>
        </p:txBody>
      </p:sp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D90AF2CE-E0E7-403C-E146-0D4C8EC13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52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61DDEA3A-6225-D71D-501D-25462EFD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>
            <a:extLst>
              <a:ext uri="{FF2B5EF4-FFF2-40B4-BE49-F238E27FC236}">
                <a16:creationId xmlns:a16="http://schemas.microsoft.com/office/drawing/2014/main" id="{E14292AA-A149-7D47-B3A9-4BCEF30F5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1043976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39682"/>
            </a:pPr>
            <a:r>
              <a:rPr lang="pt-BR" sz="2800"/>
              <a:t>Arquitetura e funcionamento – </a:t>
            </a:r>
            <a:r>
              <a:rPr lang="pt-BR" sz="2800" b="1"/>
              <a:t>Destilação Offline</a:t>
            </a:r>
            <a:endParaRPr sz="280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endParaRPr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C2A72F-DEE1-8C6B-5BA1-630BFB3CD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7548" y="1254760"/>
            <a:ext cx="4917757" cy="6280468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har char="•"/>
            </a:pPr>
            <a:endParaRPr lang="pt-BR"/>
          </a:p>
          <a:p>
            <a:pPr marL="285750" indent="-285750">
              <a:buChar char="•"/>
            </a:pPr>
            <a:endParaRPr lang="pt-BR" sz="1800"/>
          </a:p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A818FA-8507-9612-C88F-0220A896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" y="2785745"/>
            <a:ext cx="6515100" cy="142875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2FCCBF-C69B-3765-071E-1EEC8C00E305}"/>
              </a:ext>
            </a:extLst>
          </p:cNvPr>
          <p:cNvSpPr txBox="1"/>
          <p:nvPr/>
        </p:nvSpPr>
        <p:spPr>
          <a:xfrm>
            <a:off x="7406640" y="1117600"/>
            <a:ext cx="441960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800" b="1" err="1">
                <a:latin typeface="Calibri"/>
              </a:rPr>
              <a:t>Definição</a:t>
            </a:r>
            <a:r>
              <a:rPr lang="en-US" sz="1800" b="1">
                <a:latin typeface="Calibri"/>
              </a:rPr>
              <a:t>: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Método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mais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comum</a:t>
            </a:r>
            <a:r>
              <a:rPr lang="en-US" sz="1800">
                <a:latin typeface="Calibri"/>
              </a:rPr>
              <a:t> de </a:t>
            </a:r>
            <a:r>
              <a:rPr lang="en-US" sz="1800" i="1">
                <a:latin typeface="Calibri"/>
              </a:rPr>
              <a:t>Knowledge Distillation</a:t>
            </a:r>
            <a:r>
              <a:rPr lang="en-US" sz="1800">
                <a:latin typeface="Calibri"/>
              </a:rPr>
              <a:t>.</a:t>
            </a:r>
          </a:p>
          <a:p>
            <a:pPr marL="228600" indent="-228600">
              <a:buFont typeface=""/>
              <a:buChar char="•"/>
            </a:pPr>
            <a:endParaRPr lang="en-US" sz="180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800" b="1" err="1">
                <a:latin typeface="Calibri"/>
              </a:rPr>
              <a:t>Processo</a:t>
            </a:r>
            <a:r>
              <a:rPr lang="en-US" sz="1800" b="1">
                <a:latin typeface="Calibri"/>
              </a:rPr>
              <a:t>:</a:t>
            </a:r>
            <a:r>
              <a:rPr lang="en-US" sz="1800">
                <a:latin typeface="Calibri"/>
              </a:rPr>
              <a:t> </a:t>
            </a:r>
            <a:r>
              <a:rPr lang="en-US" sz="1800" i="1">
                <a:latin typeface="Calibri"/>
              </a:rPr>
              <a:t>Teacher </a:t>
            </a:r>
            <a:r>
              <a:rPr lang="en-US" sz="1800">
                <a:latin typeface="Calibri"/>
              </a:rPr>
              <a:t>é </a:t>
            </a:r>
            <a:r>
              <a:rPr lang="en-US" sz="1800" b="1" err="1">
                <a:latin typeface="Calibri"/>
              </a:rPr>
              <a:t>pré-treinado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em</a:t>
            </a:r>
            <a:r>
              <a:rPr lang="en-US" sz="1800">
                <a:latin typeface="Calibri"/>
              </a:rPr>
              <a:t> um conjunto de dados e </a:t>
            </a:r>
            <a:r>
              <a:rPr lang="en-US" sz="1800" err="1">
                <a:latin typeface="Calibri"/>
              </a:rPr>
              <a:t>depois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usado</a:t>
            </a:r>
            <a:r>
              <a:rPr lang="en-US" sz="1800">
                <a:latin typeface="Calibri"/>
              </a:rPr>
              <a:t> para </a:t>
            </a:r>
            <a:r>
              <a:rPr lang="en-US" sz="1800" err="1">
                <a:latin typeface="Calibri"/>
              </a:rPr>
              <a:t>guiar</a:t>
            </a:r>
            <a:r>
              <a:rPr lang="en-US" sz="1800">
                <a:latin typeface="Calibri"/>
              </a:rPr>
              <a:t> o </a:t>
            </a:r>
            <a:r>
              <a:rPr lang="en-US" sz="1800" i="1">
                <a:latin typeface="Calibri"/>
              </a:rPr>
              <a:t>Student</a:t>
            </a:r>
            <a:r>
              <a:rPr lang="en-US" sz="1800">
                <a:latin typeface="Calibri"/>
              </a:rPr>
              <a:t>.</a:t>
            </a:r>
          </a:p>
          <a:p>
            <a:pPr marL="228600" indent="-228600">
              <a:buFont typeface=""/>
              <a:buChar char="•"/>
            </a:pPr>
            <a:endParaRPr lang="en-US" sz="180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800" b="1" err="1">
                <a:latin typeface="Calibri"/>
              </a:rPr>
              <a:t>Disponibilidade</a:t>
            </a:r>
            <a:r>
              <a:rPr lang="en-US" sz="1800" b="1">
                <a:latin typeface="Calibri"/>
              </a:rPr>
              <a:t>:</a:t>
            </a:r>
            <a:r>
              <a:rPr lang="en-US" sz="1800">
                <a:latin typeface="Calibri"/>
              </a:rPr>
              <a:t> Grande </a:t>
            </a:r>
            <a:r>
              <a:rPr lang="en-US" sz="1800" err="1">
                <a:latin typeface="Calibri"/>
              </a:rPr>
              <a:t>variedade</a:t>
            </a:r>
            <a:r>
              <a:rPr lang="en-US" sz="1800">
                <a:latin typeface="Calibri"/>
              </a:rPr>
              <a:t> de </a:t>
            </a:r>
            <a:r>
              <a:rPr lang="en-US" sz="1800" b="1" err="1">
                <a:latin typeface="Calibri"/>
              </a:rPr>
              <a:t>modelos</a:t>
            </a:r>
            <a:r>
              <a:rPr lang="en-US" sz="1800" b="1">
                <a:latin typeface="Calibri"/>
              </a:rPr>
              <a:t> </a:t>
            </a:r>
            <a:r>
              <a:rPr lang="en-US" sz="1800" b="1" err="1">
                <a:latin typeface="Calibri"/>
              </a:rPr>
              <a:t>pré-treinados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está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disponível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publicamente</a:t>
            </a:r>
            <a:r>
              <a:rPr lang="en-US" sz="1800">
                <a:latin typeface="Calibri"/>
              </a:rPr>
              <a:t> e </a:t>
            </a:r>
            <a:r>
              <a:rPr lang="en-US" sz="1800" err="1">
                <a:latin typeface="Calibri"/>
              </a:rPr>
              <a:t>pode</a:t>
            </a:r>
            <a:r>
              <a:rPr lang="en-US" sz="1800">
                <a:latin typeface="Calibri"/>
              </a:rPr>
              <a:t> ser </a:t>
            </a:r>
            <a:r>
              <a:rPr lang="en-US" sz="1800" err="1">
                <a:latin typeface="Calibri"/>
              </a:rPr>
              <a:t>usada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como</a:t>
            </a:r>
            <a:r>
              <a:rPr lang="en-US" sz="1800">
                <a:latin typeface="Calibri"/>
              </a:rPr>
              <a:t> </a:t>
            </a:r>
            <a:r>
              <a:rPr lang="en-US" sz="1800" i="1">
                <a:latin typeface="Calibri"/>
              </a:rPr>
              <a:t>Teacher</a:t>
            </a:r>
            <a:r>
              <a:rPr lang="en-US" sz="1800">
                <a:latin typeface="Calibri"/>
              </a:rPr>
              <a:t>.</a:t>
            </a:r>
          </a:p>
          <a:p>
            <a:pPr marL="228600" indent="-228600">
              <a:buFont typeface=""/>
              <a:buChar char="•"/>
            </a:pPr>
            <a:endParaRPr lang="en-US" sz="180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800" b="1" err="1">
                <a:latin typeface="Calibri"/>
              </a:rPr>
              <a:t>Vantagem</a:t>
            </a:r>
            <a:r>
              <a:rPr lang="en-US" sz="1800" b="1">
                <a:latin typeface="Calibri"/>
              </a:rPr>
              <a:t>:</a:t>
            </a:r>
            <a:r>
              <a:rPr lang="en-US" sz="1800">
                <a:latin typeface="Calibri"/>
              </a:rPr>
              <a:t> Técnica </a:t>
            </a:r>
            <a:r>
              <a:rPr lang="en-US" sz="1800" b="1" err="1">
                <a:latin typeface="Calibri"/>
              </a:rPr>
              <a:t>consolidada</a:t>
            </a:r>
            <a:r>
              <a:rPr lang="en-US" sz="1800" b="1">
                <a:latin typeface="Calibri"/>
              </a:rPr>
              <a:t> e </a:t>
            </a:r>
            <a:r>
              <a:rPr lang="en-US" sz="1800" b="1" err="1">
                <a:latin typeface="Calibri"/>
              </a:rPr>
              <a:t>mais</a:t>
            </a:r>
            <a:r>
              <a:rPr lang="en-US" sz="1800" b="1">
                <a:latin typeface="Calibri"/>
              </a:rPr>
              <a:t> simples de </a:t>
            </a:r>
            <a:r>
              <a:rPr lang="en-US" sz="1800" b="1" err="1">
                <a:latin typeface="Calibri"/>
              </a:rPr>
              <a:t>implementar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em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comparação</a:t>
            </a:r>
            <a:r>
              <a:rPr lang="en-US" sz="1800">
                <a:latin typeface="Calibri"/>
              </a:rPr>
              <a:t> com </a:t>
            </a:r>
            <a:r>
              <a:rPr lang="en-US" sz="1800" err="1">
                <a:latin typeface="Calibri"/>
              </a:rPr>
              <a:t>outras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abordagens</a:t>
            </a:r>
            <a:r>
              <a:rPr lang="en-US" sz="1800">
                <a:latin typeface="Calibri"/>
              </a:rPr>
              <a:t>.</a:t>
            </a:r>
          </a:p>
          <a:p>
            <a:pPr marL="228600" indent="-228600">
              <a:buFont typeface=""/>
              <a:buChar char="•"/>
            </a:pPr>
            <a:endParaRPr lang="en-US" sz="180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800" b="1" err="1">
                <a:latin typeface="Calibri"/>
              </a:rPr>
              <a:t>Aplicação</a:t>
            </a:r>
            <a:r>
              <a:rPr lang="en-US" sz="1800" b="1">
                <a:latin typeface="Calibri"/>
              </a:rPr>
              <a:t>: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Útil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em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diferentes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cenários</a:t>
            </a:r>
            <a:r>
              <a:rPr lang="en-US" sz="1800">
                <a:latin typeface="Calibri"/>
              </a:rPr>
              <a:t>, </a:t>
            </a:r>
            <a:r>
              <a:rPr lang="en-US" sz="1800" err="1">
                <a:latin typeface="Calibri"/>
              </a:rPr>
              <a:t>adaptando</a:t>
            </a:r>
            <a:r>
              <a:rPr lang="en-US" sz="1800">
                <a:latin typeface="Calibri"/>
              </a:rPr>
              <a:t> o </a:t>
            </a:r>
            <a:r>
              <a:rPr lang="en-US" sz="1800" i="1">
                <a:latin typeface="Calibri"/>
              </a:rPr>
              <a:t>Teacher </a:t>
            </a:r>
            <a:r>
              <a:rPr lang="en-US" sz="1800" err="1">
                <a:latin typeface="Calibri"/>
              </a:rPr>
              <a:t>ao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caso</a:t>
            </a:r>
            <a:r>
              <a:rPr lang="en-US" sz="1800">
                <a:latin typeface="Calibri"/>
              </a:rPr>
              <a:t> de </a:t>
            </a:r>
            <a:r>
              <a:rPr lang="en-US" sz="1800" err="1">
                <a:latin typeface="Calibri"/>
              </a:rPr>
              <a:t>uso</a:t>
            </a:r>
            <a:r>
              <a:rPr lang="en-US" sz="1800">
                <a:latin typeface="Calibri"/>
              </a:rPr>
              <a:t>.</a:t>
            </a:r>
          </a:p>
        </p:txBody>
      </p:sp>
      <p:pic>
        <p:nvPicPr>
          <p:cNvPr id="6" name="Google Shape;91;p13" descr="Logo">
            <a:extLst>
              <a:ext uri="{FF2B5EF4-FFF2-40B4-BE49-F238E27FC236}">
                <a16:creationId xmlns:a16="http://schemas.microsoft.com/office/drawing/2014/main" id="{135787EF-8066-58F4-AA70-21B689D71EE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68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C92E164E-FFEF-A115-16FF-70BFDB0BC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>
            <a:extLst>
              <a:ext uri="{FF2B5EF4-FFF2-40B4-BE49-F238E27FC236}">
                <a16:creationId xmlns:a16="http://schemas.microsoft.com/office/drawing/2014/main" id="{686FD71F-6CBD-8656-1988-E1541B55B1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1043976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39682"/>
            </a:pPr>
            <a:r>
              <a:rPr lang="pt-BR" sz="2800"/>
              <a:t>Arquitetura e funcionamento – </a:t>
            </a:r>
            <a:r>
              <a:rPr lang="pt-BR" sz="2800" b="1"/>
              <a:t>Destilação Online</a:t>
            </a:r>
            <a:endParaRPr sz="280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endParaRPr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CFCB66-7298-F77E-0A31-8A581353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7548" y="1254760"/>
            <a:ext cx="4917757" cy="6280468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har char="•"/>
            </a:pPr>
            <a:endParaRPr lang="pt-BR"/>
          </a:p>
          <a:p>
            <a:pPr marL="285750" indent="-285750">
              <a:buChar char="•"/>
            </a:pPr>
            <a:endParaRPr lang="pt-BR" sz="1800"/>
          </a:p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C5841C-C3E2-FE74-BA92-D9D81983F410}"/>
              </a:ext>
            </a:extLst>
          </p:cNvPr>
          <p:cNvSpPr txBox="1"/>
          <p:nvPr/>
        </p:nvSpPr>
        <p:spPr>
          <a:xfrm>
            <a:off x="7396480" y="1026160"/>
            <a:ext cx="4419600" cy="5786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800" b="1" dirty="0">
                <a:latin typeface="Calibri"/>
              </a:rPr>
              <a:t>  </a:t>
            </a:r>
            <a:r>
              <a:rPr lang="en-US" sz="1800" b="1" dirty="0" err="1">
                <a:latin typeface="Calibri"/>
              </a:rPr>
              <a:t>Definição</a:t>
            </a:r>
            <a:r>
              <a:rPr lang="en-US" sz="1800" b="1" dirty="0">
                <a:latin typeface="Calibri"/>
              </a:rPr>
              <a:t>:</a:t>
            </a:r>
            <a:r>
              <a:rPr lang="en-US" sz="1800" dirty="0">
                <a:latin typeface="Calibri"/>
              </a:rPr>
              <a:t> </a:t>
            </a:r>
            <a:r>
              <a:rPr lang="en-US" sz="1800" i="1" dirty="0">
                <a:latin typeface="Calibri"/>
              </a:rPr>
              <a:t>Teacher </a:t>
            </a:r>
            <a:r>
              <a:rPr lang="en-US" sz="1800" dirty="0">
                <a:latin typeface="Calibri"/>
              </a:rPr>
              <a:t>e </a:t>
            </a:r>
            <a:r>
              <a:rPr lang="en-US" sz="1800" i="1" dirty="0">
                <a:latin typeface="Calibri"/>
              </a:rPr>
              <a:t>Student </a:t>
            </a:r>
            <a:r>
              <a:rPr lang="en-US" sz="1800" dirty="0" err="1">
                <a:latin typeface="Calibri"/>
              </a:rPr>
              <a:t>são</a:t>
            </a:r>
            <a:r>
              <a:rPr lang="en-US" sz="1800" dirty="0">
                <a:latin typeface="Calibri"/>
              </a:rPr>
              <a:t> </a:t>
            </a:r>
            <a:r>
              <a:rPr lang="en-US" sz="1800" b="1" dirty="0" err="1">
                <a:latin typeface="Calibri"/>
              </a:rPr>
              <a:t>treinados</a:t>
            </a:r>
            <a:r>
              <a:rPr lang="en-US" sz="1800" b="1" dirty="0">
                <a:latin typeface="Calibri"/>
              </a:rPr>
              <a:t> </a:t>
            </a:r>
            <a:r>
              <a:rPr lang="en-US" sz="1800" b="1" dirty="0" err="1">
                <a:latin typeface="Calibri"/>
              </a:rPr>
              <a:t>simultaneamente</a:t>
            </a:r>
            <a:r>
              <a:rPr lang="en-US" sz="1800" dirty="0">
                <a:latin typeface="Calibri"/>
              </a:rPr>
              <a:t>.</a:t>
            </a:r>
          </a:p>
          <a:p>
            <a:pPr>
              <a:buFont typeface="Arial"/>
              <a:buChar char="•"/>
            </a:pPr>
            <a:endParaRPr lang="en-US" sz="18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Calibri"/>
              </a:rPr>
              <a:t>  </a:t>
            </a:r>
            <a:r>
              <a:rPr lang="en-US" sz="1800" b="1" dirty="0" err="1">
                <a:latin typeface="Calibri"/>
              </a:rPr>
              <a:t>Motivação</a:t>
            </a:r>
            <a:r>
              <a:rPr lang="en-US" sz="1800" b="1" dirty="0">
                <a:latin typeface="Calibri"/>
              </a:rPr>
              <a:t>: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Usada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quando</a:t>
            </a:r>
            <a:r>
              <a:rPr lang="en-US" sz="1800" dirty="0">
                <a:latin typeface="Calibri"/>
              </a:rPr>
              <a:t> </a:t>
            </a:r>
            <a:r>
              <a:rPr lang="en-US" sz="1800" b="1" dirty="0" err="1">
                <a:latin typeface="Calibri"/>
              </a:rPr>
              <a:t>não</a:t>
            </a:r>
            <a:r>
              <a:rPr lang="en-US" sz="1800" b="1" dirty="0">
                <a:latin typeface="Calibri"/>
              </a:rPr>
              <a:t> </a:t>
            </a:r>
            <a:r>
              <a:rPr lang="en-US" sz="1800" b="1" dirty="0" err="1">
                <a:latin typeface="Calibri"/>
              </a:rPr>
              <a:t>há</a:t>
            </a:r>
            <a:r>
              <a:rPr lang="en-US" sz="1800" b="1" dirty="0">
                <a:latin typeface="Calibri"/>
              </a:rPr>
              <a:t> </a:t>
            </a:r>
            <a:r>
              <a:rPr lang="en-US" sz="1800" b="1" dirty="0" err="1">
                <a:latin typeface="Calibri"/>
              </a:rPr>
              <a:t>modelo</a:t>
            </a:r>
            <a:r>
              <a:rPr lang="en-US" sz="1800" b="1" dirty="0">
                <a:latin typeface="Calibri"/>
              </a:rPr>
              <a:t> </a:t>
            </a:r>
            <a:r>
              <a:rPr lang="en-US" sz="1800" b="1" dirty="0" err="1">
                <a:latin typeface="Calibri"/>
              </a:rPr>
              <a:t>pré-treinado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disponível</a:t>
            </a:r>
            <a:r>
              <a:rPr lang="en-US" sz="1800" dirty="0">
                <a:latin typeface="Calibri"/>
              </a:rPr>
              <a:t> para </a:t>
            </a:r>
            <a:r>
              <a:rPr lang="en-US" sz="1800" dirty="0" err="1">
                <a:latin typeface="Calibri"/>
              </a:rPr>
              <a:t>atuar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como</a:t>
            </a:r>
            <a:r>
              <a:rPr lang="en-US" sz="1800" dirty="0">
                <a:latin typeface="Calibri"/>
              </a:rPr>
              <a:t> </a:t>
            </a:r>
            <a:r>
              <a:rPr lang="en-US" sz="1800" i="1" dirty="0">
                <a:latin typeface="Calibri"/>
              </a:rPr>
              <a:t>Teacher</a:t>
            </a:r>
            <a:r>
              <a:rPr lang="en-US" sz="1800" dirty="0">
                <a:latin typeface="Calibri"/>
              </a:rPr>
              <a:t>.</a:t>
            </a:r>
          </a:p>
          <a:p>
            <a:pPr>
              <a:buFont typeface="Arial"/>
              <a:buChar char="•"/>
            </a:pPr>
            <a:endParaRPr lang="en-US" sz="18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Calibri"/>
              </a:rPr>
              <a:t>  </a:t>
            </a:r>
            <a:r>
              <a:rPr lang="en-US" sz="1800" b="1" dirty="0" err="1">
                <a:latin typeface="Calibri"/>
              </a:rPr>
              <a:t>Processo</a:t>
            </a:r>
            <a:r>
              <a:rPr lang="en-US" sz="1800" b="1" dirty="0">
                <a:latin typeface="Calibri"/>
              </a:rPr>
              <a:t>:</a:t>
            </a:r>
            <a:r>
              <a:rPr lang="en-US" sz="1800" dirty="0">
                <a:latin typeface="Calibri"/>
              </a:rPr>
              <a:t> Ambos </a:t>
            </a:r>
            <a:r>
              <a:rPr lang="en-US" sz="1800" dirty="0" err="1">
                <a:latin typeface="Calibri"/>
              </a:rPr>
              <a:t>os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modelos</a:t>
            </a:r>
            <a:r>
              <a:rPr lang="en-US" sz="1800" dirty="0">
                <a:latin typeface="Calibri"/>
              </a:rPr>
              <a:t> se </a:t>
            </a:r>
            <a:r>
              <a:rPr lang="en-US" sz="1800" dirty="0" err="1">
                <a:latin typeface="Calibri"/>
              </a:rPr>
              <a:t>atualizam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ao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mesmo</a:t>
            </a:r>
            <a:r>
              <a:rPr lang="en-US" sz="1800" dirty="0">
                <a:latin typeface="Calibri"/>
              </a:rPr>
              <a:t> tempo, </a:t>
            </a:r>
            <a:r>
              <a:rPr lang="en-US" sz="1800" dirty="0" err="1">
                <a:latin typeface="Calibri"/>
              </a:rPr>
              <a:t>compartilhando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conhecimento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durante</a:t>
            </a:r>
            <a:r>
              <a:rPr lang="en-US" sz="1800" dirty="0">
                <a:latin typeface="Calibri"/>
              </a:rPr>
              <a:t> o </a:t>
            </a:r>
            <a:r>
              <a:rPr lang="en-US" sz="1800" dirty="0" err="1">
                <a:latin typeface="Calibri"/>
              </a:rPr>
              <a:t>treinamento</a:t>
            </a:r>
            <a:r>
              <a:rPr lang="en-US" sz="1800" dirty="0">
                <a:latin typeface="Calibri"/>
              </a:rPr>
              <a:t>.</a:t>
            </a:r>
          </a:p>
          <a:p>
            <a:pPr>
              <a:buFont typeface="Arial"/>
              <a:buChar char="•"/>
            </a:pPr>
            <a:endParaRPr lang="en-US" sz="18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Calibri"/>
              </a:rPr>
              <a:t>  </a:t>
            </a:r>
            <a:r>
              <a:rPr lang="en-US" sz="1800" b="1" dirty="0" err="1">
                <a:latin typeface="Calibri"/>
              </a:rPr>
              <a:t>Execução</a:t>
            </a:r>
            <a:r>
              <a:rPr lang="en-US" sz="1800" b="1" dirty="0">
                <a:latin typeface="Calibri"/>
              </a:rPr>
              <a:t>:</a:t>
            </a:r>
            <a:r>
              <a:rPr lang="en-US" sz="1800" dirty="0">
                <a:latin typeface="Calibri"/>
              </a:rPr>
              <a:t> Pode ser </a:t>
            </a:r>
            <a:r>
              <a:rPr lang="en-US" sz="1800" dirty="0" err="1">
                <a:latin typeface="Calibri"/>
              </a:rPr>
              <a:t>implementada</a:t>
            </a:r>
            <a:r>
              <a:rPr lang="en-US" sz="1800" dirty="0">
                <a:latin typeface="Calibri"/>
              </a:rPr>
              <a:t> com </a:t>
            </a:r>
            <a:r>
              <a:rPr lang="en-US" sz="1800" b="1" dirty="0" err="1">
                <a:latin typeface="Calibri"/>
              </a:rPr>
              <a:t>computação</a:t>
            </a:r>
            <a:r>
              <a:rPr lang="en-US" sz="1800" b="1" dirty="0">
                <a:latin typeface="Calibri"/>
              </a:rPr>
              <a:t> </a:t>
            </a:r>
            <a:r>
              <a:rPr lang="en-US" sz="1800" b="1" dirty="0" err="1">
                <a:latin typeface="Calibri"/>
              </a:rPr>
              <a:t>paralela</a:t>
            </a:r>
            <a:r>
              <a:rPr lang="en-US" sz="1800" dirty="0">
                <a:latin typeface="Calibri"/>
              </a:rPr>
              <a:t>, </a:t>
            </a:r>
            <a:r>
              <a:rPr lang="en-US" sz="1800" dirty="0" err="1">
                <a:latin typeface="Calibri"/>
              </a:rPr>
              <a:t>aumentando</a:t>
            </a:r>
            <a:r>
              <a:rPr lang="en-US" sz="1800" dirty="0">
                <a:latin typeface="Calibri"/>
              </a:rPr>
              <a:t> a </a:t>
            </a:r>
            <a:r>
              <a:rPr lang="en-US" sz="1800" dirty="0" err="1">
                <a:latin typeface="Calibri"/>
              </a:rPr>
              <a:t>eficiência</a:t>
            </a:r>
            <a:r>
              <a:rPr lang="en-US" sz="1800" dirty="0">
                <a:latin typeface="Calibri"/>
              </a:rPr>
              <a:t>.</a:t>
            </a:r>
          </a:p>
          <a:p>
            <a:pPr>
              <a:buFont typeface="Arial"/>
              <a:buChar char="•"/>
            </a:pPr>
            <a:endParaRPr lang="en-US" sz="18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Calibri"/>
              </a:rPr>
              <a:t>  </a:t>
            </a:r>
            <a:r>
              <a:rPr lang="en-US" sz="1800" b="1" dirty="0" err="1">
                <a:latin typeface="Calibri"/>
              </a:rPr>
              <a:t>Vantagem</a:t>
            </a:r>
            <a:r>
              <a:rPr lang="en-US" sz="1800" b="1" dirty="0">
                <a:latin typeface="Calibri"/>
              </a:rPr>
              <a:t>: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Método</a:t>
            </a:r>
            <a:r>
              <a:rPr lang="en-US" sz="1800" dirty="0">
                <a:latin typeface="Calibri"/>
              </a:rPr>
              <a:t> </a:t>
            </a:r>
            <a:r>
              <a:rPr lang="en-US" sz="1800" b="1" dirty="0" err="1">
                <a:latin typeface="Calibri"/>
              </a:rPr>
              <a:t>altamente</a:t>
            </a:r>
            <a:r>
              <a:rPr lang="en-US" sz="1800" b="1" dirty="0">
                <a:latin typeface="Calibri"/>
              </a:rPr>
              <a:t> </a:t>
            </a:r>
            <a:r>
              <a:rPr lang="en-US" sz="1800" b="1" dirty="0" err="1">
                <a:latin typeface="Calibri"/>
              </a:rPr>
              <a:t>eficiente</a:t>
            </a:r>
            <a:r>
              <a:rPr lang="en-US" sz="1800" dirty="0">
                <a:latin typeface="Calibri"/>
              </a:rPr>
              <a:t> e </a:t>
            </a:r>
            <a:r>
              <a:rPr lang="en-US" sz="1800" dirty="0" err="1">
                <a:latin typeface="Calibri"/>
              </a:rPr>
              <a:t>aplicável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em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cenários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onde</a:t>
            </a:r>
            <a:r>
              <a:rPr lang="en-US" sz="1800" dirty="0">
                <a:latin typeface="Calibri"/>
              </a:rPr>
              <a:t> o </a:t>
            </a:r>
            <a:r>
              <a:rPr lang="en-US" sz="1800" dirty="0" err="1">
                <a:latin typeface="Calibri"/>
              </a:rPr>
              <a:t>pré-treinamento</a:t>
            </a:r>
            <a:r>
              <a:rPr lang="en-US" sz="1800" dirty="0">
                <a:latin typeface="Calibri"/>
              </a:rPr>
              <a:t> é </a:t>
            </a:r>
            <a:r>
              <a:rPr lang="en-US" sz="1800" dirty="0" err="1">
                <a:latin typeface="Calibri"/>
              </a:rPr>
              <a:t>inviável</a:t>
            </a:r>
            <a:r>
              <a:rPr lang="en-US" sz="1800" dirty="0">
                <a:latin typeface="Calibri"/>
              </a:rPr>
              <a:t>.</a:t>
            </a:r>
            <a:endParaRPr lang="en-US" dirty="0">
              <a:latin typeface="Calibri"/>
            </a:endParaRPr>
          </a:p>
          <a:p>
            <a:br>
              <a:rPr lang="en-US" dirty="0"/>
            </a:br>
            <a:endParaRPr lang="en-US"/>
          </a:p>
          <a:p>
            <a:pPr marL="228600" indent="-228600">
              <a:buFont typeface=""/>
              <a:buChar char="•"/>
            </a:pPr>
            <a:endParaRPr lang="en-US" sz="1800">
              <a:latin typeface="Calibri"/>
            </a:endParaRPr>
          </a:p>
        </p:txBody>
      </p:sp>
      <p:pic>
        <p:nvPicPr>
          <p:cNvPr id="2" name="Imagem 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4E0BF892-CE56-FF63-3BD3-5E5152E8E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" y="2686050"/>
            <a:ext cx="6515100" cy="1485900"/>
          </a:xfrm>
          <a:prstGeom prst="rect">
            <a:avLst/>
          </a:prstGeom>
        </p:spPr>
      </p:pic>
      <p:pic>
        <p:nvPicPr>
          <p:cNvPr id="6" name="Google Shape;91;p13" descr="Logo">
            <a:extLst>
              <a:ext uri="{FF2B5EF4-FFF2-40B4-BE49-F238E27FC236}">
                <a16:creationId xmlns:a16="http://schemas.microsoft.com/office/drawing/2014/main" id="{B3478808-9C17-0F68-9D52-2D390950C79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41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4C125677-1A35-AF45-AA65-1FCE7F933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>
            <a:extLst>
              <a:ext uri="{FF2B5EF4-FFF2-40B4-BE49-F238E27FC236}">
                <a16:creationId xmlns:a16="http://schemas.microsoft.com/office/drawing/2014/main" id="{EE049037-FCC0-30E8-6B92-7FEACEC215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1043976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39682"/>
            </a:pPr>
            <a:r>
              <a:rPr lang="pt-BR" sz="2800"/>
              <a:t>Arquitetura e funcionamento – </a:t>
            </a:r>
            <a:r>
              <a:rPr lang="pt-BR" sz="2800" b="1"/>
              <a:t>Auto Destilação</a:t>
            </a:r>
            <a:endParaRPr sz="280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endParaRPr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064988-0E10-922E-56BB-B62AB9CE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7548" y="1254760"/>
            <a:ext cx="4917757" cy="6280468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har char="•"/>
            </a:pPr>
            <a:endParaRPr lang="pt-BR"/>
          </a:p>
          <a:p>
            <a:pPr marL="285750" indent="-285750">
              <a:buChar char="•"/>
            </a:pPr>
            <a:endParaRPr lang="pt-BR" sz="1800"/>
          </a:p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2316DF-A216-FCEB-40EA-83DB63A4EB0C}"/>
              </a:ext>
            </a:extLst>
          </p:cNvPr>
          <p:cNvSpPr txBox="1"/>
          <p:nvPr/>
        </p:nvSpPr>
        <p:spPr>
          <a:xfrm>
            <a:off x="5781040" y="731520"/>
            <a:ext cx="5913120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err="1">
                <a:latin typeface="Calibri"/>
              </a:rPr>
              <a:t>Definição</a:t>
            </a:r>
            <a:r>
              <a:rPr lang="en-US" sz="1800" b="1">
                <a:latin typeface="Calibri"/>
              </a:rPr>
              <a:t>:</a:t>
            </a:r>
            <a:r>
              <a:rPr lang="en-US" sz="1800">
                <a:latin typeface="Calibri"/>
              </a:rPr>
              <a:t> O </a:t>
            </a:r>
            <a:r>
              <a:rPr lang="en-US" sz="1800" err="1">
                <a:latin typeface="Calibri"/>
              </a:rPr>
              <a:t>mesmo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modelo</a:t>
            </a:r>
            <a:r>
              <a:rPr lang="en-US" sz="1800">
                <a:latin typeface="Calibri"/>
              </a:rPr>
              <a:t> atua </a:t>
            </a:r>
            <a:r>
              <a:rPr lang="en-US" sz="1800" err="1">
                <a:latin typeface="Calibri"/>
              </a:rPr>
              <a:t>como</a:t>
            </a:r>
            <a:r>
              <a:rPr lang="en-US" sz="1800">
                <a:latin typeface="Calibri"/>
              </a:rPr>
              <a:t> </a:t>
            </a:r>
            <a:r>
              <a:rPr lang="en-US" sz="1800" i="1">
                <a:latin typeface="Calibri"/>
              </a:rPr>
              <a:t>Teacher</a:t>
            </a:r>
            <a:r>
              <a:rPr lang="en-US" sz="1800">
                <a:latin typeface="Calibri"/>
              </a:rPr>
              <a:t> e </a:t>
            </a:r>
            <a:r>
              <a:rPr lang="en-US" sz="1800" i="1">
                <a:latin typeface="Calibri"/>
              </a:rPr>
              <a:t>Student</a:t>
            </a:r>
            <a:r>
              <a:rPr lang="en-US" sz="1800">
                <a:latin typeface="Calibri"/>
              </a:rPr>
              <a:t>, </a:t>
            </a:r>
            <a:r>
              <a:rPr lang="en-US" sz="1800" err="1">
                <a:latin typeface="Calibri"/>
              </a:rPr>
              <a:t>ou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seja</a:t>
            </a:r>
            <a:r>
              <a:rPr lang="en-US" sz="1800">
                <a:latin typeface="Calibri"/>
              </a:rPr>
              <a:t>, </a:t>
            </a:r>
            <a:r>
              <a:rPr lang="en-US" sz="1800" err="1">
                <a:latin typeface="Calibri"/>
              </a:rPr>
              <a:t>ele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ensina</a:t>
            </a:r>
            <a:r>
              <a:rPr lang="en-US" sz="1800">
                <a:latin typeface="Calibri"/>
              </a:rPr>
              <a:t> a </a:t>
            </a:r>
            <a:r>
              <a:rPr lang="en-US" sz="1800" err="1">
                <a:latin typeface="Calibri"/>
              </a:rPr>
              <a:t>si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próprio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durante</a:t>
            </a:r>
            <a:r>
              <a:rPr lang="en-US" sz="1800">
                <a:latin typeface="Calibri"/>
              </a:rPr>
              <a:t> o </a:t>
            </a:r>
            <a:r>
              <a:rPr lang="en-US" sz="1800" err="1">
                <a:latin typeface="Calibri"/>
              </a:rPr>
              <a:t>treinamento</a:t>
            </a:r>
            <a:r>
              <a:rPr lang="en-US" sz="1800">
                <a:latin typeface="Calibri"/>
              </a:rPr>
              <a:t>.</a:t>
            </a:r>
            <a:endParaRPr lang="pt-BR">
              <a:latin typeface="Calibri"/>
            </a:endParaRPr>
          </a:p>
          <a:p>
            <a:pPr>
              <a:buFont typeface="Arial"/>
              <a:buChar char="•"/>
            </a:pPr>
            <a:endParaRPr lang="en-US" sz="1800" b="1">
              <a:latin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Calibri"/>
              </a:rPr>
              <a:t>  </a:t>
            </a:r>
            <a:r>
              <a:rPr lang="en-US" sz="1800" b="1" err="1">
                <a:latin typeface="Calibri"/>
              </a:rPr>
              <a:t>Processo</a:t>
            </a:r>
            <a:r>
              <a:rPr lang="en-US" sz="1800" b="1">
                <a:latin typeface="Calibri"/>
              </a:rPr>
              <a:t> </a:t>
            </a:r>
            <a:r>
              <a:rPr lang="en-US" sz="1800" b="1" err="1">
                <a:latin typeface="Calibri"/>
              </a:rPr>
              <a:t>interno</a:t>
            </a:r>
            <a:r>
              <a:rPr lang="en-US" sz="1800" b="1">
                <a:latin typeface="Calibri"/>
              </a:rPr>
              <a:t>:</a:t>
            </a:r>
            <a:r>
              <a:rPr lang="en-US" sz="1800">
                <a:latin typeface="Calibri"/>
              </a:rPr>
              <a:t> As </a:t>
            </a:r>
            <a:r>
              <a:rPr lang="en-US" sz="1800" b="1" err="1">
                <a:latin typeface="Calibri"/>
              </a:rPr>
              <a:t>camadas</a:t>
            </a:r>
            <a:r>
              <a:rPr lang="en-US" sz="1800" b="1">
                <a:latin typeface="Calibri"/>
              </a:rPr>
              <a:t> </a:t>
            </a:r>
            <a:r>
              <a:rPr lang="en-US" sz="1800" b="1" err="1">
                <a:latin typeface="Calibri"/>
              </a:rPr>
              <a:t>mais</a:t>
            </a:r>
            <a:r>
              <a:rPr lang="en-US" sz="1800" b="1">
                <a:latin typeface="Calibri"/>
              </a:rPr>
              <a:t> </a:t>
            </a:r>
            <a:r>
              <a:rPr lang="en-US" sz="1800" b="1" err="1">
                <a:latin typeface="Calibri"/>
              </a:rPr>
              <a:t>profundas</a:t>
            </a:r>
            <a:r>
              <a:rPr lang="en-US" sz="1800">
                <a:latin typeface="Calibri"/>
              </a:rPr>
              <a:t> (que </a:t>
            </a:r>
            <a:r>
              <a:rPr lang="en-US" sz="1800" err="1">
                <a:latin typeface="Calibri"/>
              </a:rPr>
              <a:t>capturam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representações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mais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complexas</a:t>
            </a:r>
            <a:r>
              <a:rPr lang="en-US" sz="1800">
                <a:latin typeface="Calibri"/>
              </a:rPr>
              <a:t>) </a:t>
            </a:r>
            <a:r>
              <a:rPr lang="en-US" sz="1800" err="1">
                <a:latin typeface="Calibri"/>
              </a:rPr>
              <a:t>fornecem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sinais</a:t>
            </a:r>
            <a:r>
              <a:rPr lang="en-US" sz="1800">
                <a:latin typeface="Calibri"/>
              </a:rPr>
              <a:t> de </a:t>
            </a:r>
            <a:r>
              <a:rPr lang="en-US" sz="1800" err="1">
                <a:latin typeface="Calibri"/>
              </a:rPr>
              <a:t>aprendizado</a:t>
            </a:r>
            <a:r>
              <a:rPr lang="en-US" sz="1800">
                <a:latin typeface="Calibri"/>
              </a:rPr>
              <a:t> para </a:t>
            </a:r>
            <a:r>
              <a:rPr lang="en-US" sz="1800" err="1">
                <a:latin typeface="Calibri"/>
              </a:rPr>
              <a:t>treinar</a:t>
            </a:r>
            <a:r>
              <a:rPr lang="en-US" sz="1800">
                <a:latin typeface="Calibri"/>
              </a:rPr>
              <a:t> as </a:t>
            </a:r>
            <a:r>
              <a:rPr lang="en-US" sz="1800" b="1" err="1">
                <a:latin typeface="Calibri"/>
              </a:rPr>
              <a:t>camadas</a:t>
            </a:r>
            <a:r>
              <a:rPr lang="en-US" sz="1800" b="1">
                <a:latin typeface="Calibri"/>
              </a:rPr>
              <a:t> </a:t>
            </a:r>
            <a:r>
              <a:rPr lang="en-US" sz="1800" b="1" err="1">
                <a:latin typeface="Calibri"/>
              </a:rPr>
              <a:t>mais</a:t>
            </a:r>
            <a:r>
              <a:rPr lang="en-US" sz="1800" b="1">
                <a:latin typeface="Calibri"/>
              </a:rPr>
              <a:t> </a:t>
            </a:r>
            <a:r>
              <a:rPr lang="en-US" sz="1800" b="1" err="1">
                <a:latin typeface="Calibri"/>
              </a:rPr>
              <a:t>superficiais</a:t>
            </a:r>
            <a:r>
              <a:rPr lang="en-US" sz="1800">
                <a:latin typeface="Calibri"/>
              </a:rPr>
              <a:t>, </a:t>
            </a:r>
            <a:r>
              <a:rPr lang="en-US" sz="1800" err="1">
                <a:latin typeface="Calibri"/>
              </a:rPr>
              <a:t>fortalecendo</a:t>
            </a:r>
            <a:r>
              <a:rPr lang="en-US" sz="1800">
                <a:latin typeface="Calibri"/>
              </a:rPr>
              <a:t> a base da rede.</a:t>
            </a:r>
            <a:endParaRPr lang="en-US">
              <a:latin typeface="Calibri"/>
            </a:endParaRPr>
          </a:p>
          <a:p>
            <a:pPr>
              <a:buFont typeface="Arial"/>
              <a:buChar char="•"/>
            </a:pPr>
            <a:endParaRPr lang="en-US" sz="18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b="1">
                <a:latin typeface="Calibri"/>
              </a:rPr>
              <a:t>    </a:t>
            </a:r>
            <a:r>
              <a:rPr lang="en-US" sz="1800" b="1" err="1">
                <a:latin typeface="Calibri"/>
              </a:rPr>
              <a:t>Variações</a:t>
            </a:r>
            <a:r>
              <a:rPr lang="en-US" sz="1800" b="1">
                <a:latin typeface="Calibri"/>
              </a:rPr>
              <a:t> de </a:t>
            </a:r>
            <a:r>
              <a:rPr lang="en-US" sz="1800" b="1" err="1">
                <a:latin typeface="Calibri"/>
              </a:rPr>
              <a:t>Aprendizado</a:t>
            </a:r>
            <a:r>
              <a:rPr lang="en-US" sz="1800" b="1">
                <a:latin typeface="Calibri"/>
              </a:rPr>
              <a:t>:</a:t>
            </a:r>
            <a:r>
              <a:rPr lang="en-US" sz="1800">
                <a:latin typeface="Calibri"/>
              </a:rPr>
              <a:t> </a:t>
            </a:r>
            <a:endParaRPr lang="en-US">
              <a:latin typeface="Calibri"/>
            </a:endParaRPr>
          </a:p>
          <a:p>
            <a:pPr marL="457200" lvl="1">
              <a:buFont typeface="Courier New"/>
              <a:buChar char="o"/>
            </a:pP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Transferência</a:t>
            </a:r>
            <a:r>
              <a:rPr lang="en-US" sz="1800">
                <a:latin typeface="Calibri"/>
              </a:rPr>
              <a:t> entre </a:t>
            </a:r>
            <a:r>
              <a:rPr lang="en-US" sz="1800" b="1" err="1">
                <a:latin typeface="Calibri"/>
              </a:rPr>
              <a:t>épocas</a:t>
            </a:r>
            <a:r>
              <a:rPr lang="en-US" sz="1800">
                <a:latin typeface="Calibri"/>
              </a:rPr>
              <a:t>: o </a:t>
            </a:r>
            <a:r>
              <a:rPr lang="en-US" sz="1800" err="1">
                <a:latin typeface="Calibri"/>
              </a:rPr>
              <a:t>conhecimento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obtido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em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épocas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anteriores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guia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épocas</a:t>
            </a:r>
            <a:r>
              <a:rPr lang="en-US" sz="1800">
                <a:latin typeface="Calibri"/>
              </a:rPr>
              <a:t> posteriores.</a:t>
            </a:r>
          </a:p>
          <a:p>
            <a:pPr marL="457200" lvl="1">
              <a:buFont typeface="Courier New"/>
              <a:buChar char="o"/>
            </a:pP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Transferência</a:t>
            </a:r>
            <a:r>
              <a:rPr lang="en-US" sz="1800">
                <a:latin typeface="Calibri"/>
              </a:rPr>
              <a:t> entre </a:t>
            </a:r>
            <a:r>
              <a:rPr lang="en-US" sz="1800" b="1" err="1">
                <a:latin typeface="Calibri"/>
              </a:rPr>
              <a:t>camadas</a:t>
            </a:r>
            <a:r>
              <a:rPr lang="en-US" sz="1800">
                <a:latin typeface="Calibri"/>
              </a:rPr>
              <a:t>: </a:t>
            </a:r>
            <a:r>
              <a:rPr lang="en-US" sz="1800" err="1">
                <a:latin typeface="Calibri"/>
              </a:rPr>
              <a:t>informações</a:t>
            </a:r>
            <a:r>
              <a:rPr lang="en-US" sz="1800">
                <a:latin typeface="Calibri"/>
              </a:rPr>
              <a:t> de partes </a:t>
            </a:r>
            <a:r>
              <a:rPr lang="en-US" sz="1800" err="1">
                <a:latin typeface="Calibri"/>
              </a:rPr>
              <a:t>mais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avançadas</a:t>
            </a:r>
            <a:r>
              <a:rPr lang="en-US" sz="1800">
                <a:latin typeface="Calibri"/>
              </a:rPr>
              <a:t> da rede </a:t>
            </a:r>
            <a:r>
              <a:rPr lang="en-US" sz="1800" err="1">
                <a:latin typeface="Calibri"/>
              </a:rPr>
              <a:t>ajudam</a:t>
            </a:r>
            <a:r>
              <a:rPr lang="en-US" sz="1800">
                <a:latin typeface="Calibri"/>
              </a:rPr>
              <a:t> as </a:t>
            </a:r>
            <a:r>
              <a:rPr lang="en-US" sz="1800" err="1">
                <a:latin typeface="Calibri"/>
              </a:rPr>
              <a:t>iniciais</a:t>
            </a:r>
            <a:r>
              <a:rPr lang="en-US" sz="1800">
                <a:latin typeface="Calibri"/>
              </a:rPr>
              <a:t>.</a:t>
            </a:r>
            <a:endParaRPr lang="en-US">
              <a:latin typeface="Calibri"/>
            </a:endParaRPr>
          </a:p>
          <a:p>
            <a:pPr>
              <a:buFont typeface="Arial"/>
              <a:buChar char="•"/>
            </a:pPr>
            <a:endParaRPr lang="en-US" sz="18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b="1">
                <a:latin typeface="Calibri"/>
              </a:rPr>
              <a:t>    </a:t>
            </a:r>
            <a:r>
              <a:rPr lang="en-US" sz="1800" b="1" err="1">
                <a:latin typeface="Calibri"/>
              </a:rPr>
              <a:t>Categoria</a:t>
            </a:r>
            <a:r>
              <a:rPr lang="en-US" sz="1800" b="1">
                <a:latin typeface="Calibri"/>
              </a:rPr>
              <a:t>: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Considerada</a:t>
            </a:r>
            <a:r>
              <a:rPr lang="en-US" sz="1800">
                <a:latin typeface="Calibri"/>
              </a:rPr>
              <a:t> um </a:t>
            </a:r>
            <a:r>
              <a:rPr lang="en-US" sz="1800" b="1" err="1">
                <a:latin typeface="Calibri"/>
              </a:rPr>
              <a:t>caso</a:t>
            </a:r>
            <a:r>
              <a:rPr lang="en-US" sz="1800" b="1">
                <a:latin typeface="Calibri"/>
              </a:rPr>
              <a:t> especial de </a:t>
            </a:r>
            <a:r>
              <a:rPr lang="en-US" sz="1800" b="1" err="1">
                <a:latin typeface="Calibri"/>
              </a:rPr>
              <a:t>destilação</a:t>
            </a:r>
            <a:r>
              <a:rPr lang="en-US" sz="1800" b="1">
                <a:latin typeface="Calibri"/>
              </a:rPr>
              <a:t> online</a:t>
            </a:r>
            <a:r>
              <a:rPr lang="en-US" sz="1800">
                <a:latin typeface="Calibri"/>
              </a:rPr>
              <a:t>.</a:t>
            </a:r>
            <a:endParaRPr lang="en-US">
              <a:latin typeface="Calibri"/>
            </a:endParaRPr>
          </a:p>
          <a:p>
            <a:pPr>
              <a:buFont typeface="Arial"/>
              <a:buChar char="•"/>
            </a:pPr>
            <a:endParaRPr lang="en-US" sz="18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b="1">
                <a:latin typeface="Calibri"/>
              </a:rPr>
              <a:t>    </a:t>
            </a:r>
            <a:r>
              <a:rPr lang="en-US" sz="1800" b="1" err="1">
                <a:latin typeface="Calibri"/>
              </a:rPr>
              <a:t>Vantagem</a:t>
            </a:r>
            <a:r>
              <a:rPr lang="en-US" sz="1800" b="1">
                <a:latin typeface="Calibri"/>
              </a:rPr>
              <a:t>:</a:t>
            </a:r>
            <a:r>
              <a:rPr lang="en-US" sz="1800">
                <a:latin typeface="Calibri"/>
              </a:rPr>
              <a:t> Dispensa </a:t>
            </a:r>
            <a:r>
              <a:rPr lang="en-US" sz="1800" err="1">
                <a:latin typeface="Calibri"/>
              </a:rPr>
              <a:t>modelo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externo</a:t>
            </a:r>
            <a:r>
              <a:rPr lang="en-US" sz="1800">
                <a:latin typeface="Calibri"/>
              </a:rPr>
              <a:t>, </a:t>
            </a:r>
            <a:r>
              <a:rPr lang="en-US" sz="1800" err="1">
                <a:latin typeface="Calibri"/>
              </a:rPr>
              <a:t>aproveitando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melhor</a:t>
            </a:r>
            <a:r>
              <a:rPr lang="en-US" sz="1800">
                <a:latin typeface="Calibri"/>
              </a:rPr>
              <a:t> a </a:t>
            </a:r>
            <a:r>
              <a:rPr lang="en-US" sz="1800" err="1">
                <a:latin typeface="Calibri"/>
              </a:rPr>
              <a:t>própria</a:t>
            </a:r>
            <a:r>
              <a:rPr lang="en-US" sz="1800">
                <a:latin typeface="Calibri"/>
              </a:rPr>
              <a:t> rede para </a:t>
            </a:r>
            <a:r>
              <a:rPr lang="en-US" sz="1800" err="1">
                <a:latin typeface="Calibri"/>
              </a:rPr>
              <a:t>melhorar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desempenho</a:t>
            </a:r>
            <a:r>
              <a:rPr lang="en-US" sz="1800">
                <a:latin typeface="Calibri"/>
              </a:rPr>
              <a:t>.</a:t>
            </a:r>
            <a:endParaRPr lang="en-US">
              <a:latin typeface="Calibri"/>
            </a:endParaRPr>
          </a:p>
          <a:p>
            <a:pPr marL="228600" indent="-228600">
              <a:buFont typeface="Arial"/>
              <a:buChar char="•"/>
            </a:pPr>
            <a:endParaRPr lang="en-US" sz="1800">
              <a:latin typeface="Calibri"/>
            </a:endParaRPr>
          </a:p>
        </p:txBody>
      </p:sp>
      <p:pic>
        <p:nvPicPr>
          <p:cNvPr id="2" name="Imagem 1" descr="Diagrama&#10;&#10;O conteúdo gerado por IA pode estar incorreto.">
            <a:extLst>
              <a:ext uri="{FF2B5EF4-FFF2-40B4-BE49-F238E27FC236}">
                <a16:creationId xmlns:a16="http://schemas.microsoft.com/office/drawing/2014/main" id="{17083FD0-A09E-B642-93DB-721E81DE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87" y="2195512"/>
            <a:ext cx="3933825" cy="2466975"/>
          </a:xfrm>
          <a:prstGeom prst="rect">
            <a:avLst/>
          </a:prstGeom>
        </p:spPr>
      </p:pic>
      <p:pic>
        <p:nvPicPr>
          <p:cNvPr id="6" name="Google Shape;91;p13" descr="Logo">
            <a:extLst>
              <a:ext uri="{FF2B5EF4-FFF2-40B4-BE49-F238E27FC236}">
                <a16:creationId xmlns:a16="http://schemas.microsoft.com/office/drawing/2014/main" id="{9DE789ED-FEEB-282D-A505-3507DC77D7E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59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95280" cy="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838200" y="1148535"/>
            <a:ext cx="10495280" cy="531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78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85"/>
            </a:pPr>
            <a:endParaRPr lang="pt-BR" sz="2600"/>
          </a:p>
          <a:p>
            <a:pPr marL="914400" indent="-457200">
              <a:spcBef>
                <a:spcPts val="0"/>
              </a:spcBef>
            </a:pPr>
            <a:r>
              <a:rPr lang="pt-BR" sz="2600"/>
              <a:t>Proposto pelos estudiosos </a:t>
            </a:r>
            <a:r>
              <a:rPr lang="pt-BR" sz="2600" err="1"/>
              <a:t>Bucilă</a:t>
            </a:r>
            <a:r>
              <a:rPr lang="pt-BR" sz="2600"/>
              <a:t>, Caruana e </a:t>
            </a:r>
            <a:r>
              <a:rPr lang="pt-BR" sz="2600" err="1"/>
              <a:t>Niculescu-Mizil</a:t>
            </a:r>
            <a:r>
              <a:rPr lang="pt-BR" sz="2600"/>
              <a:t> (2006).</a:t>
            </a:r>
          </a:p>
          <a:p>
            <a:pPr marL="914400" indent="-457200">
              <a:spcBef>
                <a:spcPts val="0"/>
              </a:spcBef>
            </a:pPr>
            <a:endParaRPr lang="pt-BR" sz="2600"/>
          </a:p>
          <a:p>
            <a:pPr marL="914400" indent="-457200">
              <a:spcBef>
                <a:spcPts val="0"/>
              </a:spcBef>
            </a:pPr>
            <a:r>
              <a:rPr lang="pt-BR" sz="2600"/>
              <a:t>Objetivo: </a:t>
            </a:r>
            <a:r>
              <a:rPr lang="pt-BR" sz="2600" b="1"/>
              <a:t>transferir o conhecimento</a:t>
            </a:r>
            <a:r>
              <a:rPr lang="pt-BR" sz="2600"/>
              <a:t> de um modelo ou um conjunto de modelos grandes para um modelo menor.</a:t>
            </a:r>
          </a:p>
          <a:p>
            <a:pPr marL="914400" indent="-457200">
              <a:spcBef>
                <a:spcPts val="0"/>
              </a:spcBef>
            </a:pPr>
            <a:endParaRPr lang="pt-BR" sz="2600"/>
          </a:p>
          <a:p>
            <a:pPr marL="914400" indent="-457200">
              <a:spcBef>
                <a:spcPts val="0"/>
              </a:spcBef>
            </a:pPr>
            <a:r>
              <a:rPr lang="pt-BR" sz="2600"/>
              <a:t>Considerado a </a:t>
            </a:r>
            <a:r>
              <a:rPr lang="pt-BR" sz="2600" b="1"/>
              <a:t>primeira forma de compressão de modelos</a:t>
            </a:r>
            <a:r>
              <a:rPr lang="pt-BR" sz="2600"/>
              <a:t> em IA.</a:t>
            </a:r>
          </a:p>
          <a:p>
            <a:pPr marL="914400" indent="-457200">
              <a:spcBef>
                <a:spcPts val="0"/>
              </a:spcBef>
            </a:pPr>
            <a:endParaRPr lang="pt-BR" sz="2600"/>
          </a:p>
          <a:p>
            <a:pPr marL="914400" indent="-457200">
              <a:spcBef>
                <a:spcPts val="0"/>
              </a:spcBef>
            </a:pPr>
            <a:r>
              <a:rPr lang="pt-BR" sz="2600"/>
              <a:t>Popularizado por </a:t>
            </a:r>
            <a:r>
              <a:rPr lang="pt-BR" sz="2600" err="1"/>
              <a:t>Hinton</a:t>
            </a:r>
            <a:r>
              <a:rPr lang="pt-BR" sz="2600"/>
              <a:t> (2015) que cunhou o termo </a:t>
            </a:r>
            <a:r>
              <a:rPr lang="pt-BR" sz="2600" i="1" err="1"/>
              <a:t>Knowledge</a:t>
            </a:r>
            <a:r>
              <a:rPr lang="pt-BR" sz="2600" i="1"/>
              <a:t> </a:t>
            </a:r>
            <a:r>
              <a:rPr lang="pt-BR" sz="2600" i="1" err="1"/>
              <a:t>Distillation</a:t>
            </a:r>
            <a:r>
              <a:rPr lang="pt-BR" sz="2600"/>
              <a:t>.</a:t>
            </a:r>
          </a:p>
          <a:p>
            <a:pPr marL="914400" indent="-457200">
              <a:spcBef>
                <a:spcPts val="0"/>
              </a:spcBef>
            </a:pPr>
            <a:endParaRPr lang="pt-BR" sz="2400"/>
          </a:p>
          <a:p>
            <a:pPr indent="0">
              <a:spcBef>
                <a:spcPts val="0"/>
              </a:spcBef>
              <a:buNone/>
            </a:pPr>
            <a:endParaRPr lang="pt-BR" sz="2400"/>
          </a:p>
          <a:p>
            <a:pPr marL="914400" indent="-457200">
              <a:spcBef>
                <a:spcPts val="0"/>
              </a:spcBef>
            </a:pPr>
            <a:endParaRPr lang="pt-BR" sz="2400"/>
          </a:p>
          <a:p>
            <a:pPr marL="285750" indent="-285750"/>
            <a:endParaRPr lang="pt-BR" sz="2400"/>
          </a:p>
          <a:p>
            <a:pPr indent="0">
              <a:spcBef>
                <a:spcPts val="0"/>
              </a:spcBef>
              <a:buNone/>
            </a:pPr>
            <a:endParaRPr lang="pt-BR" sz="2400"/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416643C6-FD95-7A76-007C-00D8897796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BBC67-6006-314F-F70C-BDFC6CD69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484E6-9DAF-079E-6189-EA7C2C7D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659765"/>
            <a:ext cx="10515600" cy="65723"/>
          </a:xfrm>
        </p:spPr>
        <p:txBody>
          <a:bodyPr>
            <a:noAutofit/>
          </a:bodyPr>
          <a:lstStyle/>
          <a:p>
            <a:r>
              <a:rPr lang="pt-BR" sz="3600"/>
              <a:t>Tipos de Destilação - Resumo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5FDB4E-56A1-C32F-F967-C31FD68C5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5"/>
            <a:ext cx="10515600" cy="5489258"/>
          </a:xfrm>
        </p:spPr>
        <p:txBody>
          <a:bodyPr>
            <a:normAutofit/>
          </a:bodyPr>
          <a:lstStyle/>
          <a:p>
            <a:endParaRPr lang="pt-BR" sz="2400" b="1"/>
          </a:p>
          <a:p>
            <a:endParaRPr lang="pt-BR" sz="2400"/>
          </a:p>
          <a:p>
            <a:endParaRPr lang="pt-BR" sz="1100" b="1"/>
          </a:p>
          <a:p>
            <a:endParaRPr lang="pt-BR" sz="1100"/>
          </a:p>
          <a:p>
            <a:pPr marL="114300" indent="0">
              <a:buNone/>
            </a:pPr>
            <a:br>
              <a:rPr lang="en-US"/>
            </a:br>
            <a:endParaRPr lang="en-US"/>
          </a:p>
          <a:p>
            <a:endParaRPr lang="pt-BR" sz="1100"/>
          </a:p>
        </p:txBody>
      </p:sp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5545411A-3AF5-FE6C-636A-A047FF627A5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Tabela&#10;&#10;O conteúdo gerado por IA pode estar incorreto.">
            <a:extLst>
              <a:ext uri="{FF2B5EF4-FFF2-40B4-BE49-F238E27FC236}">
                <a16:creationId xmlns:a16="http://schemas.microsoft.com/office/drawing/2014/main" id="{AD40E275-2331-A8DC-5B32-A565B693C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2650331"/>
            <a:ext cx="11460480" cy="15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1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5B4839D3-4200-C3BD-9D21-3D48DF06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FD3280F8-65E3-9211-EE17-95F9BC7DA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0931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/>
              <a:t>YOLO</a:t>
            </a:r>
          </a:p>
        </p:txBody>
      </p:sp>
      <p:sp>
        <p:nvSpPr>
          <p:cNvPr id="179" name="Google Shape;179;p25">
            <a:extLst>
              <a:ext uri="{FF2B5EF4-FFF2-40B4-BE49-F238E27FC236}">
                <a16:creationId xmlns:a16="http://schemas.microsoft.com/office/drawing/2014/main" id="{79EA6003-0646-4AA2-CC2E-17E4DD42C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32168"/>
            <a:ext cx="10515600" cy="478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b="1"/>
              <a:t>YOLO (</a:t>
            </a:r>
            <a:r>
              <a:rPr lang="pt-BR" b="1" i="1" err="1"/>
              <a:t>You</a:t>
            </a:r>
            <a:r>
              <a:rPr lang="pt-BR" b="1" i="1"/>
              <a:t> Only Look </a:t>
            </a:r>
            <a:r>
              <a:rPr lang="pt-BR" b="1" i="1" err="1"/>
              <a:t>Once</a:t>
            </a:r>
            <a:r>
              <a:rPr lang="pt-BR" b="1"/>
              <a:t>)</a:t>
            </a:r>
            <a:endParaRPr lang="pt-BR"/>
          </a:p>
          <a:p>
            <a:r>
              <a:rPr lang="pt-BR" b="1"/>
              <a:t>O que é:</a:t>
            </a:r>
            <a:r>
              <a:rPr lang="pt-BR"/>
              <a:t> Algoritmo de </a:t>
            </a:r>
            <a:r>
              <a:rPr lang="pt-BR" b="1"/>
              <a:t>detecção de objetos em tempo real</a:t>
            </a:r>
            <a:r>
              <a:rPr lang="pt-BR"/>
              <a:t>.</a:t>
            </a:r>
          </a:p>
          <a:p>
            <a:r>
              <a:rPr lang="pt-BR" b="1"/>
              <a:t>Como funciona:</a:t>
            </a:r>
            <a:r>
              <a:rPr lang="pt-BR"/>
              <a:t> Analisa a imagem inteira de uma vez, prevendo </a:t>
            </a:r>
            <a:r>
              <a:rPr lang="pt-BR" b="1"/>
              <a:t>caixas delimitadoras (</a:t>
            </a:r>
            <a:r>
              <a:rPr lang="pt-BR" b="1" i="1" err="1"/>
              <a:t>bounding</a:t>
            </a:r>
            <a:r>
              <a:rPr lang="pt-BR" b="1" i="1"/>
              <a:t> boxes</a:t>
            </a:r>
            <a:r>
              <a:rPr lang="pt-BR" b="1"/>
              <a:t>)</a:t>
            </a:r>
            <a:r>
              <a:rPr lang="pt-BR"/>
              <a:t> e </a:t>
            </a:r>
            <a:r>
              <a:rPr lang="pt-BR" b="1"/>
              <a:t>classes</a:t>
            </a:r>
            <a:r>
              <a:rPr lang="pt-BR"/>
              <a:t> simultaneamente.</a:t>
            </a:r>
          </a:p>
          <a:p>
            <a:r>
              <a:rPr lang="pt-BR" b="1"/>
              <a:t>Vantagem:</a:t>
            </a:r>
            <a:r>
              <a:rPr lang="pt-BR"/>
              <a:t> Muito rápido e eficiente, adequado para aplicações em </a:t>
            </a:r>
            <a:r>
              <a:rPr lang="pt-BR" b="1"/>
              <a:t>tempo real</a:t>
            </a:r>
            <a:r>
              <a:rPr lang="pt-BR"/>
              <a:t>.</a:t>
            </a:r>
          </a:p>
          <a:p>
            <a:r>
              <a:rPr lang="pt-BR" b="1"/>
              <a:t>Aplicações:</a:t>
            </a:r>
            <a:r>
              <a:rPr lang="pt-BR"/>
              <a:t> Vigilância, veículos autônomos, drones, análise de imagens médicas, entre outros.</a:t>
            </a:r>
          </a:p>
          <a:p>
            <a:pPr>
              <a:spcBef>
                <a:spcPts val="0"/>
              </a:spcBef>
            </a:pPr>
            <a:endParaRPr lang="pt-BR"/>
          </a:p>
          <a:p>
            <a:pPr marL="114300" indent="0">
              <a:spcBef>
                <a:spcPts val="0"/>
              </a:spcBef>
              <a:buNone/>
            </a:pPr>
            <a:endParaRPr lang="pt-BR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45B3776E-3862-328C-435C-382ABFA89A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525386" y="5821242"/>
            <a:ext cx="2098828" cy="59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472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838200" y="50451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/>
              <a:t>Exemplo de Aplicação</a:t>
            </a: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838200" y="1632168"/>
            <a:ext cx="10515600" cy="4786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pt-BR"/>
              <a:t>Utilizou-se o </a:t>
            </a:r>
            <a:r>
              <a:rPr lang="pt-BR" b="1"/>
              <a:t>YOLOv5x </a:t>
            </a:r>
            <a:r>
              <a:rPr lang="pt-BR"/>
              <a:t>como </a:t>
            </a:r>
            <a:r>
              <a:rPr lang="pt-BR" b="1" i="1" err="1"/>
              <a:t>Teacher</a:t>
            </a:r>
            <a:r>
              <a:rPr lang="pt-BR" i="1"/>
              <a:t> </a:t>
            </a:r>
            <a:r>
              <a:rPr lang="pt-BR"/>
              <a:t>e o </a:t>
            </a:r>
            <a:r>
              <a:rPr lang="pt-BR" b="1"/>
              <a:t>YOLOv5n </a:t>
            </a:r>
            <a:r>
              <a:rPr lang="pt-BR"/>
              <a:t>como </a:t>
            </a:r>
            <a:r>
              <a:rPr lang="pt-BR" b="1" i="1" err="1"/>
              <a:t>Student</a:t>
            </a:r>
            <a:r>
              <a:rPr lang="pt-BR" i="1"/>
              <a:t> </a:t>
            </a:r>
            <a:r>
              <a:rPr lang="pt-BR"/>
              <a:t>para demonstrar a aplicação de </a:t>
            </a:r>
            <a:r>
              <a:rPr lang="pt-BR" b="1" i="1" err="1"/>
              <a:t>Knowledge</a:t>
            </a:r>
            <a:r>
              <a:rPr lang="pt-BR" b="1" i="1"/>
              <a:t> </a:t>
            </a:r>
            <a:r>
              <a:rPr lang="pt-BR" b="1" i="1" err="1"/>
              <a:t>Distillation</a:t>
            </a:r>
            <a:r>
              <a:rPr lang="pt-BR"/>
              <a:t> em detecção de objetos.</a:t>
            </a:r>
          </a:p>
          <a:p>
            <a:pPr marL="114300" indent="0">
              <a:spcBef>
                <a:spcPts val="0"/>
              </a:spcBef>
              <a:buNone/>
            </a:pPr>
            <a:endParaRPr lang="pt-BR"/>
          </a:p>
        </p:txBody>
      </p:sp>
      <p:pic>
        <p:nvPicPr>
          <p:cNvPr id="2" name="Imagem 1" descr="Tabela&#10;&#10;O conteúdo gerado por IA pode estar incorreto.">
            <a:extLst>
              <a:ext uri="{FF2B5EF4-FFF2-40B4-BE49-F238E27FC236}">
                <a16:creationId xmlns:a16="http://schemas.microsoft.com/office/drawing/2014/main" id="{759A3456-CDF7-9096-7313-E248D003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70" y="3332429"/>
            <a:ext cx="11355659" cy="1391899"/>
          </a:xfrm>
          <a:prstGeom prst="rect">
            <a:avLst/>
          </a:prstGeom>
        </p:spPr>
      </p:pic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36472025-2F3C-4FA2-23DA-FBAF8968DF5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1E174846-B76C-7E58-E85E-62AA6F69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8FFD4849-6FC4-5E58-D70F-E60362910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723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/>
              <a:t>YOLOv5x </a:t>
            </a:r>
            <a:r>
              <a:rPr lang="pt-BR" sz="3200" err="1"/>
              <a:t>Vs</a:t>
            </a:r>
            <a:r>
              <a:rPr lang="pt-BR" sz="3200"/>
              <a:t> YOLOv5n</a:t>
            </a:r>
            <a:endParaRPr lang="pt-BR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B809BCF0-9E1E-5AA4-00C1-57FDA7C3B7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F67FB9-60A6-B5A4-1A05-633CCE44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66400" cy="3325178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Imagem 5" descr="Tabela&#10;&#10;O conteúdo gerado por IA pode estar incorreto.">
            <a:extLst>
              <a:ext uri="{FF2B5EF4-FFF2-40B4-BE49-F238E27FC236}">
                <a16:creationId xmlns:a16="http://schemas.microsoft.com/office/drawing/2014/main" id="{AC47C8AC-9EAC-130A-9F3F-5EB74A479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68" y="1713865"/>
            <a:ext cx="10563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92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F3FC8D20-D296-33DA-F0DD-7F8106A78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2A932-9CF2-003A-EB2A-92C8EF40E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7548" y="1254760"/>
            <a:ext cx="4917757" cy="6280468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har char="•"/>
            </a:pPr>
            <a:endParaRPr lang="pt-BR"/>
          </a:p>
          <a:p>
            <a:pPr marL="285750" indent="-285750">
              <a:buChar char="•"/>
            </a:pPr>
            <a:endParaRPr lang="pt-BR" sz="1800"/>
          </a:p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25C835-BC0B-3370-BEC9-14020A99ED48}"/>
              </a:ext>
            </a:extLst>
          </p:cNvPr>
          <p:cNvSpPr txBox="1"/>
          <p:nvPr/>
        </p:nvSpPr>
        <p:spPr>
          <a:xfrm>
            <a:off x="4500880" y="731520"/>
            <a:ext cx="7264400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600" dirty="0"/>
              <a:t>  </a:t>
            </a:r>
            <a:r>
              <a:rPr lang="en-US" sz="1800" b="1" dirty="0">
                <a:latin typeface="Calibri"/>
              </a:rPr>
              <a:t>Input Image</a:t>
            </a:r>
            <a:r>
              <a:rPr lang="en-US" sz="1800" dirty="0">
                <a:latin typeface="Calibri"/>
              </a:rPr>
              <a:t>: </a:t>
            </a:r>
            <a:r>
              <a:rPr lang="en-US" sz="1800" dirty="0" err="1">
                <a:latin typeface="Calibri"/>
              </a:rPr>
              <a:t>Imagem</a:t>
            </a:r>
            <a:r>
              <a:rPr lang="en-US" sz="1800" dirty="0">
                <a:latin typeface="Calibri"/>
              </a:rPr>
              <a:t> de entrada do conjunto de </a:t>
            </a:r>
            <a:r>
              <a:rPr lang="en-US" sz="1800" dirty="0" err="1">
                <a:latin typeface="Calibri"/>
              </a:rPr>
              <a:t>folhas</a:t>
            </a:r>
            <a:r>
              <a:rPr lang="en-US" sz="1800" dirty="0">
                <a:latin typeface="Calibri"/>
              </a:rPr>
              <a:t> de </a:t>
            </a:r>
            <a:r>
              <a:rPr lang="en-US" sz="1800" dirty="0" err="1">
                <a:latin typeface="Calibri"/>
              </a:rPr>
              <a:t>tomate</a:t>
            </a:r>
            <a:endParaRPr lang="en-US" sz="18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18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  </a:t>
            </a:r>
            <a:r>
              <a:rPr lang="en-US" sz="1800" b="1" dirty="0">
                <a:latin typeface="Calibri"/>
              </a:rPr>
              <a:t>Focus + Conv</a:t>
            </a:r>
            <a:r>
              <a:rPr lang="en-US" sz="1800" dirty="0">
                <a:latin typeface="Calibri"/>
              </a:rPr>
              <a:t>: A </a:t>
            </a:r>
            <a:r>
              <a:rPr lang="en-US" sz="1800" dirty="0" err="1">
                <a:latin typeface="Calibri"/>
              </a:rPr>
              <a:t>camada</a:t>
            </a:r>
            <a:r>
              <a:rPr lang="en-US" sz="1800" dirty="0">
                <a:latin typeface="Calibri"/>
              </a:rPr>
              <a:t> </a:t>
            </a:r>
            <a:r>
              <a:rPr lang="en-US" sz="1800" i="1" dirty="0">
                <a:latin typeface="Calibri"/>
              </a:rPr>
              <a:t>Focus </a:t>
            </a:r>
            <a:r>
              <a:rPr lang="en-US" sz="1800" dirty="0">
                <a:latin typeface="Calibri"/>
              </a:rPr>
              <a:t>divide a </a:t>
            </a:r>
            <a:r>
              <a:rPr lang="en-US" sz="1800" dirty="0" err="1">
                <a:latin typeface="Calibri"/>
              </a:rPr>
              <a:t>imagem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em</a:t>
            </a:r>
            <a:r>
              <a:rPr lang="en-US" sz="1800" dirty="0">
                <a:latin typeface="Calibri"/>
              </a:rPr>
              <a:t> partes </a:t>
            </a:r>
            <a:r>
              <a:rPr lang="en-US" sz="1800" dirty="0" err="1">
                <a:latin typeface="Calibri"/>
              </a:rPr>
              <a:t>menores</a:t>
            </a:r>
            <a:r>
              <a:rPr lang="en-US" sz="1800" dirty="0">
                <a:latin typeface="Calibri"/>
              </a:rPr>
              <a:t> e as </a:t>
            </a:r>
            <a:r>
              <a:rPr lang="en-US" sz="1800" dirty="0" err="1">
                <a:latin typeface="Calibri"/>
              </a:rPr>
              <a:t>concatena</a:t>
            </a:r>
            <a:r>
              <a:rPr lang="en-US" sz="1800" dirty="0">
                <a:latin typeface="Calibri"/>
              </a:rPr>
              <a:t>, </a:t>
            </a:r>
            <a:r>
              <a:rPr lang="en-US" sz="1800" dirty="0" err="1">
                <a:latin typeface="Calibri"/>
              </a:rPr>
              <a:t>aumentando</a:t>
            </a:r>
            <a:r>
              <a:rPr lang="en-US" sz="1800" dirty="0">
                <a:latin typeface="Calibri"/>
              </a:rPr>
              <a:t> a </a:t>
            </a:r>
            <a:r>
              <a:rPr lang="en-US" sz="1800" dirty="0" err="1">
                <a:latin typeface="Calibri"/>
              </a:rPr>
              <a:t>riqueza</a:t>
            </a:r>
            <a:r>
              <a:rPr lang="en-US" sz="1800" dirty="0">
                <a:latin typeface="Calibri"/>
              </a:rPr>
              <a:t> de </a:t>
            </a:r>
            <a:r>
              <a:rPr lang="en-US" sz="1800" dirty="0" err="1">
                <a:latin typeface="Calibri"/>
              </a:rPr>
              <a:t>informação</a:t>
            </a:r>
            <a:r>
              <a:rPr lang="en-US" sz="1800" dirty="0">
                <a:latin typeface="Calibri"/>
              </a:rPr>
              <a:t>. </a:t>
            </a:r>
            <a:r>
              <a:rPr lang="en-US" sz="1800" dirty="0" err="1">
                <a:latin typeface="Calibri"/>
              </a:rPr>
              <a:t>Extrai</a:t>
            </a:r>
            <a:r>
              <a:rPr lang="en-US" sz="1800" dirty="0">
                <a:latin typeface="Calibri"/>
              </a:rPr>
              <a:t> </a:t>
            </a:r>
            <a:r>
              <a:rPr lang="en-US" sz="1800" i="1" dirty="0">
                <a:latin typeface="Calibri"/>
              </a:rPr>
              <a:t>features </a:t>
            </a:r>
            <a:r>
              <a:rPr lang="en-US" sz="1800" dirty="0" err="1">
                <a:latin typeface="Calibri"/>
              </a:rPr>
              <a:t>iniciais</a:t>
            </a:r>
            <a:r>
              <a:rPr lang="en-US" sz="1800" dirty="0">
                <a:latin typeface="Calibri"/>
              </a:rPr>
              <a:t>. A </a:t>
            </a:r>
            <a:r>
              <a:rPr lang="en-US" sz="1800" dirty="0" err="1">
                <a:latin typeface="Calibri"/>
              </a:rPr>
              <a:t>convolução</a:t>
            </a:r>
            <a:r>
              <a:rPr lang="en-US" sz="1800" dirty="0">
                <a:latin typeface="Calibri"/>
              </a:rPr>
              <a:t> atua </a:t>
            </a:r>
            <a:r>
              <a:rPr lang="en-US" sz="1800" dirty="0" err="1">
                <a:latin typeface="Calibri"/>
              </a:rPr>
              <a:t>como</a:t>
            </a:r>
            <a:r>
              <a:rPr lang="en-US" sz="1800" dirty="0">
                <a:latin typeface="Calibri"/>
              </a:rPr>
              <a:t> um "</a:t>
            </a:r>
            <a:r>
              <a:rPr lang="en-US" sz="1800" dirty="0" err="1">
                <a:latin typeface="Calibri"/>
              </a:rPr>
              <a:t>filtro</a:t>
            </a:r>
            <a:r>
              <a:rPr lang="en-US" sz="1800" dirty="0">
                <a:latin typeface="Calibri"/>
              </a:rPr>
              <a:t>" que </a:t>
            </a:r>
            <a:r>
              <a:rPr lang="en-US" sz="1800" dirty="0" err="1">
                <a:latin typeface="Calibri"/>
              </a:rPr>
              <a:t>desliza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sobre</a:t>
            </a:r>
            <a:r>
              <a:rPr lang="en-US" sz="1800" dirty="0">
                <a:latin typeface="Calibri"/>
              </a:rPr>
              <a:t> a </a:t>
            </a:r>
            <a:r>
              <a:rPr lang="en-US" sz="1800" dirty="0" err="1">
                <a:latin typeface="Calibri"/>
              </a:rPr>
              <a:t>imagem</a:t>
            </a:r>
            <a:r>
              <a:rPr lang="en-US" sz="1800" dirty="0">
                <a:latin typeface="Calibri"/>
              </a:rPr>
              <a:t> de entrada, </a:t>
            </a:r>
            <a:r>
              <a:rPr lang="en-US" sz="1800" dirty="0" err="1">
                <a:latin typeface="Calibri"/>
              </a:rPr>
              <a:t>buscando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por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características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específicas</a:t>
            </a:r>
            <a:endParaRPr lang="en-US" sz="1800" dirty="0">
              <a:latin typeface="Calibri"/>
            </a:endParaRPr>
          </a:p>
          <a:p>
            <a:pPr>
              <a:buFont typeface="Arial"/>
              <a:buChar char="•"/>
            </a:pPr>
            <a:endParaRPr lang="en-US" sz="18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Calibri"/>
              </a:rPr>
              <a:t> CSP (</a:t>
            </a:r>
            <a:r>
              <a:rPr lang="en-US" sz="1800" b="1" i="1" dirty="0">
                <a:latin typeface="Calibri"/>
              </a:rPr>
              <a:t>Cross Stage Partial</a:t>
            </a:r>
            <a:r>
              <a:rPr lang="en-US" sz="1800" b="1" dirty="0">
                <a:latin typeface="Calibri"/>
              </a:rPr>
              <a:t>) </a:t>
            </a:r>
            <a:r>
              <a:rPr lang="en-US" sz="1800" b="1" i="1" dirty="0">
                <a:latin typeface="Calibri"/>
              </a:rPr>
              <a:t>Bottlenecks</a:t>
            </a:r>
            <a:r>
              <a:rPr lang="en-US" sz="1800" dirty="0">
                <a:latin typeface="Calibri"/>
              </a:rPr>
              <a:t>: CSP divide </a:t>
            </a:r>
            <a:r>
              <a:rPr lang="en-US" sz="1800" dirty="0" err="1">
                <a:latin typeface="Calibri"/>
              </a:rPr>
              <a:t>os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mapas</a:t>
            </a:r>
            <a:r>
              <a:rPr lang="en-US" sz="1800" dirty="0">
                <a:latin typeface="Calibri"/>
              </a:rPr>
              <a:t> de </a:t>
            </a:r>
            <a:r>
              <a:rPr lang="en-US" sz="1800" i="1" dirty="0">
                <a:latin typeface="Calibri"/>
              </a:rPr>
              <a:t>feature </a:t>
            </a:r>
            <a:r>
              <a:rPr lang="en-US" sz="1800" dirty="0" err="1">
                <a:latin typeface="Calibri"/>
              </a:rPr>
              <a:t>em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blocos</a:t>
            </a:r>
            <a:r>
              <a:rPr lang="en-US" sz="1800" dirty="0">
                <a:latin typeface="Calibri"/>
              </a:rPr>
              <a:t>, </a:t>
            </a:r>
            <a:r>
              <a:rPr lang="en-US" sz="1800" dirty="0" err="1">
                <a:latin typeface="Calibri"/>
              </a:rPr>
              <a:t>processando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apenas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uma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parte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em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cada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etapa</a:t>
            </a:r>
            <a:r>
              <a:rPr lang="en-US" sz="1800" dirty="0">
                <a:latin typeface="Calibri"/>
              </a:rPr>
              <a:t> e </a:t>
            </a:r>
            <a:r>
              <a:rPr lang="en-US" sz="1800" dirty="0" err="1">
                <a:latin typeface="Calibri"/>
              </a:rPr>
              <a:t>depois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combinando</a:t>
            </a:r>
            <a:r>
              <a:rPr lang="en-US" sz="1800" dirty="0">
                <a:latin typeface="Calibri"/>
              </a:rPr>
              <a:t>. Captura </a:t>
            </a:r>
            <a:r>
              <a:rPr lang="en-US" sz="1800" dirty="0" err="1">
                <a:latin typeface="Calibri"/>
              </a:rPr>
              <a:t>padrões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complexos</a:t>
            </a:r>
            <a:r>
              <a:rPr lang="en-US" sz="1800" dirty="0">
                <a:latin typeface="Calibri"/>
              </a:rPr>
              <a:t>.</a:t>
            </a:r>
          </a:p>
          <a:p>
            <a:pPr>
              <a:buFont typeface="Arial"/>
              <a:buChar char="•"/>
            </a:pPr>
            <a:endParaRPr lang="en-US" sz="18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SPP (</a:t>
            </a:r>
            <a:r>
              <a:rPr lang="en-US" sz="1800" b="1" i="1" dirty="0">
                <a:latin typeface="Calibri"/>
              </a:rPr>
              <a:t>Spatial Pyramid Pooling</a:t>
            </a:r>
            <a:r>
              <a:rPr lang="en-US" sz="1800" b="1" dirty="0">
                <a:latin typeface="Calibri"/>
              </a:rPr>
              <a:t>)</a:t>
            </a:r>
            <a:r>
              <a:rPr lang="en-US" sz="1800" dirty="0">
                <a:latin typeface="Calibri"/>
              </a:rPr>
              <a:t>: Permite que o </a:t>
            </a:r>
            <a:r>
              <a:rPr lang="en-US" sz="1800" err="1">
                <a:latin typeface="Calibri"/>
              </a:rPr>
              <a:t>modelo</a:t>
            </a:r>
            <a:r>
              <a:rPr lang="en-US" sz="1800" dirty="0">
                <a:latin typeface="Calibri"/>
              </a:rPr>
              <a:t> capture </a:t>
            </a:r>
            <a:r>
              <a:rPr lang="en-US" sz="1800" err="1">
                <a:latin typeface="Calibri"/>
              </a:rPr>
              <a:t>informações</a:t>
            </a:r>
            <a:r>
              <a:rPr lang="en-US" sz="1800" dirty="0">
                <a:latin typeface="Calibri"/>
              </a:rPr>
              <a:t> de </a:t>
            </a:r>
            <a:r>
              <a:rPr lang="en-US" sz="1800" err="1">
                <a:latin typeface="Calibri"/>
              </a:rPr>
              <a:t>diferentes</a:t>
            </a:r>
            <a:r>
              <a:rPr lang="en-US" sz="1800" dirty="0">
                <a:latin typeface="Calibri"/>
              </a:rPr>
              <a:t> </a:t>
            </a:r>
            <a:r>
              <a:rPr lang="en-US" sz="1800" err="1">
                <a:latin typeface="Calibri"/>
              </a:rPr>
              <a:t>escalas</a:t>
            </a:r>
            <a:r>
              <a:rPr lang="en-US" sz="1800" dirty="0">
                <a:latin typeface="Calibri"/>
              </a:rPr>
              <a:t>. </a:t>
            </a:r>
            <a:r>
              <a:rPr lang="en-US" sz="1800" err="1">
                <a:latin typeface="Calibri"/>
              </a:rPr>
              <a:t>Contexto</a:t>
            </a:r>
            <a:r>
              <a:rPr lang="en-US" sz="1800" dirty="0">
                <a:latin typeface="Calibri"/>
              </a:rPr>
              <a:t> multi-</a:t>
            </a:r>
            <a:r>
              <a:rPr lang="en-US" sz="1800" err="1">
                <a:latin typeface="Calibri"/>
              </a:rPr>
              <a:t>escala</a:t>
            </a:r>
            <a:r>
              <a:rPr lang="en-US" sz="1800" dirty="0">
                <a:latin typeface="Calibri"/>
              </a:rPr>
              <a:t>.</a:t>
            </a:r>
          </a:p>
          <a:p>
            <a:pPr>
              <a:buFont typeface="Arial"/>
              <a:buChar char="•"/>
            </a:pPr>
            <a:endParaRPr lang="en-US" sz="18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  </a:t>
            </a:r>
            <a:r>
              <a:rPr lang="en-US" sz="1800" b="1" dirty="0">
                <a:latin typeface="Calibri"/>
              </a:rPr>
              <a:t>PANet (</a:t>
            </a:r>
            <a:r>
              <a:rPr lang="en-US" sz="1800" b="1" i="1" dirty="0">
                <a:latin typeface="Calibri"/>
              </a:rPr>
              <a:t>Path Aggregation Network</a:t>
            </a:r>
            <a:r>
              <a:rPr lang="en-US" sz="1800" b="1" dirty="0">
                <a:latin typeface="Calibri"/>
              </a:rPr>
              <a:t>)</a:t>
            </a:r>
            <a:r>
              <a:rPr lang="en-US" sz="1800" dirty="0">
                <a:latin typeface="Calibri"/>
              </a:rPr>
              <a:t>: Integra </a:t>
            </a:r>
            <a:r>
              <a:rPr lang="en-US" sz="1800" dirty="0" err="1">
                <a:latin typeface="Calibri"/>
              </a:rPr>
              <a:t>informações</a:t>
            </a:r>
            <a:r>
              <a:rPr lang="en-US" sz="1800" dirty="0">
                <a:latin typeface="Calibri"/>
              </a:rPr>
              <a:t> de </a:t>
            </a:r>
            <a:r>
              <a:rPr lang="en-US" sz="1800" dirty="0" err="1">
                <a:latin typeface="Calibri"/>
              </a:rPr>
              <a:t>camadas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profundas</a:t>
            </a:r>
            <a:r>
              <a:rPr lang="en-US" sz="1800" dirty="0">
                <a:latin typeface="Calibri"/>
              </a:rPr>
              <a:t> e </a:t>
            </a:r>
            <a:r>
              <a:rPr lang="en-US" sz="1800" dirty="0" err="1">
                <a:latin typeface="Calibri"/>
              </a:rPr>
              <a:t>superficiais</a:t>
            </a:r>
            <a:r>
              <a:rPr lang="en-US" sz="1800" dirty="0">
                <a:latin typeface="Calibri"/>
              </a:rPr>
              <a:t>. </a:t>
            </a:r>
            <a:r>
              <a:rPr lang="en-US" sz="1800" dirty="0" err="1">
                <a:latin typeface="Calibri"/>
              </a:rPr>
              <a:t>Fusiona</a:t>
            </a:r>
            <a:r>
              <a:rPr lang="en-US" sz="1800" dirty="0">
                <a:latin typeface="Calibri"/>
              </a:rPr>
              <a:t> features de </a:t>
            </a:r>
            <a:r>
              <a:rPr lang="en-US" sz="1800" dirty="0" err="1">
                <a:latin typeface="Calibri"/>
              </a:rPr>
              <a:t>diferentes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níveis</a:t>
            </a:r>
            <a:r>
              <a:rPr lang="en-US" sz="1800" dirty="0">
                <a:latin typeface="Calibri"/>
              </a:rPr>
              <a:t>.</a:t>
            </a:r>
          </a:p>
          <a:p>
            <a:pPr>
              <a:buFont typeface="Arial"/>
              <a:buChar char="•"/>
            </a:pPr>
            <a:endParaRPr lang="en-US" sz="18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   </a:t>
            </a:r>
            <a:r>
              <a:rPr lang="en-US" sz="1800" b="1" dirty="0">
                <a:latin typeface="Calibri"/>
              </a:rPr>
              <a:t>Detect Layer</a:t>
            </a:r>
            <a:r>
              <a:rPr lang="en-US" sz="1800" dirty="0">
                <a:latin typeface="Calibri"/>
              </a:rPr>
              <a:t>: Gera as </a:t>
            </a:r>
            <a:r>
              <a:rPr lang="en-US" sz="1800" dirty="0" err="1">
                <a:latin typeface="Calibri"/>
              </a:rPr>
              <a:t>predições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finais</a:t>
            </a:r>
            <a:r>
              <a:rPr lang="en-US" sz="1800" dirty="0">
                <a:latin typeface="Calibri"/>
              </a:rPr>
              <a:t>; bounding boxes que </a:t>
            </a:r>
            <a:r>
              <a:rPr lang="en-US" sz="1800" dirty="0" err="1">
                <a:latin typeface="Calibri"/>
              </a:rPr>
              <a:t>delimitam</a:t>
            </a:r>
            <a:r>
              <a:rPr lang="en-US" sz="1800" dirty="0">
                <a:latin typeface="Calibri"/>
              </a:rPr>
              <a:t> as </a:t>
            </a:r>
            <a:r>
              <a:rPr lang="en-US" sz="1800" dirty="0" err="1">
                <a:latin typeface="Calibri"/>
              </a:rPr>
              <a:t>regiões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err="1">
                <a:latin typeface="Calibri"/>
              </a:rPr>
              <a:t>afetadas</a:t>
            </a:r>
            <a:r>
              <a:rPr lang="en-US" sz="1800" dirty="0">
                <a:latin typeface="Calibri"/>
              </a:rPr>
              <a:t> e a </a:t>
            </a:r>
            <a:r>
              <a:rPr lang="en-US" sz="1800" dirty="0" err="1">
                <a:latin typeface="Calibri"/>
              </a:rPr>
              <a:t>classe</a:t>
            </a:r>
            <a:r>
              <a:rPr lang="en-US" sz="1800" dirty="0">
                <a:latin typeface="Calibri"/>
              </a:rPr>
              <a:t> da </a:t>
            </a:r>
            <a:r>
              <a:rPr lang="en-US" sz="1800" dirty="0" err="1">
                <a:latin typeface="Calibri"/>
              </a:rPr>
              <a:t>doença</a:t>
            </a:r>
            <a:r>
              <a:rPr lang="en-US" sz="1800" dirty="0">
                <a:latin typeface="Calibri"/>
              </a:rPr>
              <a:t>. </a:t>
            </a:r>
            <a:r>
              <a:rPr lang="en-US" sz="1800" dirty="0" err="1">
                <a:latin typeface="Calibri"/>
              </a:rPr>
              <a:t>Previsão</a:t>
            </a:r>
            <a:r>
              <a:rPr lang="en-US" sz="1800" dirty="0">
                <a:latin typeface="Calibri"/>
              </a:rPr>
              <a:t> de bounding boxes e classes.</a:t>
            </a:r>
          </a:p>
          <a:p>
            <a:pPr>
              <a:buFont typeface="Arial"/>
              <a:buChar char="•"/>
            </a:pPr>
            <a:endParaRPr lang="en-US" sz="1600" b="1">
              <a:latin typeface="Calibri"/>
            </a:endParaRPr>
          </a:p>
        </p:txBody>
      </p:sp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EF021219-6E2A-27CA-2783-B135843A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42" y="650240"/>
            <a:ext cx="1336356" cy="6045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A2BE35-6403-9456-B1F1-09FDEC59B996}"/>
              </a:ext>
            </a:extLst>
          </p:cNvPr>
          <p:cNvSpPr txBox="1"/>
          <p:nvPr/>
        </p:nvSpPr>
        <p:spPr>
          <a:xfrm>
            <a:off x="619760" y="132080"/>
            <a:ext cx="92557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>
                <a:latin typeface="Calibri"/>
              </a:rPr>
              <a:t>Arquitetura e funcionamento – </a:t>
            </a:r>
            <a:r>
              <a:rPr lang="pt-BR" sz="2800" b="1">
                <a:latin typeface="Calibri"/>
              </a:rPr>
              <a:t>YOLOv5x e YOLOv5n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507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3DF82B73-BB9F-4279-0E57-5525F60ED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5254A84F-362B-F4A1-C6A1-107F3CF60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040" y="505754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600"/>
              <a:t>Exemplo de Aplicação</a:t>
            </a:r>
          </a:p>
          <a:p>
            <a:endParaRPr lang="pt-BR" sz="320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03E1E5-0E4C-C780-1ACF-7C8FA68A8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880" y="377641"/>
            <a:ext cx="10520452" cy="543176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sz="1900" b="1"/>
          </a:p>
          <a:p>
            <a:pPr marL="114300" indent="0">
              <a:buNone/>
            </a:pPr>
            <a:r>
              <a:rPr lang="pt-BR" sz="1900" b="1" err="1"/>
              <a:t>Dataset</a:t>
            </a:r>
            <a:r>
              <a:rPr lang="pt-BR" sz="1900" b="1"/>
              <a:t> Utilizado</a:t>
            </a:r>
          </a:p>
          <a:p>
            <a:r>
              <a:rPr lang="pt-BR" sz="1600" b="1"/>
              <a:t>Base de dados:</a:t>
            </a:r>
            <a:r>
              <a:rPr lang="pt-BR" sz="1600"/>
              <a:t> </a:t>
            </a:r>
            <a:r>
              <a:rPr lang="pt-BR" sz="1600" i="1" err="1"/>
              <a:t>Tomato</a:t>
            </a:r>
            <a:r>
              <a:rPr lang="pt-BR" sz="1600" i="1"/>
              <a:t> </a:t>
            </a:r>
            <a:r>
              <a:rPr lang="pt-BR" sz="1600" i="1" err="1"/>
              <a:t>Dataset</a:t>
            </a:r>
            <a:endParaRPr lang="pt-BR" sz="1600" i="1"/>
          </a:p>
          <a:p>
            <a:r>
              <a:rPr lang="pt-BR" sz="1600" b="1"/>
              <a:t>Características:</a:t>
            </a:r>
            <a:endParaRPr lang="pt-BR" sz="1600"/>
          </a:p>
          <a:p>
            <a:r>
              <a:rPr lang="pt-BR" sz="1600"/>
              <a:t>Total de imagens: </a:t>
            </a:r>
            <a:r>
              <a:rPr lang="pt-BR" sz="1600" b="1"/>
              <a:t>233</a:t>
            </a:r>
            <a:endParaRPr lang="pt-BR" sz="1600"/>
          </a:p>
          <a:p>
            <a:r>
              <a:rPr lang="pt-BR" sz="1600"/>
              <a:t>Divisão dos dados:</a:t>
            </a:r>
          </a:p>
          <a:p>
            <a:pPr lvl="1"/>
            <a:r>
              <a:rPr lang="pt-BR" sz="1600" b="1"/>
              <a:t>111</a:t>
            </a:r>
            <a:r>
              <a:rPr lang="pt-BR" sz="1600"/>
              <a:t> para treinamento</a:t>
            </a:r>
          </a:p>
          <a:p>
            <a:pPr lvl="1"/>
            <a:r>
              <a:rPr lang="pt-BR" sz="1600" b="1"/>
              <a:t>32</a:t>
            </a:r>
            <a:r>
              <a:rPr lang="pt-BR" sz="1600"/>
              <a:t> para validação</a:t>
            </a:r>
          </a:p>
          <a:p>
            <a:pPr lvl="1"/>
            <a:r>
              <a:rPr lang="pt-BR" sz="1600" b="1"/>
              <a:t>90</a:t>
            </a:r>
            <a:r>
              <a:rPr lang="pt-BR" sz="1600"/>
              <a:t> para teste</a:t>
            </a:r>
          </a:p>
          <a:p>
            <a:r>
              <a:rPr lang="pt-BR" sz="1600"/>
              <a:t>Tipo de dado: imagens de tomates para classificação/detecção</a:t>
            </a:r>
          </a:p>
          <a:p>
            <a:pPr marL="114300" indent="0">
              <a:buNone/>
            </a:pPr>
            <a:r>
              <a:rPr lang="pt-BR" sz="1900" b="1"/>
              <a:t>Configurações de Treinamento e Avaliação</a:t>
            </a:r>
            <a:endParaRPr lang="pt-BR" sz="1900"/>
          </a:p>
          <a:p>
            <a:endParaRPr lang="pt-BR"/>
          </a:p>
        </p:txBody>
      </p:sp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4C87863A-E305-0CB0-51E8-0EEA5EB4F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92" y="4140381"/>
            <a:ext cx="87153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17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8F605F90-B4F4-B095-BE82-4645067BF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FC6333-DC28-981E-00F0-38242E8F1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7548" y="1254760"/>
            <a:ext cx="4917757" cy="6280468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har char="•"/>
            </a:pPr>
            <a:endParaRPr lang="pt-BR"/>
          </a:p>
          <a:p>
            <a:pPr marL="285750" indent="-285750">
              <a:buChar char="•"/>
            </a:pPr>
            <a:endParaRPr lang="pt-BR" sz="1800"/>
          </a:p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642EC1-6120-432D-19AF-7A3851E2D913}"/>
              </a:ext>
            </a:extLst>
          </p:cNvPr>
          <p:cNvSpPr txBox="1"/>
          <p:nvPr/>
        </p:nvSpPr>
        <p:spPr>
          <a:xfrm>
            <a:off x="4267200" y="0"/>
            <a:ext cx="7924800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Dataset de </a:t>
            </a:r>
            <a:r>
              <a:rPr lang="en-US" sz="1600" b="1" dirty="0" err="1">
                <a:latin typeface="Calibri"/>
              </a:rPr>
              <a:t>Folhas</a:t>
            </a:r>
            <a:r>
              <a:rPr lang="en-US" sz="1600" b="1" dirty="0">
                <a:latin typeface="Calibri"/>
              </a:rPr>
              <a:t> de Tomate</a:t>
            </a:r>
            <a:endParaRPr lang="pt-BR" sz="1600" dirty="0">
              <a:latin typeface="Calibri"/>
            </a:endParaRP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Conjunto de imagens de </a:t>
            </a:r>
            <a:r>
              <a:rPr lang="en-US" sz="1600" dirty="0" err="1">
                <a:latin typeface="Calibri"/>
              </a:rPr>
              <a:t>folhas</a:t>
            </a:r>
            <a:r>
              <a:rPr lang="en-US" sz="1600" dirty="0">
                <a:latin typeface="Calibri"/>
              </a:rPr>
              <a:t> de </a:t>
            </a:r>
            <a:r>
              <a:rPr lang="en-US" sz="1600" dirty="0" err="1">
                <a:latin typeface="Calibri"/>
              </a:rPr>
              <a:t>tomate</a:t>
            </a:r>
            <a:r>
              <a:rPr lang="en-US" sz="1600" dirty="0">
                <a:latin typeface="Calibri"/>
              </a:rPr>
              <a:t>, </a:t>
            </a:r>
            <a:r>
              <a:rPr lang="en-US" sz="1600" dirty="0" err="1">
                <a:latin typeface="Calibri"/>
              </a:rPr>
              <a:t>categorizadas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em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diferentes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doenças</a:t>
            </a:r>
            <a:r>
              <a:rPr lang="en-US" sz="1600" dirty="0">
                <a:latin typeface="Calibri"/>
              </a:rPr>
              <a:t> e </a:t>
            </a:r>
            <a:r>
              <a:rPr lang="en-US" sz="1600" dirty="0" err="1">
                <a:latin typeface="Calibri"/>
              </a:rPr>
              <a:t>folhas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saudáveis</a:t>
            </a:r>
            <a:r>
              <a:rPr lang="en-US" sz="1600" dirty="0">
                <a:latin typeface="Calibri"/>
              </a:rPr>
              <a:t>.</a:t>
            </a:r>
          </a:p>
          <a:p>
            <a:pPr>
              <a:buFont typeface="Arial"/>
              <a:buChar char="•"/>
            </a:pPr>
            <a:endParaRPr lang="en-US" sz="16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Pré-</a:t>
            </a:r>
            <a:r>
              <a:rPr lang="en-US" sz="1600" b="1" dirty="0" err="1">
                <a:latin typeface="Calibri"/>
              </a:rPr>
              <a:t>processamento</a:t>
            </a:r>
            <a:r>
              <a:rPr lang="en-US" sz="1600" b="1" dirty="0">
                <a:latin typeface="Calibri"/>
              </a:rPr>
              <a:t> de Imagens</a:t>
            </a:r>
            <a:endParaRPr lang="en-US" sz="1600" dirty="0">
              <a:latin typeface="Calibri"/>
            </a:endParaRP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Normalização</a:t>
            </a:r>
            <a:r>
              <a:rPr lang="en-US" sz="1600" dirty="0">
                <a:latin typeface="Calibri"/>
              </a:rPr>
              <a:t>, </a:t>
            </a:r>
            <a:r>
              <a:rPr lang="en-US" sz="1600" dirty="0" err="1">
                <a:latin typeface="Calibri"/>
              </a:rPr>
              <a:t>redimensionamento</a:t>
            </a:r>
            <a:r>
              <a:rPr lang="en-US" sz="1600" dirty="0">
                <a:latin typeface="Calibri"/>
              </a:rPr>
              <a:t> e </a:t>
            </a:r>
            <a:r>
              <a:rPr lang="en-US" sz="1600" dirty="0" err="1">
                <a:latin typeface="Calibri"/>
              </a:rPr>
              <a:t>possíveis</a:t>
            </a:r>
            <a:r>
              <a:rPr lang="en-US" sz="1600" dirty="0">
                <a:latin typeface="Calibri"/>
              </a:rPr>
              <a:t> </a:t>
            </a:r>
            <a:r>
              <a:rPr lang="en-US" sz="1600" i="1" dirty="0">
                <a:latin typeface="Calibri"/>
              </a:rPr>
              <a:t>augmentations </a:t>
            </a:r>
            <a:r>
              <a:rPr lang="en-US" sz="1600" dirty="0">
                <a:latin typeface="Calibri"/>
              </a:rPr>
              <a:t>(</a:t>
            </a:r>
            <a:r>
              <a:rPr lang="en-US" sz="1600" dirty="0" err="1">
                <a:latin typeface="Calibri"/>
              </a:rPr>
              <a:t>rotação</a:t>
            </a:r>
            <a:r>
              <a:rPr lang="en-US" sz="1600" dirty="0">
                <a:latin typeface="Calibri"/>
              </a:rPr>
              <a:t>, etc.).</a:t>
            </a: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Garantem</a:t>
            </a:r>
            <a:r>
              <a:rPr lang="en-US" sz="1600" dirty="0">
                <a:latin typeface="Calibri"/>
              </a:rPr>
              <a:t> que </a:t>
            </a:r>
            <a:r>
              <a:rPr lang="en-US" sz="1600" dirty="0" err="1">
                <a:latin typeface="Calibri"/>
              </a:rPr>
              <a:t>os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modelos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recebam</a:t>
            </a:r>
            <a:r>
              <a:rPr lang="en-US" sz="1600" dirty="0">
                <a:latin typeface="Calibri"/>
              </a:rPr>
              <a:t> dados </a:t>
            </a:r>
            <a:r>
              <a:rPr lang="en-US" sz="1600" dirty="0" err="1">
                <a:latin typeface="Calibri"/>
              </a:rPr>
              <a:t>consistentes</a:t>
            </a:r>
            <a:r>
              <a:rPr lang="en-US" sz="1600" dirty="0">
                <a:latin typeface="Calibri"/>
              </a:rPr>
              <a:t> e </a:t>
            </a:r>
            <a:r>
              <a:rPr lang="en-US" sz="1600" dirty="0" err="1">
                <a:latin typeface="Calibri"/>
              </a:rPr>
              <a:t>robustos</a:t>
            </a:r>
            <a:r>
              <a:rPr lang="en-US" sz="1600" dirty="0">
                <a:latin typeface="Calibri"/>
              </a:rPr>
              <a:t>.</a:t>
            </a:r>
          </a:p>
          <a:p>
            <a:pPr marL="457200" lvl="1">
              <a:buFont typeface="Courier New"/>
              <a:buChar char="o"/>
            </a:pPr>
            <a:endParaRPr lang="en-US" sz="16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i="1" dirty="0">
                <a:latin typeface="Calibri"/>
              </a:rPr>
              <a:t>Split </a:t>
            </a:r>
            <a:r>
              <a:rPr lang="en-US" sz="1600" b="1" dirty="0" err="1">
                <a:latin typeface="Calibri"/>
              </a:rPr>
              <a:t>em</a:t>
            </a:r>
            <a:r>
              <a:rPr lang="en-US" sz="1600" b="1" dirty="0">
                <a:latin typeface="Calibri"/>
              </a:rPr>
              <a:t> </a:t>
            </a:r>
            <a:r>
              <a:rPr lang="en-US" sz="1600" b="1" i="1" dirty="0">
                <a:latin typeface="Calibri"/>
              </a:rPr>
              <a:t>train</a:t>
            </a:r>
            <a:r>
              <a:rPr lang="en-US" sz="1600" b="1" dirty="0">
                <a:latin typeface="Calibri"/>
              </a:rPr>
              <a:t>, </a:t>
            </a:r>
            <a:r>
              <a:rPr lang="en-US" sz="1600" b="1" i="1" dirty="0" err="1">
                <a:latin typeface="Calibri"/>
              </a:rPr>
              <a:t>val</a:t>
            </a:r>
            <a:r>
              <a:rPr lang="en-US" sz="1600" b="1" i="1" dirty="0">
                <a:latin typeface="Calibri"/>
              </a:rPr>
              <a:t> </a:t>
            </a:r>
            <a:r>
              <a:rPr lang="en-US" sz="1600" b="1" dirty="0">
                <a:latin typeface="Calibri"/>
              </a:rPr>
              <a:t>e </a:t>
            </a:r>
            <a:r>
              <a:rPr lang="en-US" sz="1600" b="1" i="1" dirty="0">
                <a:latin typeface="Calibri"/>
              </a:rPr>
              <a:t>test</a:t>
            </a:r>
            <a:endParaRPr lang="en-US" sz="1600" dirty="0">
              <a:latin typeface="Calibri"/>
            </a:endParaRPr>
          </a:p>
          <a:p>
            <a:pPr marL="457200" lvl="1">
              <a:buFont typeface="Courier New"/>
              <a:buChar char="o"/>
            </a:pPr>
            <a:r>
              <a:rPr lang="en-US" sz="1600" b="1" dirty="0">
                <a:latin typeface="Calibri"/>
              </a:rPr>
              <a:t>Train:</a:t>
            </a:r>
            <a:r>
              <a:rPr lang="en-US" sz="1600" dirty="0">
                <a:latin typeface="Calibri"/>
              </a:rPr>
              <a:t> conjunto </a:t>
            </a:r>
            <a:r>
              <a:rPr lang="en-US" sz="1600" dirty="0" err="1">
                <a:latin typeface="Calibri"/>
              </a:rPr>
              <a:t>usado</a:t>
            </a:r>
            <a:r>
              <a:rPr lang="en-US" sz="1600" dirty="0">
                <a:latin typeface="Calibri"/>
              </a:rPr>
              <a:t> para </a:t>
            </a:r>
            <a:r>
              <a:rPr lang="en-US" sz="1600" dirty="0" err="1">
                <a:latin typeface="Calibri"/>
              </a:rPr>
              <a:t>treinar</a:t>
            </a:r>
            <a:r>
              <a:rPr lang="en-US" sz="1600" dirty="0">
                <a:latin typeface="Calibri"/>
              </a:rPr>
              <a:t> o </a:t>
            </a:r>
            <a:r>
              <a:rPr lang="en-US" sz="1600" dirty="0" err="1">
                <a:latin typeface="Calibri"/>
              </a:rPr>
              <a:t>modelo</a:t>
            </a:r>
            <a:r>
              <a:rPr lang="en-US" sz="1600" dirty="0">
                <a:latin typeface="Calibri"/>
              </a:rPr>
              <a:t>.</a:t>
            </a:r>
          </a:p>
          <a:p>
            <a:pPr marL="457200" lvl="1">
              <a:buFont typeface="Courier New"/>
              <a:buChar char="o"/>
            </a:pPr>
            <a:r>
              <a:rPr lang="en-US" sz="1600" b="1" dirty="0">
                <a:latin typeface="Calibri"/>
              </a:rPr>
              <a:t> Val:</a:t>
            </a:r>
            <a:r>
              <a:rPr lang="en-US" sz="1600" dirty="0">
                <a:latin typeface="Calibri"/>
              </a:rPr>
              <a:t> conjunto de </a:t>
            </a:r>
            <a:r>
              <a:rPr lang="en-US" sz="1600" dirty="0" err="1">
                <a:latin typeface="Calibri"/>
              </a:rPr>
              <a:t>validação</a:t>
            </a:r>
            <a:r>
              <a:rPr lang="en-US" sz="1600" dirty="0">
                <a:latin typeface="Calibri"/>
              </a:rPr>
              <a:t>, </a:t>
            </a:r>
            <a:r>
              <a:rPr lang="en-US" sz="1600" dirty="0" err="1">
                <a:latin typeface="Calibri"/>
              </a:rPr>
              <a:t>criado</a:t>
            </a:r>
            <a:r>
              <a:rPr lang="en-US" sz="1600" dirty="0">
                <a:latin typeface="Calibri"/>
              </a:rPr>
              <a:t> para </a:t>
            </a:r>
            <a:r>
              <a:rPr lang="en-US" sz="1600" dirty="0" err="1">
                <a:latin typeface="Calibri"/>
              </a:rPr>
              <a:t>monitorar</a:t>
            </a:r>
            <a:r>
              <a:rPr lang="en-US" sz="1600" dirty="0">
                <a:latin typeface="Calibri"/>
              </a:rPr>
              <a:t> performance </a:t>
            </a:r>
            <a:r>
              <a:rPr lang="en-US" sz="1600" dirty="0" err="1">
                <a:latin typeface="Calibri"/>
              </a:rPr>
              <a:t>durante</a:t>
            </a:r>
            <a:r>
              <a:rPr lang="en-US" sz="1600" dirty="0">
                <a:latin typeface="Calibri"/>
              </a:rPr>
              <a:t> o </a:t>
            </a:r>
            <a:r>
              <a:rPr lang="en-US" sz="1600" dirty="0" err="1">
                <a:latin typeface="Calibri"/>
              </a:rPr>
              <a:t>treinamento</a:t>
            </a:r>
            <a:r>
              <a:rPr lang="en-US" sz="1600" dirty="0">
                <a:latin typeface="Calibri"/>
              </a:rPr>
              <a:t> e </a:t>
            </a:r>
            <a:r>
              <a:rPr lang="en-US" sz="1600" dirty="0" err="1">
                <a:latin typeface="Calibri"/>
              </a:rPr>
              <a:t>evitar</a:t>
            </a:r>
            <a:r>
              <a:rPr lang="en-US" sz="1600" dirty="0">
                <a:latin typeface="Calibri"/>
              </a:rPr>
              <a:t> </a:t>
            </a:r>
            <a:r>
              <a:rPr lang="en-US" sz="1600" i="1" dirty="0">
                <a:latin typeface="Calibri"/>
              </a:rPr>
              <a:t>overfitting</a:t>
            </a:r>
            <a:r>
              <a:rPr lang="en-US" sz="1600" dirty="0">
                <a:latin typeface="Calibri"/>
              </a:rPr>
              <a:t>.</a:t>
            </a:r>
          </a:p>
          <a:p>
            <a:pPr marL="457200" lvl="1">
              <a:buFont typeface="Courier New"/>
              <a:buChar char="o"/>
            </a:pPr>
            <a:r>
              <a:rPr lang="en-US" sz="1600" b="1" dirty="0">
                <a:latin typeface="Calibri"/>
              </a:rPr>
              <a:t> Test:</a:t>
            </a:r>
            <a:r>
              <a:rPr lang="en-US" sz="1600" dirty="0">
                <a:latin typeface="Calibri"/>
              </a:rPr>
              <a:t> conjunto final para </a:t>
            </a:r>
            <a:r>
              <a:rPr lang="en-US" sz="1600" dirty="0" err="1">
                <a:latin typeface="Calibri"/>
              </a:rPr>
              <a:t>avaliar</a:t>
            </a:r>
            <a:r>
              <a:rPr lang="en-US" sz="1600" dirty="0">
                <a:latin typeface="Calibri"/>
              </a:rPr>
              <a:t> o </a:t>
            </a:r>
            <a:r>
              <a:rPr lang="en-US" sz="1600" dirty="0" err="1">
                <a:latin typeface="Calibri"/>
              </a:rPr>
              <a:t>desempenho</a:t>
            </a:r>
            <a:r>
              <a:rPr lang="en-US" sz="1600" dirty="0">
                <a:latin typeface="Calibri"/>
              </a:rPr>
              <a:t> real do </a:t>
            </a:r>
            <a:r>
              <a:rPr lang="en-US" sz="1600" dirty="0" err="1">
                <a:latin typeface="Calibri"/>
              </a:rPr>
              <a:t>modelo</a:t>
            </a:r>
            <a:r>
              <a:rPr lang="en-US" sz="1600" dirty="0">
                <a:latin typeface="Calibri"/>
              </a:rPr>
              <a:t>.</a:t>
            </a:r>
          </a:p>
          <a:p>
            <a:pPr marL="457200" lvl="1">
              <a:buFont typeface="Courier New"/>
              <a:buChar char="o"/>
            </a:pPr>
            <a:endParaRPr lang="en-US" sz="16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Treinamento</a:t>
            </a:r>
            <a:r>
              <a:rPr lang="en-US" sz="1600" b="1" dirty="0">
                <a:latin typeface="Calibri"/>
              </a:rPr>
              <a:t> Teacher (YOLOv5x)</a:t>
            </a:r>
            <a:endParaRPr lang="en-US" sz="1600" dirty="0">
              <a:latin typeface="Calibri"/>
            </a:endParaRP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Modelo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robusto</a:t>
            </a:r>
            <a:r>
              <a:rPr lang="en-US" sz="1600" dirty="0">
                <a:latin typeface="Calibri"/>
              </a:rPr>
              <a:t> e </a:t>
            </a:r>
            <a:r>
              <a:rPr lang="en-US" sz="1600" dirty="0" err="1">
                <a:latin typeface="Calibri"/>
              </a:rPr>
              <a:t>pesado</a:t>
            </a:r>
            <a:r>
              <a:rPr lang="en-US" sz="1600" dirty="0">
                <a:latin typeface="Calibri"/>
              </a:rPr>
              <a:t>, com </a:t>
            </a:r>
            <a:r>
              <a:rPr lang="en-US" sz="1600" dirty="0" err="1">
                <a:latin typeface="Calibri"/>
              </a:rPr>
              <a:t>alta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capacidade</a:t>
            </a:r>
            <a:r>
              <a:rPr lang="en-US" sz="1600" dirty="0">
                <a:latin typeface="Calibri"/>
              </a:rPr>
              <a:t> de </a:t>
            </a:r>
            <a:r>
              <a:rPr lang="en-US" sz="1600" dirty="0" err="1">
                <a:latin typeface="Calibri"/>
              </a:rPr>
              <a:t>aprendizado</a:t>
            </a:r>
            <a:r>
              <a:rPr lang="en-US" sz="1600" dirty="0">
                <a:latin typeface="Calibri"/>
              </a:rPr>
              <a:t>.</a:t>
            </a:r>
          </a:p>
          <a:p>
            <a:pPr marL="457200" lvl="1"/>
            <a:endParaRPr lang="en-US" sz="16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Geração</a:t>
            </a:r>
            <a:r>
              <a:rPr lang="en-US" sz="1600" b="1" dirty="0">
                <a:latin typeface="Calibri"/>
              </a:rPr>
              <a:t> de Pseudo-labels</a:t>
            </a:r>
            <a:endParaRPr lang="en-US" sz="1600" dirty="0">
              <a:latin typeface="Calibri"/>
            </a:endParaRP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O </a:t>
            </a:r>
            <a:r>
              <a:rPr lang="en-US" sz="1600" i="1" dirty="0">
                <a:latin typeface="Calibri"/>
              </a:rPr>
              <a:t>Teacher </a:t>
            </a:r>
            <a:r>
              <a:rPr lang="en-US" sz="1600" dirty="0">
                <a:latin typeface="Calibri"/>
              </a:rPr>
              <a:t>é </a:t>
            </a:r>
            <a:r>
              <a:rPr lang="en-US" sz="1600" err="1">
                <a:latin typeface="Calibri"/>
              </a:rPr>
              <a:t>usado</a:t>
            </a:r>
            <a:r>
              <a:rPr lang="en-US" sz="1600" dirty="0">
                <a:latin typeface="Calibri"/>
              </a:rPr>
              <a:t> para </a:t>
            </a:r>
            <a:r>
              <a:rPr lang="en-US" sz="1600" err="1">
                <a:latin typeface="Calibri"/>
              </a:rPr>
              <a:t>gerar</a:t>
            </a:r>
            <a:r>
              <a:rPr lang="en-US" sz="1600" dirty="0">
                <a:latin typeface="Calibri"/>
              </a:rPr>
              <a:t> </a:t>
            </a:r>
            <a:r>
              <a:rPr lang="en-US" sz="1600" b="1" dirty="0">
                <a:latin typeface="Calibri"/>
              </a:rPr>
              <a:t>pseudo-labels</a:t>
            </a:r>
            <a:r>
              <a:rPr lang="en-US" sz="1600" dirty="0">
                <a:latin typeface="Calibri"/>
              </a:rPr>
              <a:t>, que </a:t>
            </a:r>
            <a:r>
              <a:rPr lang="en-US" sz="1600" err="1">
                <a:latin typeface="Calibri"/>
              </a:rPr>
              <a:t>são</a:t>
            </a:r>
            <a:r>
              <a:rPr lang="en-US" sz="1600" dirty="0">
                <a:latin typeface="Calibri"/>
              </a:rPr>
              <a:t> </a:t>
            </a:r>
            <a:r>
              <a:rPr lang="en-US" sz="1600" b="1" dirty="0">
                <a:latin typeface="Calibri"/>
              </a:rPr>
              <a:t>labels </a:t>
            </a:r>
            <a:r>
              <a:rPr lang="en-US" sz="1600" b="1" err="1">
                <a:latin typeface="Calibri"/>
              </a:rPr>
              <a:t>preditas</a:t>
            </a:r>
            <a:r>
              <a:rPr lang="en-US" sz="1600" b="1" dirty="0">
                <a:latin typeface="Calibri"/>
              </a:rPr>
              <a:t> </a:t>
            </a:r>
            <a:r>
              <a:rPr lang="en-US" sz="1600" b="1" err="1">
                <a:latin typeface="Calibri"/>
              </a:rPr>
              <a:t>automaticamente</a:t>
            </a:r>
            <a:r>
              <a:rPr lang="en-US" sz="1600" b="1" dirty="0">
                <a:latin typeface="Calibri"/>
              </a:rPr>
              <a:t> para imagens do </a:t>
            </a:r>
            <a:r>
              <a:rPr lang="en-US" sz="1600" b="1" i="1" dirty="0">
                <a:latin typeface="Calibri"/>
              </a:rPr>
              <a:t>train set</a:t>
            </a:r>
            <a:r>
              <a:rPr lang="en-US" sz="1600" dirty="0">
                <a:latin typeface="Calibri"/>
              </a:rPr>
              <a:t>.</a:t>
            </a: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Essencial</a:t>
            </a:r>
            <a:r>
              <a:rPr lang="en-US" sz="1600" dirty="0">
                <a:latin typeface="Calibri"/>
              </a:rPr>
              <a:t> para </a:t>
            </a:r>
            <a:r>
              <a:rPr lang="en-US" sz="1600" dirty="0" err="1">
                <a:latin typeface="Calibri"/>
              </a:rPr>
              <a:t>transferir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conhecimento</a:t>
            </a:r>
            <a:r>
              <a:rPr lang="en-US" sz="1600" dirty="0">
                <a:latin typeface="Calibri"/>
              </a:rPr>
              <a:t> do </a:t>
            </a:r>
            <a:r>
              <a:rPr lang="en-US" sz="1600" dirty="0" err="1">
                <a:latin typeface="Calibri"/>
              </a:rPr>
              <a:t>modelo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grande</a:t>
            </a:r>
            <a:r>
              <a:rPr lang="en-US" sz="1600" dirty="0">
                <a:latin typeface="Calibri"/>
              </a:rPr>
              <a:t> para o </a:t>
            </a:r>
            <a:r>
              <a:rPr lang="en-US" sz="1600" dirty="0" err="1">
                <a:latin typeface="Calibri"/>
              </a:rPr>
              <a:t>modelo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leve</a:t>
            </a:r>
            <a:r>
              <a:rPr lang="en-US" sz="1600" dirty="0">
                <a:latin typeface="Calibri"/>
              </a:rPr>
              <a:t>.</a:t>
            </a:r>
          </a:p>
          <a:p>
            <a:pPr marL="457200" lvl="1">
              <a:buFont typeface="Courier New"/>
              <a:buChar char="o"/>
            </a:pPr>
            <a:endParaRPr lang="en-US" sz="16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Treinamento</a:t>
            </a:r>
            <a:r>
              <a:rPr lang="en-US" sz="1600" b="1" dirty="0">
                <a:latin typeface="Calibri"/>
              </a:rPr>
              <a:t> Student (YOLOv5n)</a:t>
            </a:r>
            <a:endParaRPr lang="en-US" sz="1600" dirty="0">
              <a:latin typeface="Calibri"/>
            </a:endParaRP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Treinado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usando</a:t>
            </a:r>
            <a:r>
              <a:rPr lang="en-US" sz="1600" dirty="0">
                <a:latin typeface="Calibri"/>
              </a:rPr>
              <a:t> pseudo-labels do </a:t>
            </a:r>
            <a:r>
              <a:rPr lang="en-US" sz="1600" i="1" dirty="0">
                <a:latin typeface="Calibri"/>
              </a:rPr>
              <a:t>Teacher</a:t>
            </a:r>
            <a:r>
              <a:rPr lang="en-US" sz="1600" dirty="0">
                <a:latin typeface="Calibri"/>
              </a:rPr>
              <a:t>.</a:t>
            </a:r>
          </a:p>
          <a:p>
            <a:pPr marL="457200" lvl="1">
              <a:buFont typeface="Courier New"/>
              <a:buChar char="o"/>
            </a:pPr>
            <a:endParaRPr lang="en-US" sz="160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Calibri"/>
              </a:rPr>
              <a:t> </a:t>
            </a:r>
            <a:r>
              <a:rPr lang="en-US" sz="1600" b="1" dirty="0" err="1">
                <a:latin typeface="Calibri"/>
              </a:rPr>
              <a:t>Avaliação</a:t>
            </a:r>
            <a:r>
              <a:rPr lang="en-US" sz="1600" b="1" dirty="0">
                <a:latin typeface="Calibri"/>
              </a:rPr>
              <a:t> e </a:t>
            </a:r>
            <a:r>
              <a:rPr lang="en-US" sz="1600" b="1" dirty="0" err="1">
                <a:latin typeface="Calibri"/>
              </a:rPr>
              <a:t>Comparação</a:t>
            </a:r>
            <a:endParaRPr lang="en-US" sz="1600" dirty="0">
              <a:latin typeface="Calibri"/>
            </a:endParaRPr>
          </a:p>
          <a:p>
            <a:pPr marL="457200" lvl="1">
              <a:buFont typeface="Courier New"/>
              <a:buChar char="o"/>
            </a:pP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Medição</a:t>
            </a:r>
            <a:r>
              <a:rPr lang="en-US" sz="1600" dirty="0">
                <a:latin typeface="Calibri"/>
              </a:rPr>
              <a:t> de </a:t>
            </a:r>
            <a:r>
              <a:rPr lang="en-US" sz="1600" dirty="0" err="1">
                <a:latin typeface="Calibri"/>
              </a:rPr>
              <a:t>métricas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como</a:t>
            </a:r>
            <a:r>
              <a:rPr lang="en-US" sz="1600" dirty="0">
                <a:latin typeface="Calibri"/>
              </a:rPr>
              <a:t>: </a:t>
            </a:r>
            <a:r>
              <a:rPr lang="en-US" sz="1600" i="1" dirty="0">
                <a:latin typeface="Calibri"/>
              </a:rPr>
              <a:t>Precision</a:t>
            </a:r>
            <a:r>
              <a:rPr lang="en-US" sz="1600" b="1" dirty="0">
                <a:latin typeface="Calibri"/>
              </a:rPr>
              <a:t>, </a:t>
            </a:r>
            <a:r>
              <a:rPr lang="en-US" sz="1600" i="1" dirty="0">
                <a:latin typeface="Calibri"/>
              </a:rPr>
              <a:t>Recall</a:t>
            </a:r>
            <a:r>
              <a:rPr lang="en-US" sz="1600" b="1" i="1" dirty="0">
                <a:latin typeface="Calibri"/>
              </a:rPr>
              <a:t>,</a:t>
            </a:r>
            <a:r>
              <a:rPr lang="en-US" sz="1600" dirty="0">
                <a:latin typeface="Calibri"/>
              </a:rPr>
              <a:t> </a:t>
            </a:r>
            <a:r>
              <a:rPr lang="en-US" sz="1600" dirty="0" err="1">
                <a:latin typeface="Calibri"/>
              </a:rPr>
              <a:t>velocidade</a:t>
            </a:r>
            <a:r>
              <a:rPr lang="en-US" sz="1600" dirty="0">
                <a:latin typeface="Calibri"/>
              </a:rPr>
              <a:t> de </a:t>
            </a:r>
            <a:r>
              <a:rPr lang="en-US" sz="1600" dirty="0" err="1">
                <a:latin typeface="Calibri"/>
              </a:rPr>
              <a:t>inferência</a:t>
            </a:r>
            <a:r>
              <a:rPr lang="en-US" sz="1600" dirty="0">
                <a:latin typeface="Calibri"/>
              </a:rPr>
              <a:t> (FPS), etc.</a:t>
            </a:r>
          </a:p>
        </p:txBody>
      </p:sp>
      <p:pic>
        <p:nvPicPr>
          <p:cNvPr id="2" name="Imagem 1" descr="Diagrama&#10;&#10;O conteúdo gerado por IA pode estar incorreto.">
            <a:extLst>
              <a:ext uri="{FF2B5EF4-FFF2-40B4-BE49-F238E27FC236}">
                <a16:creationId xmlns:a16="http://schemas.microsoft.com/office/drawing/2014/main" id="{FA30451E-E473-017D-0AEB-0355F6A07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67" y="0"/>
            <a:ext cx="3302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66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770075" y="513300"/>
            <a:ext cx="10515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600"/>
              <a:t>Resultados do </a:t>
            </a:r>
            <a:r>
              <a:rPr lang="pt-BR" sz="3600" i="1" err="1"/>
              <a:t>Teacher</a:t>
            </a:r>
            <a:r>
              <a:rPr lang="pt-BR" sz="3600" i="1"/>
              <a:t> </a:t>
            </a:r>
            <a:r>
              <a:rPr lang="pt-BR" sz="3600"/>
              <a:t>(YOLOv5x)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BFC6D4-132C-7AA1-83D7-60F6DFDF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2701805"/>
            <a:ext cx="10582275" cy="3665658"/>
          </a:xfrm>
        </p:spPr>
        <p:txBody>
          <a:bodyPr>
            <a:normAutofit lnSpcReduction="10000"/>
          </a:bodyPr>
          <a:lstStyle/>
          <a:p>
            <a:r>
              <a:rPr lang="pt-BR" sz="1800" b="1"/>
              <a:t>Box </a:t>
            </a:r>
            <a:r>
              <a:rPr lang="pt-BR" sz="1800" b="1" err="1"/>
              <a:t>Loss</a:t>
            </a:r>
            <a:r>
              <a:rPr lang="pt-BR" sz="1800"/>
              <a:t> → erro na predição das caixas delimitadoras (quanto menor, melhor).</a:t>
            </a:r>
            <a:endParaRPr lang="en-US" sz="1800"/>
          </a:p>
          <a:p>
            <a:r>
              <a:rPr lang="pt-BR" sz="1800" b="1" err="1"/>
              <a:t>Cls</a:t>
            </a:r>
            <a:r>
              <a:rPr lang="pt-BR" sz="1800" b="1"/>
              <a:t> </a:t>
            </a:r>
            <a:r>
              <a:rPr lang="pt-BR" sz="1800" b="1" err="1"/>
              <a:t>Loss</a:t>
            </a:r>
            <a:r>
              <a:rPr lang="pt-BR" sz="1800"/>
              <a:t> → erro na classificação das classes dentro das caixas.</a:t>
            </a:r>
            <a:endParaRPr lang="en-US" sz="1800"/>
          </a:p>
          <a:p>
            <a:r>
              <a:rPr lang="pt-BR" sz="1800" b="1"/>
              <a:t>DFL </a:t>
            </a:r>
            <a:r>
              <a:rPr lang="pt-BR" sz="1800" b="1" err="1"/>
              <a:t>Loss</a:t>
            </a:r>
            <a:r>
              <a:rPr lang="pt-BR" sz="1800" b="1"/>
              <a:t> (</a:t>
            </a:r>
            <a:r>
              <a:rPr lang="pt-BR" sz="1800" b="1" err="1"/>
              <a:t>Distribution</a:t>
            </a:r>
            <a:r>
              <a:rPr lang="pt-BR" sz="1800" b="1"/>
              <a:t> Focal </a:t>
            </a:r>
            <a:r>
              <a:rPr lang="pt-BR" sz="1800" b="1" err="1"/>
              <a:t>Loss</a:t>
            </a:r>
            <a:r>
              <a:rPr lang="pt-BR" sz="1800" b="1"/>
              <a:t>)</a:t>
            </a:r>
            <a:r>
              <a:rPr lang="pt-BR" sz="1800"/>
              <a:t> → perda usada para melhorar a precisão das bordas das caixas.</a:t>
            </a:r>
            <a:endParaRPr lang="en-US" sz="1800"/>
          </a:p>
          <a:p>
            <a:r>
              <a:rPr lang="pt-BR" sz="1800" b="1"/>
              <a:t>Precisão (</a:t>
            </a:r>
            <a:r>
              <a:rPr lang="pt-BR" sz="1800" b="1" err="1"/>
              <a:t>Precision</a:t>
            </a:r>
            <a:r>
              <a:rPr lang="pt-BR" sz="1800" b="1"/>
              <a:t>)</a:t>
            </a:r>
            <a:r>
              <a:rPr lang="pt-BR" sz="1800"/>
              <a:t> → proporção de predições corretas entre todas as predições positivas feitas.</a:t>
            </a:r>
            <a:endParaRPr lang="en-US" sz="1800"/>
          </a:p>
          <a:p>
            <a:r>
              <a:rPr lang="pt-BR" sz="1800" b="1"/>
              <a:t>Recall</a:t>
            </a:r>
            <a:r>
              <a:rPr lang="pt-BR" sz="1800"/>
              <a:t> → proporção de verdadeiros positivos capturados em relação ao total existente.</a:t>
            </a:r>
            <a:endParaRPr lang="en-US" sz="1800"/>
          </a:p>
          <a:p>
            <a:r>
              <a:rPr lang="pt-BR" sz="1800" b="1">
                <a:hlinkClick r:id="rId3"/>
              </a:rPr>
              <a:t>mAP@0.5</a:t>
            </a:r>
            <a:r>
              <a:rPr lang="pt-BR" sz="1800"/>
              <a:t> → </a:t>
            </a:r>
            <a:r>
              <a:rPr lang="pt-BR" sz="1800" i="1" err="1"/>
              <a:t>mean</a:t>
            </a:r>
            <a:r>
              <a:rPr lang="pt-BR" sz="1800" i="1"/>
              <a:t> </a:t>
            </a:r>
            <a:r>
              <a:rPr lang="pt-BR" sz="1800" i="1" err="1"/>
              <a:t>Average</a:t>
            </a:r>
            <a:r>
              <a:rPr lang="pt-BR" sz="1800" i="1"/>
              <a:t> </a:t>
            </a:r>
            <a:r>
              <a:rPr lang="pt-BR" sz="1800" i="1" err="1"/>
              <a:t>Precision</a:t>
            </a:r>
            <a:r>
              <a:rPr lang="pt-BR" sz="1800"/>
              <a:t> com limiar de </a:t>
            </a:r>
            <a:r>
              <a:rPr lang="pt-BR" sz="1800" err="1"/>
              <a:t>IoU</a:t>
            </a:r>
            <a:r>
              <a:rPr lang="pt-BR" sz="1800"/>
              <a:t> = 0.5 (quanto maior, melhor).</a:t>
            </a:r>
            <a:endParaRPr lang="en-US" sz="1800"/>
          </a:p>
          <a:p>
            <a:r>
              <a:rPr lang="pt-BR" sz="1800" b="1">
                <a:hlinkClick r:id="rId4"/>
              </a:rPr>
              <a:t>mAP@0.5:0.95</a:t>
            </a:r>
            <a:r>
              <a:rPr lang="pt-BR" sz="1800"/>
              <a:t> → média do </a:t>
            </a:r>
            <a:r>
              <a:rPr lang="pt-BR" sz="1800" err="1"/>
              <a:t>mAP</a:t>
            </a:r>
            <a:r>
              <a:rPr lang="pt-BR" sz="1800"/>
              <a:t> em diferentes limiares de </a:t>
            </a:r>
            <a:r>
              <a:rPr lang="pt-BR" sz="1800" err="1"/>
              <a:t>IoU</a:t>
            </a:r>
            <a:r>
              <a:rPr lang="pt-BR" sz="1800"/>
              <a:t> (0.5 a 0.95, mais rigoroso).</a:t>
            </a:r>
            <a:endParaRPr lang="en-US" sz="1800"/>
          </a:p>
          <a:p>
            <a:r>
              <a:rPr lang="pt-BR" sz="1800" b="1"/>
              <a:t>Val Box </a:t>
            </a:r>
            <a:r>
              <a:rPr lang="pt-BR" sz="1800" b="1" err="1"/>
              <a:t>Loss</a:t>
            </a:r>
            <a:r>
              <a:rPr lang="pt-BR" sz="1800"/>
              <a:t> → perda de localização (caixas) medida no conjunto de validação.</a:t>
            </a:r>
            <a:endParaRPr lang="en-US" sz="1800"/>
          </a:p>
          <a:p>
            <a:r>
              <a:rPr lang="pt-BR" sz="1800" b="1"/>
              <a:t>Val </a:t>
            </a:r>
            <a:r>
              <a:rPr lang="pt-BR" sz="1800" b="1" err="1"/>
              <a:t>Cls</a:t>
            </a:r>
            <a:r>
              <a:rPr lang="pt-BR" sz="1800" b="1"/>
              <a:t> </a:t>
            </a:r>
            <a:r>
              <a:rPr lang="pt-BR" sz="1800" b="1" err="1"/>
              <a:t>Loss</a:t>
            </a:r>
            <a:r>
              <a:rPr lang="pt-BR" sz="1800"/>
              <a:t> → perda de classificação medida no conjunto de validação.</a:t>
            </a:r>
            <a:endParaRPr lang="en-US" sz="1800"/>
          </a:p>
          <a:p>
            <a:r>
              <a:rPr lang="pt-BR" sz="1800" b="1"/>
              <a:t>Val DFL </a:t>
            </a:r>
            <a:r>
              <a:rPr lang="pt-BR" sz="1800" b="1" err="1"/>
              <a:t>Loss</a:t>
            </a:r>
            <a:r>
              <a:rPr lang="pt-BR" sz="1800"/>
              <a:t> → perda de distribuição focal medida no conjunto de validação.</a:t>
            </a:r>
            <a:endParaRPr lang="pt-BR"/>
          </a:p>
        </p:txBody>
      </p:sp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9BE01473-CBFB-F642-56FF-EAF84BC35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82" y="1161480"/>
            <a:ext cx="10581191" cy="128231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03E79BD6-81E9-5024-20B3-4A8C7EB00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>
            <a:extLst>
              <a:ext uri="{FF2B5EF4-FFF2-40B4-BE49-F238E27FC236}">
                <a16:creationId xmlns:a16="http://schemas.microsoft.com/office/drawing/2014/main" id="{E7B2B62F-C8DE-0B48-1C7A-CCFEBB6F78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75" y="665700"/>
            <a:ext cx="10515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1000"/>
              </a:spcBef>
            </a:pPr>
            <a:br>
              <a:rPr lang="pt-BR" sz="2800"/>
            </a:br>
            <a:r>
              <a:rPr lang="pt-BR" sz="2800"/>
              <a:t>Diferença entre </a:t>
            </a:r>
            <a:r>
              <a:rPr lang="pt-BR" sz="2800">
                <a:hlinkClick r:id="rId3"/>
              </a:rPr>
              <a:t>mAP@0.5</a:t>
            </a:r>
            <a:r>
              <a:rPr lang="pt-BR" sz="2800"/>
              <a:t> e </a:t>
            </a:r>
            <a:r>
              <a:rPr lang="pt-BR" sz="2800">
                <a:hlinkClick r:id="rId4"/>
              </a:rPr>
              <a:t>mAP@0.5:0.95</a:t>
            </a:r>
            <a:endParaRPr lang="en-US" sz="2800"/>
          </a:p>
          <a:p>
            <a:endParaRPr lang="pt-BR" sz="360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2EE3E6-9D78-046C-98F9-BB9BE8E47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525" y="1406405"/>
            <a:ext cx="10610850" cy="4961058"/>
          </a:xfrm>
        </p:spPr>
        <p:txBody>
          <a:bodyPr>
            <a:normAutofit/>
          </a:bodyPr>
          <a:lstStyle/>
          <a:p>
            <a:r>
              <a:rPr lang="pt-BR" sz="2000" b="1" dirty="0">
                <a:latin typeface="Arial"/>
                <a:hlinkClick r:id="rId3"/>
              </a:rPr>
              <a:t>mAP@0.5</a:t>
            </a:r>
            <a:endParaRPr lang="en-US" sz="2000" dirty="0">
              <a:latin typeface="Arial"/>
            </a:endParaRPr>
          </a:p>
          <a:p>
            <a:pPr lvl="1"/>
            <a:r>
              <a:rPr lang="pt-BR" sz="2000" dirty="0">
                <a:latin typeface="Arial"/>
              </a:rPr>
              <a:t>Mede a qualidade das predições considerando </a:t>
            </a:r>
            <a:r>
              <a:rPr lang="pt-BR" sz="2000" b="1" dirty="0" err="1">
                <a:latin typeface="Arial"/>
              </a:rPr>
              <a:t>IoU</a:t>
            </a:r>
            <a:r>
              <a:rPr lang="pt-BR" sz="2000" b="1" dirty="0">
                <a:latin typeface="Arial"/>
              </a:rPr>
              <a:t> ≥ 50%</a:t>
            </a:r>
            <a:r>
              <a:rPr lang="pt-BR" sz="2000" dirty="0">
                <a:latin typeface="Arial"/>
              </a:rPr>
              <a:t>.</a:t>
            </a:r>
            <a:endParaRPr lang="en-US" sz="2000" dirty="0">
              <a:latin typeface="Arial"/>
            </a:endParaRPr>
          </a:p>
          <a:p>
            <a:pPr lvl="1"/>
            <a:r>
              <a:rPr lang="pt-BR" sz="2000" dirty="0">
                <a:latin typeface="Arial"/>
              </a:rPr>
              <a:t>Exemplo: se a caixa prevista cobre pelo menos metade da caixa real, conta como acerto.</a:t>
            </a:r>
            <a:endParaRPr lang="en-US" sz="2000" dirty="0">
              <a:latin typeface="Arial"/>
            </a:endParaRPr>
          </a:p>
          <a:p>
            <a:pPr lvl="1"/>
            <a:r>
              <a:rPr lang="pt-BR" sz="2000" dirty="0">
                <a:latin typeface="Arial"/>
              </a:rPr>
              <a:t>É </a:t>
            </a:r>
            <a:r>
              <a:rPr lang="pt-BR" sz="2000" b="1" dirty="0">
                <a:latin typeface="Arial"/>
              </a:rPr>
              <a:t>mais permissivo</a:t>
            </a:r>
            <a:r>
              <a:rPr lang="pt-BR" sz="2000" dirty="0">
                <a:latin typeface="Arial"/>
              </a:rPr>
              <a:t>, por isso costuma ter valores mais altos.</a:t>
            </a:r>
            <a:endParaRPr lang="en-US" sz="2000" dirty="0">
              <a:latin typeface="Arial"/>
            </a:endParaRPr>
          </a:p>
          <a:p>
            <a:r>
              <a:rPr lang="pt-BR" sz="2000" b="1" dirty="0">
                <a:latin typeface="Arial"/>
                <a:hlinkClick r:id="rId4"/>
              </a:rPr>
              <a:t>mAP@0.5:0.95</a:t>
            </a:r>
            <a:endParaRPr lang="pt-BR" sz="2000" dirty="0">
              <a:latin typeface="Arial"/>
            </a:endParaRPr>
          </a:p>
          <a:p>
            <a:pPr lvl="1"/>
            <a:r>
              <a:rPr lang="pt-BR" sz="2000" dirty="0">
                <a:latin typeface="Arial"/>
              </a:rPr>
              <a:t>Calcula a média do </a:t>
            </a:r>
            <a:r>
              <a:rPr lang="pt-BR" sz="2000" dirty="0" err="1">
                <a:latin typeface="Arial"/>
              </a:rPr>
              <a:t>mAP</a:t>
            </a:r>
            <a:r>
              <a:rPr lang="pt-BR" sz="2000" dirty="0">
                <a:latin typeface="Arial"/>
              </a:rPr>
              <a:t> em vários níveis: </a:t>
            </a:r>
            <a:r>
              <a:rPr lang="pt-BR" sz="2000" b="1" dirty="0" err="1">
                <a:latin typeface="Arial"/>
              </a:rPr>
              <a:t>IoU</a:t>
            </a:r>
            <a:r>
              <a:rPr lang="pt-BR" sz="2000" b="1" dirty="0">
                <a:latin typeface="Arial"/>
              </a:rPr>
              <a:t> de 0.5 até 0.95 (de 0.05 em 0.05)</a:t>
            </a:r>
            <a:r>
              <a:rPr lang="pt-BR" sz="2000" dirty="0">
                <a:latin typeface="Arial"/>
              </a:rPr>
              <a:t>.</a:t>
            </a:r>
            <a:endParaRPr lang="en-US" sz="2000" dirty="0">
              <a:latin typeface="Arial"/>
            </a:endParaRPr>
          </a:p>
          <a:p>
            <a:pPr lvl="1"/>
            <a:r>
              <a:rPr lang="pt-BR" sz="2000" dirty="0">
                <a:latin typeface="Arial"/>
              </a:rPr>
              <a:t>Exige que o modelo seja bom tanto em sobreposições "fáceis" (50%) quanto em </a:t>
            </a:r>
            <a:r>
              <a:rPr lang="pt-BR" sz="2000" b="1" dirty="0">
                <a:latin typeface="Arial"/>
              </a:rPr>
              <a:t>muito precisas</a:t>
            </a:r>
            <a:r>
              <a:rPr lang="pt-BR" sz="2000" dirty="0">
                <a:latin typeface="Arial"/>
              </a:rPr>
              <a:t> (95%).</a:t>
            </a:r>
            <a:endParaRPr lang="en-US" sz="2000" dirty="0">
              <a:latin typeface="Arial"/>
            </a:endParaRPr>
          </a:p>
          <a:p>
            <a:pPr lvl="1"/>
            <a:r>
              <a:rPr lang="pt-BR" sz="2000" dirty="0">
                <a:latin typeface="Arial"/>
              </a:rPr>
              <a:t>É </a:t>
            </a:r>
            <a:r>
              <a:rPr lang="pt-BR" sz="2000" b="1" dirty="0">
                <a:latin typeface="Arial"/>
              </a:rPr>
              <a:t>mais rigoroso</a:t>
            </a:r>
            <a:r>
              <a:rPr lang="pt-BR" sz="2000" dirty="0">
                <a:latin typeface="Arial"/>
              </a:rPr>
              <a:t> e mostra se o modelo realmente localiza os objetos com alta exatidão.</a:t>
            </a:r>
            <a:endParaRPr lang="en-US" sz="2000" dirty="0">
              <a:latin typeface="Arial"/>
            </a:endParaRPr>
          </a:p>
          <a:p>
            <a:r>
              <a:rPr lang="pt-BR" sz="1800" dirty="0"/>
              <a:t>Link para a compreensão do cálculo do </a:t>
            </a:r>
            <a:r>
              <a:rPr lang="pt-BR" sz="1800" dirty="0" err="1"/>
              <a:t>IoU</a:t>
            </a:r>
            <a:r>
              <a:rPr lang="pt-BR" sz="1800" dirty="0"/>
              <a:t>: https://learnopencv.com/intersection-over-union-iou-in-object-detection-and-segmentation/</a:t>
            </a: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65678ADF-43D8-0367-6DC2-A3AD66621CD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1859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4B7531E0-9821-0F62-BAE6-6A253E878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>
            <a:extLst>
              <a:ext uri="{FF2B5EF4-FFF2-40B4-BE49-F238E27FC236}">
                <a16:creationId xmlns:a16="http://schemas.microsoft.com/office/drawing/2014/main" id="{FCCACB74-DDB0-54CB-2F43-B8BCD97C4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75" y="513300"/>
            <a:ext cx="10515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600"/>
              <a:t>Resultados do </a:t>
            </a:r>
            <a:r>
              <a:rPr lang="pt-BR" sz="3600" i="1" err="1"/>
              <a:t>Student</a:t>
            </a:r>
            <a:r>
              <a:rPr lang="pt-BR" sz="3600" i="1"/>
              <a:t> </a:t>
            </a:r>
            <a:r>
              <a:rPr lang="pt-BR" sz="3600"/>
              <a:t>(YOLOv5n)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7A7DA9-D881-D34F-6E3A-41359A13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845" y="2838411"/>
            <a:ext cx="10438437" cy="3627919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Box </a:t>
            </a:r>
            <a:r>
              <a:rPr lang="pt-BR" b="1" dirty="0" err="1"/>
              <a:t>Loss</a:t>
            </a:r>
            <a:r>
              <a:rPr lang="pt-BR" dirty="0"/>
              <a:t> → erro na predição das caixas delimitadoras (quanto menor, melhor).</a:t>
            </a:r>
          </a:p>
          <a:p>
            <a:r>
              <a:rPr lang="pt-BR" b="1" dirty="0" err="1"/>
              <a:t>Cls</a:t>
            </a:r>
            <a:r>
              <a:rPr lang="pt-BR" b="1" dirty="0"/>
              <a:t> </a:t>
            </a:r>
            <a:r>
              <a:rPr lang="pt-BR" b="1" dirty="0" err="1"/>
              <a:t>Loss</a:t>
            </a:r>
            <a:r>
              <a:rPr lang="pt-BR" dirty="0"/>
              <a:t> → erro na classificação das classes dentro das caixas.</a:t>
            </a:r>
          </a:p>
          <a:p>
            <a:r>
              <a:rPr lang="pt-BR" b="1" dirty="0"/>
              <a:t>DFL </a:t>
            </a:r>
            <a:r>
              <a:rPr lang="pt-BR" b="1" dirty="0" err="1"/>
              <a:t>Loss</a:t>
            </a:r>
            <a:r>
              <a:rPr lang="pt-BR" b="1" dirty="0"/>
              <a:t> (</a:t>
            </a:r>
            <a:r>
              <a:rPr lang="pt-BR" b="1" i="1" dirty="0" err="1"/>
              <a:t>Distribution</a:t>
            </a:r>
            <a:r>
              <a:rPr lang="pt-BR" b="1" i="1" dirty="0"/>
              <a:t> Focal </a:t>
            </a:r>
            <a:r>
              <a:rPr lang="pt-BR" b="1" i="1" dirty="0" err="1"/>
              <a:t>Loss</a:t>
            </a:r>
            <a:r>
              <a:rPr lang="pt-BR" b="1" dirty="0"/>
              <a:t>)</a:t>
            </a:r>
            <a:r>
              <a:rPr lang="pt-BR" dirty="0"/>
              <a:t> → perda usada para melhorar a precisão das bordas das caixas.</a:t>
            </a:r>
          </a:p>
          <a:p>
            <a:r>
              <a:rPr lang="pt-BR" b="1" dirty="0"/>
              <a:t>Precisão (</a:t>
            </a:r>
            <a:r>
              <a:rPr lang="pt-BR" b="1" i="1" dirty="0" err="1"/>
              <a:t>Precision</a:t>
            </a:r>
            <a:r>
              <a:rPr lang="pt-BR" b="1" dirty="0"/>
              <a:t>)</a:t>
            </a:r>
            <a:r>
              <a:rPr lang="pt-BR" dirty="0"/>
              <a:t> → proporção de predições corretas entre todas as predições positivas feitas.</a:t>
            </a:r>
          </a:p>
          <a:p>
            <a:r>
              <a:rPr lang="pt-BR" b="1" dirty="0"/>
              <a:t>Recall</a:t>
            </a:r>
            <a:r>
              <a:rPr lang="pt-BR" dirty="0"/>
              <a:t> → proporção de verdadeiros positivos capturados em relação ao total existente.</a:t>
            </a:r>
          </a:p>
          <a:p>
            <a:r>
              <a:rPr lang="pt-BR" b="1" dirty="0">
                <a:hlinkClick r:id="rId3"/>
              </a:rPr>
              <a:t>mAP@0.5</a:t>
            </a:r>
            <a:r>
              <a:rPr lang="pt-BR" dirty="0"/>
              <a:t> → 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Average</a:t>
            </a:r>
            <a:r>
              <a:rPr lang="pt-BR" i="1" dirty="0"/>
              <a:t> </a:t>
            </a:r>
            <a:r>
              <a:rPr lang="pt-BR" i="1" dirty="0" err="1"/>
              <a:t>Precision</a:t>
            </a:r>
            <a:r>
              <a:rPr lang="pt-BR" dirty="0"/>
              <a:t> com limiar de </a:t>
            </a:r>
            <a:r>
              <a:rPr lang="pt-BR" dirty="0" err="1"/>
              <a:t>IoU</a:t>
            </a:r>
            <a:r>
              <a:rPr lang="pt-BR" dirty="0"/>
              <a:t> = 0.5 (quanto maior, melhor).</a:t>
            </a:r>
          </a:p>
          <a:p>
            <a:r>
              <a:rPr lang="pt-BR" b="1" dirty="0">
                <a:hlinkClick r:id="rId4"/>
              </a:rPr>
              <a:t>mAP@0.5:0.95</a:t>
            </a:r>
            <a:r>
              <a:rPr lang="pt-BR" dirty="0"/>
              <a:t> → média do </a:t>
            </a:r>
            <a:r>
              <a:rPr lang="pt-BR" dirty="0" err="1"/>
              <a:t>mAP</a:t>
            </a:r>
            <a:r>
              <a:rPr lang="pt-BR" dirty="0"/>
              <a:t> em diferentes limiares de </a:t>
            </a:r>
            <a:r>
              <a:rPr lang="pt-BR" dirty="0" err="1"/>
              <a:t>IoU</a:t>
            </a:r>
            <a:r>
              <a:rPr lang="pt-BR" dirty="0"/>
              <a:t> (0.5 a 0.95, mais rigoroso).</a:t>
            </a:r>
          </a:p>
          <a:p>
            <a:r>
              <a:rPr lang="pt-BR" b="1" dirty="0"/>
              <a:t>Val Box </a:t>
            </a:r>
            <a:r>
              <a:rPr lang="pt-BR" b="1" dirty="0" err="1"/>
              <a:t>Loss</a:t>
            </a:r>
            <a:r>
              <a:rPr lang="pt-BR" dirty="0"/>
              <a:t> → perda de localização (caixas) medida no conjunto de validação.</a:t>
            </a:r>
          </a:p>
          <a:p>
            <a:r>
              <a:rPr lang="pt-BR" b="1" dirty="0"/>
              <a:t>Val </a:t>
            </a:r>
            <a:r>
              <a:rPr lang="pt-BR" b="1" dirty="0" err="1"/>
              <a:t>Cls</a:t>
            </a:r>
            <a:r>
              <a:rPr lang="pt-BR" b="1" dirty="0"/>
              <a:t> </a:t>
            </a:r>
            <a:r>
              <a:rPr lang="pt-BR" b="1" dirty="0" err="1"/>
              <a:t>Loss</a:t>
            </a:r>
            <a:r>
              <a:rPr lang="pt-BR" dirty="0"/>
              <a:t> → perda de classificação medida no conjunto de validação.</a:t>
            </a:r>
          </a:p>
          <a:p>
            <a:r>
              <a:rPr lang="pt-BR" b="1" dirty="0"/>
              <a:t>Val DFL </a:t>
            </a:r>
            <a:r>
              <a:rPr lang="pt-BR" b="1" dirty="0" err="1"/>
              <a:t>Loss</a:t>
            </a:r>
            <a:r>
              <a:rPr lang="pt-BR" dirty="0"/>
              <a:t> → perda de distribuição focal medida no conjunto de validação.</a:t>
            </a:r>
          </a:p>
          <a:p>
            <a:endParaRPr lang="pt-BR"/>
          </a:p>
        </p:txBody>
      </p:sp>
      <p:pic>
        <p:nvPicPr>
          <p:cNvPr id="2" name="Imagem 1" descr="Tabela&#10;&#10;O conteúdo gerado por IA pode estar incorreto.">
            <a:extLst>
              <a:ext uri="{FF2B5EF4-FFF2-40B4-BE49-F238E27FC236}">
                <a16:creationId xmlns:a16="http://schemas.microsoft.com/office/drawing/2014/main" id="{F3135EAF-4CD8-1D19-4892-EF18B1CBD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10" y="1302077"/>
            <a:ext cx="10436508" cy="127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3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6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51797-1A1A-DAF2-0FD2-4D11994D5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7305"/>
            <a:ext cx="10810240" cy="4828858"/>
          </a:xfrm>
        </p:spPr>
        <p:txBody>
          <a:bodyPr>
            <a:normAutofit fontScale="92500"/>
          </a:bodyPr>
          <a:lstStyle/>
          <a:p>
            <a:r>
              <a:rPr lang="pt-BR"/>
              <a:t>O </a:t>
            </a:r>
            <a:r>
              <a:rPr lang="pt-BR" i="1" err="1"/>
              <a:t>Knowledge</a:t>
            </a:r>
            <a:r>
              <a:rPr lang="pt-BR" i="1"/>
              <a:t> </a:t>
            </a:r>
            <a:r>
              <a:rPr lang="pt-BR" i="1" err="1"/>
              <a:t>Distillation</a:t>
            </a:r>
            <a:r>
              <a:rPr lang="pt-BR"/>
              <a:t> pode ser aplicado em diversos cenários: </a:t>
            </a:r>
            <a:endParaRPr lang="pt-BR" b="1"/>
          </a:p>
          <a:p>
            <a:r>
              <a:rPr lang="pt-BR" sz="2400" b="1"/>
              <a:t>Visão Computacional</a:t>
            </a:r>
            <a:endParaRPr lang="pt-BR" sz="2400"/>
          </a:p>
          <a:p>
            <a:pPr lvl="1">
              <a:buFont typeface="Courier New"/>
              <a:buChar char="o"/>
            </a:pPr>
            <a:r>
              <a:rPr lang="pt-BR"/>
              <a:t>Compressão de redes profundas como </a:t>
            </a:r>
            <a:r>
              <a:rPr lang="pt-BR" b="1"/>
              <a:t>YOLO, </a:t>
            </a:r>
            <a:r>
              <a:rPr lang="pt-BR" b="1" err="1"/>
              <a:t>ResNet</a:t>
            </a:r>
            <a:r>
              <a:rPr lang="pt-BR" b="1"/>
              <a:t>, </a:t>
            </a:r>
            <a:r>
              <a:rPr lang="pt-BR" b="1" err="1"/>
              <a:t>EfficientNet</a:t>
            </a:r>
            <a:r>
              <a:rPr lang="pt-BR"/>
              <a:t>.</a:t>
            </a:r>
          </a:p>
          <a:p>
            <a:pPr lvl="1">
              <a:buFont typeface="Courier New"/>
              <a:buChar char="o"/>
            </a:pPr>
            <a:r>
              <a:rPr lang="pt-BR" err="1"/>
              <a:t>Deploy</a:t>
            </a:r>
            <a:r>
              <a:rPr lang="pt-BR"/>
              <a:t> em </a:t>
            </a:r>
            <a:r>
              <a:rPr lang="pt-BR" b="1"/>
              <a:t>dispositivos móveis ou drones</a:t>
            </a:r>
            <a:r>
              <a:rPr lang="pt-BR"/>
              <a:t> com recursos limitados.</a:t>
            </a:r>
          </a:p>
          <a:p>
            <a:r>
              <a:rPr lang="pt-BR" sz="2400" b="1"/>
              <a:t>Processamento de Linguagem Natural (NLP)</a:t>
            </a:r>
            <a:endParaRPr lang="pt-BR" sz="2400"/>
          </a:p>
          <a:p>
            <a:pPr lvl="1">
              <a:buFont typeface="Courier New"/>
              <a:buChar char="o"/>
            </a:pPr>
            <a:r>
              <a:rPr lang="pt-BR"/>
              <a:t>Modelos grandes como </a:t>
            </a:r>
            <a:r>
              <a:rPr lang="pt-BR" b="1"/>
              <a:t>BERT, GPT, T5</a:t>
            </a:r>
            <a:r>
              <a:rPr lang="pt-BR"/>
              <a:t> podem ser destilados.</a:t>
            </a:r>
          </a:p>
          <a:p>
            <a:pPr lvl="1">
              <a:buFont typeface="Courier New"/>
              <a:buChar char="o"/>
            </a:pPr>
            <a:r>
              <a:rPr lang="pt-BR"/>
              <a:t>Redução de custo computacional em </a:t>
            </a:r>
            <a:r>
              <a:rPr lang="pt-BR" b="1" err="1"/>
              <a:t>chatbots</a:t>
            </a:r>
            <a:r>
              <a:rPr lang="pt-BR" b="1"/>
              <a:t>, tradução automática e sumarização</a:t>
            </a:r>
            <a:r>
              <a:rPr lang="pt-BR"/>
              <a:t>.</a:t>
            </a:r>
          </a:p>
          <a:p>
            <a:r>
              <a:rPr lang="pt-BR" sz="2400" b="1"/>
              <a:t>Edge AI e IoT</a:t>
            </a:r>
            <a:endParaRPr lang="pt-BR" sz="2400"/>
          </a:p>
          <a:p>
            <a:pPr lvl="1">
              <a:buFont typeface="Courier New"/>
              <a:buChar char="o"/>
            </a:pPr>
            <a:r>
              <a:rPr lang="pt-BR"/>
              <a:t>Permite rodar modelos de IA em </a:t>
            </a:r>
            <a:r>
              <a:rPr lang="pt-BR" b="1"/>
              <a:t>sensores, câmeras inteligentes e dispositivos IoT</a:t>
            </a:r>
            <a:r>
              <a:rPr lang="pt-BR"/>
              <a:t>.</a:t>
            </a:r>
          </a:p>
          <a:p>
            <a:pPr lvl="1">
              <a:buFont typeface="Courier New"/>
              <a:buChar char="o"/>
            </a:pPr>
            <a:r>
              <a:rPr lang="pt-BR"/>
              <a:t>Mantém desempenho mesmo com </a:t>
            </a:r>
            <a:r>
              <a:rPr lang="pt-BR" b="1"/>
              <a:t>hardware restrito e baixo consumo de energia</a:t>
            </a:r>
            <a:r>
              <a:rPr lang="pt-BR"/>
              <a:t>.</a:t>
            </a:r>
          </a:p>
          <a:p>
            <a:pPr marL="114300" indent="0">
              <a:buNone/>
            </a:pPr>
            <a:endParaRPr lang="pt-BR" b="1"/>
          </a:p>
          <a:p>
            <a:endParaRPr lang="pt-BR"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1A30EB65-5271-AF51-A2C2-68983A8F2C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2B873DA7-2B79-3D7D-E0BA-8D87A3444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>
            <a:extLst>
              <a:ext uri="{FF2B5EF4-FFF2-40B4-BE49-F238E27FC236}">
                <a16:creationId xmlns:a16="http://schemas.microsoft.com/office/drawing/2014/main" id="{B48A1164-F1C7-7519-D141-B96E15A49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75" y="513300"/>
            <a:ext cx="10515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600"/>
              <a:t>Comparação Final (Época 10)</a:t>
            </a:r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5BDA14-8664-16CE-FC11-D1EDE2295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845" y="2838411"/>
            <a:ext cx="10438437" cy="3627919"/>
          </a:xfrm>
        </p:spPr>
        <p:txBody>
          <a:bodyPr>
            <a:normAutofit/>
          </a:bodyPr>
          <a:lstStyle/>
          <a:p>
            <a:endParaRPr lang="pt-BR"/>
          </a:p>
          <a:p>
            <a:endParaRPr lang="pt-BR"/>
          </a:p>
        </p:txBody>
      </p:sp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3A21EBA8-8FD2-1519-B5CC-BA23B382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41" y="1176828"/>
            <a:ext cx="11290610" cy="107581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F052B0B-5507-86AA-3F20-2C616E0062C7}"/>
              </a:ext>
            </a:extLst>
          </p:cNvPr>
          <p:cNvSpPr txBox="1"/>
          <p:nvPr/>
        </p:nvSpPr>
        <p:spPr>
          <a:xfrm>
            <a:off x="902088" y="2424229"/>
            <a:ext cx="11188389" cy="4434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 err="1">
                <a:latin typeface="Calibri"/>
              </a:rPr>
              <a:t>Evolução</a:t>
            </a:r>
            <a:r>
              <a:rPr lang="en-US" sz="1800" b="1">
                <a:latin typeface="Calibri"/>
              </a:rPr>
              <a:t> das </a:t>
            </a:r>
            <a:r>
              <a:rPr lang="en-US" sz="1800" b="1" err="1">
                <a:latin typeface="Calibri"/>
              </a:rPr>
              <a:t>perdas</a:t>
            </a:r>
            <a:endParaRPr lang="en-US" sz="1800" b="1">
              <a:latin typeface="Calibri"/>
            </a:endParaRPr>
          </a:p>
          <a:p>
            <a:pPr marL="742950" lvl="2" indent="-285750">
              <a:buFont typeface="Courier New"/>
              <a:buChar char="o"/>
            </a:pPr>
            <a:r>
              <a:rPr lang="en-US" sz="1800">
                <a:latin typeface="Calibri"/>
              </a:rPr>
              <a:t>As </a:t>
            </a:r>
            <a:r>
              <a:rPr lang="en-US" sz="1800" err="1">
                <a:latin typeface="Calibri"/>
              </a:rPr>
              <a:t>métricas</a:t>
            </a:r>
            <a:r>
              <a:rPr lang="en-US" sz="1800">
                <a:latin typeface="Calibri"/>
              </a:rPr>
              <a:t> </a:t>
            </a:r>
            <a:r>
              <a:rPr lang="en-US" sz="1800" i="1">
                <a:latin typeface="Calibri"/>
              </a:rPr>
              <a:t>Box Loss</a:t>
            </a:r>
            <a:r>
              <a:rPr lang="en-US" sz="1800">
                <a:latin typeface="Calibri"/>
              </a:rPr>
              <a:t>, </a:t>
            </a:r>
            <a:r>
              <a:rPr lang="en-US" sz="1800" i="1" err="1">
                <a:latin typeface="Calibri"/>
              </a:rPr>
              <a:t>Cls</a:t>
            </a:r>
            <a:r>
              <a:rPr lang="en-US" sz="1800" i="1">
                <a:latin typeface="Calibri"/>
              </a:rPr>
              <a:t> </a:t>
            </a:r>
            <a:r>
              <a:rPr lang="en-US" sz="1800" i="1" err="1">
                <a:latin typeface="Calibri"/>
              </a:rPr>
              <a:t>Lloss</a:t>
            </a:r>
            <a:r>
              <a:rPr lang="en-US" sz="1800">
                <a:latin typeface="Calibri"/>
              </a:rPr>
              <a:t> e </a:t>
            </a:r>
            <a:r>
              <a:rPr lang="en-US" sz="1800" i="1">
                <a:latin typeface="Calibri"/>
              </a:rPr>
              <a:t>DFL Loss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diminuem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ao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longo</a:t>
            </a:r>
            <a:r>
              <a:rPr lang="en-US" sz="1800">
                <a:latin typeface="Calibri"/>
              </a:rPr>
              <a:t> das </a:t>
            </a:r>
            <a:r>
              <a:rPr lang="en-US" sz="1800" err="1">
                <a:latin typeface="Calibri"/>
              </a:rPr>
              <a:t>épocas</a:t>
            </a:r>
            <a:r>
              <a:rPr lang="en-US" sz="1800">
                <a:latin typeface="Calibri"/>
              </a:rPr>
              <a:t>, </a:t>
            </a:r>
            <a:r>
              <a:rPr lang="en-US" sz="1800" err="1">
                <a:latin typeface="Calibri"/>
              </a:rPr>
              <a:t>mostrando</a:t>
            </a:r>
            <a:r>
              <a:rPr lang="en-US" sz="1800">
                <a:latin typeface="Calibri"/>
              </a:rPr>
              <a:t> que o </a:t>
            </a:r>
            <a:r>
              <a:rPr lang="en-US" sz="1800" err="1">
                <a:latin typeface="Calibri"/>
              </a:rPr>
              <a:t>modelo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está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aprendendo</a:t>
            </a:r>
            <a:r>
              <a:rPr lang="en-US" sz="1800">
                <a:latin typeface="Calibri"/>
              </a:rPr>
              <a:t> a </a:t>
            </a:r>
            <a:r>
              <a:rPr lang="en-US" sz="1800" err="1">
                <a:latin typeface="Calibri"/>
              </a:rPr>
              <a:t>localizar</a:t>
            </a:r>
            <a:r>
              <a:rPr lang="en-US" sz="1800">
                <a:latin typeface="Calibri"/>
              </a:rPr>
              <a:t> e </a:t>
            </a:r>
            <a:r>
              <a:rPr lang="en-US" sz="1800" err="1">
                <a:latin typeface="Calibri"/>
              </a:rPr>
              <a:t>classificar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melhor</a:t>
            </a:r>
            <a:r>
              <a:rPr lang="en-US" sz="1800">
                <a:latin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800" b="1" err="1">
                <a:latin typeface="Calibri"/>
              </a:rPr>
              <a:t>Precisão</a:t>
            </a:r>
            <a:r>
              <a:rPr lang="en-US" sz="1800" b="1">
                <a:latin typeface="Calibri"/>
              </a:rPr>
              <a:t> (</a:t>
            </a:r>
            <a:r>
              <a:rPr lang="en-US" sz="1800" b="1" i="1">
                <a:latin typeface="Calibri"/>
              </a:rPr>
              <a:t>Precision</a:t>
            </a:r>
            <a:r>
              <a:rPr lang="en-US" sz="1800" b="1">
                <a:latin typeface="Calibri"/>
              </a:rPr>
              <a:t>)</a:t>
            </a:r>
          </a:p>
          <a:p>
            <a:pPr marL="742950" lvl="2" indent="-285750">
              <a:buFont typeface="Courier New"/>
              <a:buChar char="o"/>
            </a:pPr>
            <a:r>
              <a:rPr lang="en-US" sz="1800">
                <a:latin typeface="Calibri"/>
              </a:rPr>
              <a:t>Mede </a:t>
            </a:r>
            <a:r>
              <a:rPr lang="en-US" sz="1800" err="1">
                <a:latin typeface="Calibri"/>
              </a:rPr>
              <a:t>quantos</a:t>
            </a:r>
            <a:r>
              <a:rPr lang="en-US" sz="1800">
                <a:latin typeface="Calibri"/>
              </a:rPr>
              <a:t> dos </a:t>
            </a:r>
            <a:r>
              <a:rPr lang="en-US" sz="1800" err="1">
                <a:latin typeface="Calibri"/>
              </a:rPr>
              <a:t>positivos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detectados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estavam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corretos</a:t>
            </a:r>
            <a:r>
              <a:rPr lang="en-US" sz="1800">
                <a:latin typeface="Calibri"/>
              </a:rPr>
              <a:t>.</a:t>
            </a:r>
          </a:p>
          <a:p>
            <a:pPr marL="742950" lvl="2" indent="-285750">
              <a:buFont typeface="Courier New"/>
              <a:buChar char="o"/>
            </a:pPr>
            <a:r>
              <a:rPr lang="en-US" sz="1800">
                <a:latin typeface="Calibri"/>
              </a:rPr>
              <a:t>No </a:t>
            </a:r>
            <a:r>
              <a:rPr lang="en-US" sz="1800" b="1" i="1">
                <a:latin typeface="Calibri"/>
              </a:rPr>
              <a:t>Student</a:t>
            </a:r>
            <a:r>
              <a:rPr lang="en-US" sz="1800">
                <a:latin typeface="Calibri"/>
              </a:rPr>
              <a:t>, </a:t>
            </a:r>
            <a:r>
              <a:rPr lang="en-US" sz="1800" err="1">
                <a:latin typeface="Calibri"/>
              </a:rPr>
              <a:t>ficou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muito</a:t>
            </a:r>
            <a:r>
              <a:rPr lang="en-US" sz="1800">
                <a:latin typeface="Calibri"/>
              </a:rPr>
              <a:t> alto logo </a:t>
            </a:r>
            <a:r>
              <a:rPr lang="en-US" sz="1800" err="1">
                <a:latin typeface="Calibri"/>
              </a:rPr>
              <a:t>desde</a:t>
            </a:r>
            <a:r>
              <a:rPr lang="en-US" sz="1800">
                <a:latin typeface="Calibri"/>
              </a:rPr>
              <a:t> as </a:t>
            </a:r>
            <a:r>
              <a:rPr lang="en-US" sz="1800" err="1">
                <a:latin typeface="Calibri"/>
              </a:rPr>
              <a:t>primeiras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épocas</a:t>
            </a:r>
            <a:r>
              <a:rPr lang="en-US" sz="1800">
                <a:latin typeface="Calibri"/>
              </a:rPr>
              <a:t> (~0.99).</a:t>
            </a:r>
          </a:p>
          <a:p>
            <a:pPr marL="742950" lvl="2" indent="-285750">
              <a:buFont typeface="Courier New"/>
              <a:buChar char="o"/>
            </a:pPr>
            <a:r>
              <a:rPr lang="en-US" sz="1800">
                <a:latin typeface="Calibri"/>
              </a:rPr>
              <a:t>No </a:t>
            </a:r>
            <a:r>
              <a:rPr lang="en-US" sz="1800" b="1" i="1">
                <a:latin typeface="Calibri"/>
              </a:rPr>
              <a:t>Teacher</a:t>
            </a:r>
            <a:r>
              <a:rPr lang="en-US" sz="1800">
                <a:latin typeface="Calibri"/>
              </a:rPr>
              <a:t>, </a:t>
            </a:r>
            <a:r>
              <a:rPr lang="en-US" sz="1800" err="1">
                <a:latin typeface="Calibri"/>
              </a:rPr>
              <a:t>precisou</a:t>
            </a:r>
            <a:r>
              <a:rPr lang="en-US" sz="1800">
                <a:latin typeface="Calibri"/>
              </a:rPr>
              <a:t> de </a:t>
            </a:r>
            <a:r>
              <a:rPr lang="en-US" sz="1800" err="1">
                <a:latin typeface="Calibri"/>
              </a:rPr>
              <a:t>mais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épocas</a:t>
            </a:r>
            <a:r>
              <a:rPr lang="en-US" sz="1800">
                <a:latin typeface="Calibri"/>
              </a:rPr>
              <a:t> para </a:t>
            </a:r>
            <a:r>
              <a:rPr lang="en-US" sz="1800" err="1">
                <a:latin typeface="Calibri"/>
              </a:rPr>
              <a:t>estabilizar</a:t>
            </a:r>
            <a:r>
              <a:rPr lang="en-US" sz="1800">
                <a:latin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Calibri"/>
              </a:rPr>
              <a:t>Recall</a:t>
            </a:r>
          </a:p>
          <a:p>
            <a:pPr marL="742950" lvl="2" indent="-285750">
              <a:buFont typeface="Courier New"/>
              <a:buChar char="o"/>
            </a:pPr>
            <a:r>
              <a:rPr lang="en-US" sz="1800">
                <a:latin typeface="Calibri"/>
              </a:rPr>
              <a:t>Mede </a:t>
            </a:r>
            <a:r>
              <a:rPr lang="en-US" sz="1800" err="1">
                <a:latin typeface="Calibri"/>
              </a:rPr>
              <a:t>quantos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objetos</a:t>
            </a:r>
            <a:r>
              <a:rPr lang="en-US" sz="1800">
                <a:latin typeface="Calibri"/>
              </a:rPr>
              <a:t> reais o </a:t>
            </a:r>
            <a:r>
              <a:rPr lang="en-US" sz="1800" err="1">
                <a:latin typeface="Calibri"/>
              </a:rPr>
              <a:t>modelo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conseguiu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detectar</a:t>
            </a:r>
            <a:r>
              <a:rPr lang="en-US" sz="1800">
                <a:latin typeface="Calibri"/>
              </a:rPr>
              <a:t>.</a:t>
            </a:r>
          </a:p>
          <a:p>
            <a:pPr marL="742950" lvl="2" indent="-285750">
              <a:buFont typeface="Courier New"/>
              <a:buChar char="o"/>
            </a:pPr>
            <a:r>
              <a:rPr lang="en-US" sz="1800">
                <a:latin typeface="Calibri"/>
              </a:rPr>
              <a:t>Ambos </a:t>
            </a:r>
            <a:r>
              <a:rPr lang="en-US" sz="1800" err="1">
                <a:latin typeface="Calibri"/>
              </a:rPr>
              <a:t>atingem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valores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próximos</a:t>
            </a:r>
            <a:r>
              <a:rPr lang="en-US" sz="1800">
                <a:latin typeface="Calibri"/>
              </a:rPr>
              <a:t> de 1, o que indica boa </a:t>
            </a:r>
            <a:r>
              <a:rPr lang="en-US" sz="1800" err="1">
                <a:latin typeface="Calibri"/>
              </a:rPr>
              <a:t>cobertura</a:t>
            </a:r>
            <a:r>
              <a:rPr lang="en-US" sz="1800">
                <a:latin typeface="Calibri"/>
              </a:rPr>
              <a:t> das classes.</a:t>
            </a:r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Calibri"/>
              </a:rPr>
              <a:t>mAP@0.5 e mAP@0.5:0.95</a:t>
            </a:r>
            <a:endParaRPr lang="en-US"/>
          </a:p>
          <a:p>
            <a:pPr marL="742950" lvl="2" indent="-285750">
              <a:buFont typeface="Courier New"/>
              <a:buChar char="o"/>
            </a:pPr>
            <a:r>
              <a:rPr lang="en-US" sz="1800" b="1" i="1">
                <a:latin typeface="Calibri"/>
              </a:rPr>
              <a:t>Teacher</a:t>
            </a:r>
            <a:r>
              <a:rPr lang="en-US" sz="1800" i="1">
                <a:latin typeface="Calibri"/>
              </a:rPr>
              <a:t> </a:t>
            </a:r>
            <a:r>
              <a:rPr lang="en-US" sz="1800" err="1">
                <a:latin typeface="Calibri"/>
              </a:rPr>
              <a:t>demorou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mais</a:t>
            </a:r>
            <a:r>
              <a:rPr lang="en-US" sz="1800">
                <a:latin typeface="Calibri"/>
              </a:rPr>
              <a:t> para </a:t>
            </a:r>
            <a:r>
              <a:rPr lang="en-US" sz="1800" err="1">
                <a:latin typeface="Calibri"/>
              </a:rPr>
              <a:t>estabilizar</a:t>
            </a:r>
            <a:r>
              <a:rPr lang="en-US" sz="1800">
                <a:latin typeface="Calibri"/>
              </a:rPr>
              <a:t>, mas </a:t>
            </a:r>
            <a:r>
              <a:rPr lang="en-US" sz="1800" err="1">
                <a:latin typeface="Calibri"/>
              </a:rPr>
              <a:t>atingiu</a:t>
            </a:r>
            <a:r>
              <a:rPr lang="en-US" sz="1800">
                <a:latin typeface="Calibri"/>
              </a:rPr>
              <a:t> bons </a:t>
            </a:r>
            <a:r>
              <a:rPr lang="en-US" sz="1800" err="1">
                <a:latin typeface="Calibri"/>
              </a:rPr>
              <a:t>valores</a:t>
            </a:r>
            <a:r>
              <a:rPr lang="en-US" sz="1800">
                <a:latin typeface="Calibri"/>
              </a:rPr>
              <a:t> (0.994 e 0.901).</a:t>
            </a:r>
          </a:p>
          <a:p>
            <a:pPr marL="742950" lvl="2" indent="-285750">
              <a:buFont typeface="Courier New"/>
              <a:buChar char="o"/>
            </a:pPr>
            <a:r>
              <a:rPr lang="en-US" sz="1800" b="1" i="1">
                <a:latin typeface="Calibri"/>
              </a:rPr>
              <a:t>Student</a:t>
            </a:r>
            <a:r>
              <a:rPr lang="en-US" sz="1800" i="1">
                <a:latin typeface="Calibri"/>
              </a:rPr>
              <a:t> </a:t>
            </a:r>
            <a:r>
              <a:rPr lang="en-US" sz="1800" err="1">
                <a:latin typeface="Calibri"/>
              </a:rPr>
              <a:t>atingiu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valores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estáveis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rapidamente</a:t>
            </a:r>
            <a:r>
              <a:rPr lang="en-US" sz="1800">
                <a:latin typeface="Calibri"/>
              </a:rPr>
              <a:t>, </a:t>
            </a:r>
            <a:r>
              <a:rPr lang="en-US" sz="1800" err="1">
                <a:latin typeface="Calibri"/>
              </a:rPr>
              <a:t>mostrando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eficiência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mesmo</a:t>
            </a:r>
            <a:r>
              <a:rPr lang="en-US" sz="1800">
                <a:latin typeface="Calibri"/>
              </a:rPr>
              <a:t> com </a:t>
            </a:r>
            <a:r>
              <a:rPr lang="en-US" sz="1800" err="1">
                <a:latin typeface="Calibri"/>
              </a:rPr>
              <a:t>menos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parâmetros</a:t>
            </a:r>
            <a:r>
              <a:rPr lang="en-US" sz="1800">
                <a:latin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Calibri"/>
              </a:rPr>
              <a:t>Tempo de </a:t>
            </a:r>
            <a:r>
              <a:rPr lang="en-US" sz="1800" b="1" err="1">
                <a:latin typeface="Calibri"/>
              </a:rPr>
              <a:t>treinamento</a:t>
            </a:r>
            <a:endParaRPr lang="en-US" sz="1800" b="1">
              <a:latin typeface="Calibri"/>
            </a:endParaRPr>
          </a:p>
          <a:p>
            <a:pPr marL="742950" lvl="2" indent="-285750">
              <a:buFont typeface="Courier New"/>
              <a:buChar char="o"/>
            </a:pPr>
            <a:r>
              <a:rPr lang="en-US" sz="1800">
                <a:latin typeface="Calibri"/>
              </a:rPr>
              <a:t>O </a:t>
            </a:r>
            <a:r>
              <a:rPr lang="en-US" sz="1800" b="1" i="1">
                <a:latin typeface="Calibri"/>
              </a:rPr>
              <a:t>Teacher</a:t>
            </a:r>
            <a:r>
              <a:rPr lang="en-US" sz="1800" i="1">
                <a:latin typeface="Calibri"/>
              </a:rPr>
              <a:t> </a:t>
            </a:r>
            <a:r>
              <a:rPr lang="en-US" sz="1800">
                <a:latin typeface="Calibri"/>
              </a:rPr>
              <a:t>é </a:t>
            </a:r>
            <a:r>
              <a:rPr lang="en-US" sz="1800" err="1">
                <a:latin typeface="Calibri"/>
              </a:rPr>
              <a:t>muito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mais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pesado</a:t>
            </a:r>
            <a:r>
              <a:rPr lang="en-US" sz="1800">
                <a:latin typeface="Calibri"/>
              </a:rPr>
              <a:t>, </a:t>
            </a:r>
            <a:r>
              <a:rPr lang="en-US" sz="1800" err="1">
                <a:latin typeface="Calibri"/>
              </a:rPr>
              <a:t>cada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época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levou</a:t>
            </a:r>
            <a:r>
              <a:rPr lang="en-US" sz="1800">
                <a:latin typeface="Calibri"/>
              </a:rPr>
              <a:t> </a:t>
            </a:r>
            <a:r>
              <a:rPr lang="en-US" sz="1800" err="1">
                <a:latin typeface="Calibri"/>
              </a:rPr>
              <a:t>centenas</a:t>
            </a:r>
            <a:r>
              <a:rPr lang="en-US" sz="1800">
                <a:latin typeface="Calibri"/>
              </a:rPr>
              <a:t> de </a:t>
            </a:r>
            <a:r>
              <a:rPr lang="en-US" sz="1800" err="1">
                <a:latin typeface="Calibri"/>
              </a:rPr>
              <a:t>segundos</a:t>
            </a:r>
            <a:r>
              <a:rPr lang="en-US" sz="1800">
                <a:latin typeface="Calibri"/>
              </a:rPr>
              <a:t>.</a:t>
            </a:r>
          </a:p>
          <a:p>
            <a:pPr marL="228600" lvl="1" indent="-228600">
              <a:buFont typeface="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3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990"/>
            </a:pPr>
            <a:r>
              <a:rPr lang="pt-BR" sz="2650" b="1"/>
              <a:t>Vantagens e Desvantagens: </a:t>
            </a:r>
            <a:r>
              <a:rPr lang="pt-BR" sz="2650" b="1" i="1" err="1"/>
              <a:t>Knowledge</a:t>
            </a:r>
            <a:r>
              <a:rPr lang="pt-BR" sz="2650" b="1" i="1"/>
              <a:t> </a:t>
            </a:r>
            <a:r>
              <a:rPr lang="pt-BR" sz="2650" b="1" i="1" err="1"/>
              <a:t>Distillation</a:t>
            </a:r>
            <a:endParaRPr lang="pt-BR" sz="2650" i="1" err="1"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838200" y="1319426"/>
            <a:ext cx="10515600" cy="4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" name="Google Shape;91;p13" descr="Logo">
            <a:extLst>
              <a:ext uri="{FF2B5EF4-FFF2-40B4-BE49-F238E27FC236}">
                <a16:creationId xmlns:a16="http://schemas.microsoft.com/office/drawing/2014/main" id="{CEFDBACB-A3BF-D2B8-D28F-BE095E3069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555866" y="5973642"/>
            <a:ext cx="2098828" cy="59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B2CB139B-6EAE-A6B2-F688-2E40ABE31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164" y="2371088"/>
            <a:ext cx="10513672" cy="249200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Perguntas?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2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/>
              <a:t>Referências</a:t>
            </a:r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848360" y="869814"/>
            <a:ext cx="10881360" cy="563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/>
              <a:t>[1] </a:t>
            </a:r>
            <a:r>
              <a:rPr lang="pt-BR" b="1"/>
              <a:t>HINTON, Geoffrey; VINYALS, Oriol; DEAN, Jeff.</a:t>
            </a:r>
            <a:r>
              <a:rPr lang="pt-BR"/>
              <a:t> </a:t>
            </a:r>
            <a:r>
              <a:rPr lang="pt-BR" err="1"/>
              <a:t>Distilling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knowledge</a:t>
            </a:r>
            <a:r>
              <a:rPr lang="pt-BR"/>
              <a:t> in a neural network. </a:t>
            </a:r>
            <a:r>
              <a:rPr lang="pt-BR" i="1" err="1"/>
              <a:t>arXiv</a:t>
            </a:r>
            <a:r>
              <a:rPr lang="pt-BR"/>
              <a:t>, 9 mar. 2015. Disponível em: </a:t>
            </a:r>
            <a:r>
              <a:rPr lang="pt-BR">
                <a:hlinkClick r:id="rId3"/>
              </a:rPr>
              <a:t>https://arxiv.org/pdf/1503.02531</a:t>
            </a:r>
            <a:endParaRPr lang="pt-BR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/>
              <a:t>[2] </a:t>
            </a:r>
            <a:r>
              <a:rPr lang="pt-BR" b="1"/>
              <a:t>AMRANI, </a:t>
            </a:r>
            <a:r>
              <a:rPr lang="pt-BR" b="1" err="1"/>
              <a:t>Abderraouf</a:t>
            </a:r>
            <a:r>
              <a:rPr lang="pt-BR" b="1"/>
              <a:t> et al.</a:t>
            </a:r>
            <a:r>
              <a:rPr lang="pt-BR"/>
              <a:t> </a:t>
            </a:r>
            <a:r>
              <a:rPr lang="pt-BR" err="1"/>
              <a:t>Insect</a:t>
            </a:r>
            <a:r>
              <a:rPr lang="pt-BR"/>
              <a:t> </a:t>
            </a:r>
            <a:r>
              <a:rPr lang="pt-BR" err="1"/>
              <a:t>detection</a:t>
            </a:r>
            <a:r>
              <a:rPr lang="pt-BR"/>
              <a:t> </a:t>
            </a:r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imagery</a:t>
            </a:r>
            <a:r>
              <a:rPr lang="pt-BR"/>
              <a:t> </a:t>
            </a:r>
            <a:r>
              <a:rPr lang="pt-BR" err="1"/>
              <a:t>using</a:t>
            </a:r>
            <a:r>
              <a:rPr lang="pt-BR"/>
              <a:t> YOLOv3-based </a:t>
            </a:r>
            <a:r>
              <a:rPr lang="pt-BR" err="1"/>
              <a:t>adaptive</a:t>
            </a:r>
            <a:r>
              <a:rPr lang="pt-BR"/>
              <a:t> feature fusion </a:t>
            </a:r>
            <a:r>
              <a:rPr lang="pt-BR" err="1"/>
              <a:t>convolution</a:t>
            </a:r>
            <a:r>
              <a:rPr lang="pt-BR"/>
              <a:t> network. </a:t>
            </a:r>
            <a:r>
              <a:rPr lang="pt-BR" i="1" err="1"/>
              <a:t>Crop</a:t>
            </a:r>
            <a:r>
              <a:rPr lang="pt-BR" i="1"/>
              <a:t> </a:t>
            </a:r>
            <a:r>
              <a:rPr lang="pt-BR" i="1" err="1"/>
              <a:t>and</a:t>
            </a:r>
            <a:r>
              <a:rPr lang="pt-BR" i="1"/>
              <a:t> </a:t>
            </a:r>
            <a:r>
              <a:rPr lang="pt-BR" i="1" err="1"/>
              <a:t>Pasture</a:t>
            </a:r>
            <a:r>
              <a:rPr lang="pt-BR" i="1"/>
              <a:t> Science</a:t>
            </a:r>
            <a:r>
              <a:rPr lang="pt-BR"/>
              <a:t>, v. 74, n. 6, p. 615–627, 2022. Disponível em: </a:t>
            </a:r>
            <a:r>
              <a:rPr lang="pt-BR">
                <a:hlinkClick r:id="rId4"/>
              </a:rPr>
              <a:t>https://www.publish.csiro.au/cp/pdf/CP21710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/>
              <a:t>[3] </a:t>
            </a:r>
            <a:r>
              <a:rPr lang="pt-BR" b="1"/>
              <a:t>TEKI, </a:t>
            </a:r>
            <a:r>
              <a:rPr lang="pt-BR" b="1" err="1"/>
              <a:t>Sundeep</a:t>
            </a:r>
            <a:r>
              <a:rPr lang="pt-BR" b="1"/>
              <a:t>.</a:t>
            </a:r>
            <a:r>
              <a:rPr lang="pt-BR"/>
              <a:t> </a:t>
            </a:r>
            <a:r>
              <a:rPr lang="pt-BR" err="1"/>
              <a:t>Knowledge</a:t>
            </a:r>
            <a:r>
              <a:rPr lang="pt-BR"/>
              <a:t> </a:t>
            </a:r>
            <a:r>
              <a:rPr lang="pt-BR" err="1"/>
              <a:t>distillation</a:t>
            </a:r>
            <a:r>
              <a:rPr lang="pt-BR"/>
              <a:t>: princípios, algoritmos e aplicações. </a:t>
            </a:r>
            <a:r>
              <a:rPr lang="pt-BR" i="1"/>
              <a:t>Neptune.ai</a:t>
            </a:r>
            <a:r>
              <a:rPr lang="pt-BR"/>
              <a:t>, 29 set. 2023. Disponível em: </a:t>
            </a:r>
            <a:r>
              <a:rPr lang="pt-BR">
                <a:hlinkClick r:id="rId5"/>
              </a:rPr>
              <a:t>https://neptune.ai/blog/knowledge-distillation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/>
              <a:t>[4] </a:t>
            </a:r>
            <a:r>
              <a:rPr lang="pt-BR" b="1"/>
              <a:t>GANESH, </a:t>
            </a:r>
            <a:r>
              <a:rPr lang="pt-BR" b="1" err="1"/>
              <a:t>Prakhar</a:t>
            </a:r>
            <a:r>
              <a:rPr lang="pt-BR" b="1"/>
              <a:t>.</a:t>
            </a:r>
            <a:r>
              <a:rPr lang="pt-BR"/>
              <a:t> </a:t>
            </a:r>
            <a:r>
              <a:rPr lang="pt-BR" err="1"/>
              <a:t>Knowledge</a:t>
            </a:r>
            <a:r>
              <a:rPr lang="pt-BR"/>
              <a:t> </a:t>
            </a:r>
            <a:r>
              <a:rPr lang="pt-BR" err="1"/>
              <a:t>distillation</a:t>
            </a:r>
            <a:r>
              <a:rPr lang="pt-BR"/>
              <a:t> </a:t>
            </a:r>
            <a:r>
              <a:rPr lang="pt-BR" err="1"/>
              <a:t>simplified</a:t>
            </a:r>
            <a:r>
              <a:rPr lang="pt-BR"/>
              <a:t>. </a:t>
            </a:r>
            <a:r>
              <a:rPr lang="pt-BR" i="1" err="1"/>
              <a:t>Towards</a:t>
            </a:r>
            <a:r>
              <a:rPr lang="pt-BR" i="1"/>
              <a:t> Data Science</a:t>
            </a:r>
            <a:r>
              <a:rPr lang="pt-BR"/>
              <a:t>, 27 mar. 2020. Disponível em: </a:t>
            </a:r>
            <a:r>
              <a:rPr lang="pt-BR">
                <a:hlinkClick r:id="rId6"/>
              </a:rPr>
              <a:t>https://towardsdatascience.com/knowledge-distillation-simplified-dd4973dbc764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6467EEFE-85EF-81C5-9E84-BF94ADD4D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360BB44D-1B0E-3326-64AC-2688AA6A5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2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/>
              <a:t>Referências</a:t>
            </a:r>
          </a:p>
        </p:txBody>
      </p:sp>
      <p:sp>
        <p:nvSpPr>
          <p:cNvPr id="242" name="Google Shape;242;p34">
            <a:extLst>
              <a:ext uri="{FF2B5EF4-FFF2-40B4-BE49-F238E27FC236}">
                <a16:creationId xmlns:a16="http://schemas.microsoft.com/office/drawing/2014/main" id="{6A84DB0E-05B2-3C6C-D70F-A819E036D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971414"/>
            <a:ext cx="10515600" cy="552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/>
              <a:t>[5] </a:t>
            </a:r>
            <a:r>
              <a:rPr lang="pt-BR" b="1"/>
              <a:t>BUCILUĂ, Cristian; CARUANA, Rich; NICULESCU-MIZIL, </a:t>
            </a:r>
            <a:r>
              <a:rPr lang="pt-BR" b="1" err="1"/>
              <a:t>Alexandru</a:t>
            </a:r>
            <a:r>
              <a:rPr lang="pt-BR" b="1"/>
              <a:t>.</a:t>
            </a:r>
            <a:r>
              <a:rPr lang="pt-BR"/>
              <a:t> Model </a:t>
            </a:r>
            <a:r>
              <a:rPr lang="pt-BR" err="1"/>
              <a:t>compression</a:t>
            </a:r>
            <a:r>
              <a:rPr lang="pt-BR"/>
              <a:t>. In: </a:t>
            </a:r>
            <a:r>
              <a:rPr lang="pt-BR" i="1" err="1"/>
              <a:t>Proceedings</a:t>
            </a:r>
            <a:r>
              <a:rPr lang="pt-BR" i="1"/>
              <a:t> </a:t>
            </a:r>
            <a:r>
              <a:rPr lang="pt-BR" i="1" err="1"/>
              <a:t>of</a:t>
            </a:r>
            <a:r>
              <a:rPr lang="pt-BR" i="1"/>
              <a:t> </a:t>
            </a:r>
            <a:r>
              <a:rPr lang="pt-BR" i="1" err="1"/>
              <a:t>the</a:t>
            </a:r>
            <a:r>
              <a:rPr lang="pt-BR" i="1"/>
              <a:t> 12th ACM SIGKDD </a:t>
            </a:r>
            <a:r>
              <a:rPr lang="pt-BR" i="1" err="1"/>
              <a:t>International</a:t>
            </a:r>
            <a:r>
              <a:rPr lang="pt-BR" i="1"/>
              <a:t> </a:t>
            </a:r>
            <a:r>
              <a:rPr lang="pt-BR" i="1" err="1"/>
              <a:t>Conference</a:t>
            </a:r>
            <a:r>
              <a:rPr lang="pt-BR" i="1"/>
              <a:t> </a:t>
            </a:r>
            <a:r>
              <a:rPr lang="pt-BR" i="1" err="1"/>
              <a:t>on</a:t>
            </a:r>
            <a:r>
              <a:rPr lang="pt-BR" i="1"/>
              <a:t> </a:t>
            </a:r>
            <a:r>
              <a:rPr lang="pt-BR" i="1" err="1"/>
              <a:t>Knowledge</a:t>
            </a:r>
            <a:r>
              <a:rPr lang="pt-BR" i="1"/>
              <a:t> Discovery </a:t>
            </a:r>
            <a:r>
              <a:rPr lang="pt-BR" i="1" err="1"/>
              <a:t>and</a:t>
            </a:r>
            <a:r>
              <a:rPr lang="pt-BR" i="1"/>
              <a:t> Data Mining (KDD '06)</a:t>
            </a:r>
            <a:r>
              <a:rPr lang="pt-BR"/>
              <a:t>. New York: ACM, 2006. p. 535–541. DOI: 10.1145/1150402.1150464.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/>
              <a:t>[6] </a:t>
            </a:r>
            <a:r>
              <a:rPr lang="pt-BR" b="1"/>
              <a:t>KWABENA, Patrick </a:t>
            </a:r>
            <a:r>
              <a:rPr lang="pt-BR" b="1" err="1"/>
              <a:t>Mensah</a:t>
            </a:r>
            <a:r>
              <a:rPr lang="pt-BR" b="1"/>
              <a:t> et al.</a:t>
            </a:r>
            <a:r>
              <a:rPr lang="pt-BR"/>
              <a:t> </a:t>
            </a:r>
            <a:r>
              <a:rPr lang="pt-BR" err="1"/>
              <a:t>Dataset</a:t>
            </a:r>
            <a:r>
              <a:rPr lang="pt-BR"/>
              <a:t> for </a:t>
            </a:r>
            <a:r>
              <a:rPr lang="pt-BR" err="1"/>
              <a:t>crop</a:t>
            </a:r>
            <a:r>
              <a:rPr lang="pt-BR"/>
              <a:t> </a:t>
            </a:r>
            <a:r>
              <a:rPr lang="pt-BR" err="1"/>
              <a:t>pest</a:t>
            </a:r>
            <a:r>
              <a:rPr lang="pt-BR"/>
              <a:t> </a:t>
            </a:r>
            <a:r>
              <a:rPr lang="pt-BR" err="1"/>
              <a:t>and</a:t>
            </a:r>
            <a:r>
              <a:rPr lang="pt-BR"/>
              <a:t> </a:t>
            </a:r>
            <a:r>
              <a:rPr lang="pt-BR" err="1"/>
              <a:t>disease</a:t>
            </a:r>
            <a:r>
              <a:rPr lang="pt-BR"/>
              <a:t> </a:t>
            </a:r>
            <a:r>
              <a:rPr lang="pt-BR" err="1"/>
              <a:t>detection</a:t>
            </a:r>
            <a:r>
              <a:rPr lang="pt-BR"/>
              <a:t>. </a:t>
            </a:r>
            <a:r>
              <a:rPr lang="pt-BR" i="1" err="1"/>
              <a:t>Mendeley</a:t>
            </a:r>
            <a:r>
              <a:rPr lang="pt-BR" i="1"/>
              <a:t> Data</a:t>
            </a:r>
            <a:r>
              <a:rPr lang="pt-BR"/>
              <a:t>, v. 1, 26 abr. 2023. DOI: 10.17632/bwh3zbpkpv.1. Disponível em: </a:t>
            </a:r>
            <a:r>
              <a:rPr lang="pt-BR">
                <a:hlinkClick r:id="rId3"/>
              </a:rPr>
              <a:t>https://data.mendeley.com/datasets/bwh3zbpkpv/1</a:t>
            </a:r>
            <a:endParaRPr lang="pt-BR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/>
              <a:t>[7] </a:t>
            </a:r>
            <a:r>
              <a:rPr lang="pt-BR" b="1"/>
              <a:t>JOCHER, Glenn.</a:t>
            </a:r>
            <a:r>
              <a:rPr lang="pt-BR"/>
              <a:t> YOLOv5. GitHub, 2020. Disponível em: </a:t>
            </a:r>
            <a:r>
              <a:rPr lang="pt-BR">
                <a:hlinkClick r:id="rId4"/>
              </a:rPr>
              <a:t>https://github.com/ultralytics/yolov5</a:t>
            </a:r>
            <a:endParaRPr lang="pt-BR"/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/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/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F776137F-F5CF-C6FE-45CF-6A0E717E88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2622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BB63C-0665-E76F-8DE7-2C0167EB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598805"/>
            <a:ext cx="10505440" cy="522923"/>
          </a:xfrm>
        </p:spPr>
        <p:txBody>
          <a:bodyPr>
            <a:normAutofit fontScale="90000"/>
          </a:bodyPr>
          <a:lstStyle/>
          <a:p>
            <a:r>
              <a:rPr lang="pt-BR"/>
              <a:t>Repositório GitHub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66CC5D-2782-661F-AC28-6F47AE13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080" y="1602105"/>
            <a:ext cx="9956800" cy="4117658"/>
          </a:xfrm>
        </p:spPr>
        <p:txBody>
          <a:bodyPr/>
          <a:lstStyle/>
          <a:p>
            <a:r>
              <a:rPr lang="pt-BR"/>
              <a:t>Link de acesso ao repositório:</a:t>
            </a:r>
            <a:endParaRPr lang="en-US"/>
          </a:p>
          <a:p>
            <a:endParaRPr lang="pt-BR"/>
          </a:p>
          <a:p>
            <a:r>
              <a:rPr lang="pt-BR"/>
              <a:t>https://github.com/PauloLuczensky/Knowledge-Distillation</a:t>
            </a:r>
          </a:p>
          <a:p>
            <a:endParaRPr lang="pt-BR"/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B9C5DAE1-3E4E-1EEE-8549-26E3A860B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24" y="4823135"/>
            <a:ext cx="1282065" cy="1640205"/>
          </a:xfrm>
          <a:prstGeom prst="rect">
            <a:avLst/>
          </a:prstGeom>
        </p:spPr>
      </p:pic>
      <p:pic>
        <p:nvPicPr>
          <p:cNvPr id="6" name="Google Shape;91;p13" descr="Logo">
            <a:extLst>
              <a:ext uri="{FF2B5EF4-FFF2-40B4-BE49-F238E27FC236}">
                <a16:creationId xmlns:a16="http://schemas.microsoft.com/office/drawing/2014/main" id="{834372EE-7ECD-AA00-B535-8C3BF0520B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196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9C223-E20A-807D-37CC-30EBA2B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Quizz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171310-8CEC-49DE-226E-564D000EE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Link de acesso ao </a:t>
            </a:r>
            <a:r>
              <a:rPr lang="pt-BR" err="1"/>
              <a:t>Quizz</a:t>
            </a:r>
            <a:r>
              <a:rPr lang="pt-BR"/>
              <a:t>:</a:t>
            </a:r>
          </a:p>
          <a:p>
            <a:endParaRPr lang="pt-BR"/>
          </a:p>
        </p:txBody>
      </p:sp>
      <p:pic>
        <p:nvPicPr>
          <p:cNvPr id="5" name="Google Shape;91;p13" descr="Logo">
            <a:extLst>
              <a:ext uri="{FF2B5EF4-FFF2-40B4-BE49-F238E27FC236}">
                <a16:creationId xmlns:a16="http://schemas.microsoft.com/office/drawing/2014/main" id="{97F1403E-DD87-530F-EC5C-F82BD2A961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Ícone&#10;&#10;O conteúdo gerado por IA pode estar incorreto.">
            <a:extLst>
              <a:ext uri="{FF2B5EF4-FFF2-40B4-BE49-F238E27FC236}">
                <a16:creationId xmlns:a16="http://schemas.microsoft.com/office/drawing/2014/main" id="{C2C05ABA-2192-740A-4757-3B5EAA0A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2118" y="5093945"/>
            <a:ext cx="1110929" cy="13675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848001B-39D8-AA61-C555-CA8BF1BE437E}"/>
              </a:ext>
            </a:extLst>
          </p:cNvPr>
          <p:cNvSpPr txBox="1"/>
          <p:nvPr/>
        </p:nvSpPr>
        <p:spPr>
          <a:xfrm>
            <a:off x="1036320" y="2773680"/>
            <a:ext cx="10871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/>
              </a:rPr>
              <a:t>https://docs.google.com/forms/d/e/1FAIpQLScffH2pj0BP74CGNaK9KljXnDXpirXIWqp88cDxi1jlNQvZNQ/viewform?usp=sharing&amp;ouid=106472963272670763809</a:t>
            </a:r>
          </a:p>
        </p:txBody>
      </p:sp>
    </p:spTree>
    <p:extLst>
      <p:ext uri="{BB962C8B-B14F-4D97-AF65-F5344CB8AC3E}">
        <p14:creationId xmlns:p14="http://schemas.microsoft.com/office/powerpoint/2010/main" val="2233706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/>
              <a:t>Fundamentação teórica</a:t>
            </a: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838200" y="1093535"/>
            <a:ext cx="10505440" cy="5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pt-BR" b="1"/>
              <a:t>O que é destilação de conhecimento?</a:t>
            </a:r>
          </a:p>
          <a:p>
            <a:pPr>
              <a:buNone/>
            </a:pPr>
            <a:endParaRPr lang="pt-BR" b="1"/>
          </a:p>
          <a:p>
            <a:r>
              <a:rPr lang="pt-BR" sz="2400"/>
              <a:t>Processo de </a:t>
            </a:r>
            <a:r>
              <a:rPr lang="pt-BR" sz="2400" b="1"/>
              <a:t>transferência de conhecimento</a:t>
            </a:r>
            <a:r>
              <a:rPr lang="pt-BR" sz="2400"/>
              <a:t> de um modelo ou conjunto de modelos grande e difícil de manejar para um único modelo menor.</a:t>
            </a:r>
            <a:endParaRPr lang="pt-BR" sz="2400" b="1"/>
          </a:p>
          <a:p>
            <a:endParaRPr lang="pt-BR" sz="2400"/>
          </a:p>
          <a:p>
            <a:r>
              <a:rPr lang="pt-BR" sz="2400"/>
              <a:t>Usado em modelos de redes neurais associados a arquiteturas complexas, incluindo diversas camadas e parâmetros de modelo.</a:t>
            </a:r>
            <a:endParaRPr lang="pt-BR" sz="2400" b="1"/>
          </a:p>
          <a:p>
            <a:endParaRPr lang="pt-BR" sz="2400"/>
          </a:p>
          <a:p>
            <a:r>
              <a:rPr lang="pt-BR" sz="2400"/>
              <a:t>Forma de compressão de modelos, permitindo economia de recursos computacionais e aplicação prática em cenários com restrições do mundo real.</a:t>
            </a:r>
            <a:endParaRPr lang="pt-BR" sz="2400" b="1">
              <a:latin typeface="IBM Plex Sans"/>
            </a:endParaRPr>
          </a:p>
          <a:p>
            <a:pPr>
              <a:buNone/>
            </a:pPr>
            <a:endParaRPr lang="pt-BR" sz="1200">
              <a:latin typeface="IBM Plex Sans"/>
            </a:endParaRPr>
          </a:p>
          <a:p>
            <a:pPr>
              <a:buNone/>
            </a:pPr>
            <a:endParaRPr lang="pt-BR" b="1">
              <a:latin typeface="IBM Plex Sans"/>
            </a:endParaRPr>
          </a:p>
          <a:p>
            <a:pPr marL="0" indent="0">
              <a:spcBef>
                <a:spcPts val="0"/>
              </a:spcBef>
              <a:buNone/>
            </a:pPr>
            <a:endParaRPr lang="pt-BR"/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9E3509CA-C5BC-8107-B86F-7200458C06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28040" y="660151"/>
            <a:ext cx="10515600" cy="9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/>
              <a:t>Fundamentação teórica</a:t>
            </a: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952515"/>
            <a:ext cx="10515600" cy="55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/>
            <a:endParaRPr lang="en-US" sz="2400"/>
          </a:p>
          <a:p>
            <a:pPr marL="285750" indent="-285750"/>
            <a:r>
              <a:rPr lang="en-US" sz="2400"/>
              <a:t>Um </a:t>
            </a:r>
            <a:r>
              <a:rPr lang="en-US" sz="2400" b="1" err="1"/>
              <a:t>modelo</a:t>
            </a:r>
            <a:r>
              <a:rPr lang="en-US" sz="2400" b="1"/>
              <a:t> </a:t>
            </a:r>
            <a:r>
              <a:rPr lang="en-US" sz="2400" b="1" err="1"/>
              <a:t>menor</a:t>
            </a:r>
            <a:r>
              <a:rPr lang="en-US" sz="2400" b="1"/>
              <a:t>(</a:t>
            </a:r>
            <a:r>
              <a:rPr lang="en-US" sz="2400" b="1" i="1"/>
              <a:t>Student</a:t>
            </a:r>
            <a:r>
              <a:rPr lang="en-US" sz="2400" b="1"/>
              <a:t>)</a:t>
            </a:r>
            <a:r>
              <a:rPr lang="en-US" sz="2400"/>
              <a:t> é </a:t>
            </a:r>
            <a:r>
              <a:rPr lang="en-US" sz="2400" err="1"/>
              <a:t>treinado</a:t>
            </a:r>
            <a:r>
              <a:rPr lang="en-US" sz="2400"/>
              <a:t> para </a:t>
            </a:r>
            <a:r>
              <a:rPr lang="en-US" sz="2400" b="1" err="1"/>
              <a:t>reproduzir</a:t>
            </a:r>
            <a:r>
              <a:rPr lang="en-US" sz="2400" b="1"/>
              <a:t> o </a:t>
            </a:r>
            <a:r>
              <a:rPr lang="en-US" sz="2400" b="1" err="1"/>
              <a:t>comportamento</a:t>
            </a:r>
            <a:r>
              <a:rPr lang="en-US" sz="2400"/>
              <a:t> de um </a:t>
            </a:r>
            <a:r>
              <a:rPr lang="en-US" sz="2400" b="1" err="1"/>
              <a:t>modelo</a:t>
            </a:r>
            <a:r>
              <a:rPr lang="en-US" sz="2400" b="1"/>
              <a:t> </a:t>
            </a:r>
            <a:r>
              <a:rPr lang="en-US" sz="2400" b="1" err="1"/>
              <a:t>maior</a:t>
            </a:r>
            <a:r>
              <a:rPr lang="en-US" sz="2400" b="1"/>
              <a:t>(</a:t>
            </a:r>
            <a:r>
              <a:rPr lang="en-US" sz="2400" b="1" i="1"/>
              <a:t>Teacher</a:t>
            </a:r>
            <a:r>
              <a:rPr lang="en-US" sz="2400" b="1"/>
              <a:t>)</a:t>
            </a:r>
            <a:r>
              <a:rPr lang="en-US" sz="2400"/>
              <a:t>, </a:t>
            </a:r>
            <a:r>
              <a:rPr lang="en-US" sz="2400" err="1"/>
              <a:t>aproveitando</a:t>
            </a:r>
            <a:r>
              <a:rPr lang="en-US" sz="2400"/>
              <a:t> o </a:t>
            </a:r>
            <a:r>
              <a:rPr lang="en-US" sz="2400" err="1"/>
              <a:t>conhecimento</a:t>
            </a:r>
            <a:r>
              <a:rPr lang="en-US" sz="2400"/>
              <a:t> </a:t>
            </a:r>
            <a:r>
              <a:rPr lang="en-US" sz="2400" err="1"/>
              <a:t>já</a:t>
            </a:r>
            <a:r>
              <a:rPr lang="en-US" sz="2400"/>
              <a:t> </a:t>
            </a:r>
            <a:r>
              <a:rPr lang="en-US" sz="2400" err="1"/>
              <a:t>adquirido</a:t>
            </a:r>
            <a:r>
              <a:rPr lang="en-US" sz="2400"/>
              <a:t>.</a:t>
            </a:r>
            <a:endParaRPr lang="pt-BR" sz="2400"/>
          </a:p>
          <a:p>
            <a:pPr marL="285750" indent="-285750"/>
            <a:endParaRPr lang="en-US" sz="2400"/>
          </a:p>
          <a:p>
            <a:pPr marL="285750" indent="-285750"/>
            <a:endParaRPr lang="en-US" sz="2400"/>
          </a:p>
          <a:p>
            <a:pPr marL="285750" indent="-285750"/>
            <a:endParaRPr lang="en-US" sz="2400"/>
          </a:p>
          <a:p>
            <a:pPr marL="285750" indent="-285750"/>
            <a:endParaRPr lang="en-US" sz="2400"/>
          </a:p>
          <a:p>
            <a:pPr marL="285750" indent="-285750"/>
            <a:endParaRPr lang="en-US" sz="2400"/>
          </a:p>
          <a:p>
            <a:pPr marL="285750" indent="-285750"/>
            <a:endParaRPr lang="en-US" sz="2400"/>
          </a:p>
          <a:p>
            <a:pPr marL="285750" indent="-285750"/>
            <a:endParaRPr lang="en-US" sz="2400"/>
          </a:p>
          <a:p>
            <a:pPr marL="285750" indent="-285750"/>
            <a:endParaRPr lang="en-US" sz="2400"/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14DFA529-DD95-B754-DEBB-18C69D6CD1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06496" y="5896349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C8EDC6F2-E517-BC3D-00B4-60B34E5B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990" y="2492108"/>
            <a:ext cx="7494333" cy="3089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DA4944A6-FE85-7758-29BC-3F31FA12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02B216E1-DC80-17EA-DFC0-CE7C608DAE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600"/>
              <a:t>Fundamentação teórica - Redes Neurais</a:t>
            </a:r>
          </a:p>
        </p:txBody>
      </p:sp>
      <p:sp>
        <p:nvSpPr>
          <p:cNvPr id="119" name="Google Shape;119;p17">
            <a:extLst>
              <a:ext uri="{FF2B5EF4-FFF2-40B4-BE49-F238E27FC236}">
                <a16:creationId xmlns:a16="http://schemas.microsoft.com/office/drawing/2014/main" id="{2F599045-D0D3-961D-1E3E-25664CF8A6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28953" y="1645581"/>
            <a:ext cx="6268543" cy="497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/>
            <a:r>
              <a:rPr lang="en-US" sz="2000" b="1" dirty="0" err="1"/>
              <a:t>Conhecimento</a:t>
            </a:r>
            <a:r>
              <a:rPr lang="en-US" sz="2000" b="1" dirty="0"/>
              <a:t> </a:t>
            </a:r>
            <a:r>
              <a:rPr lang="en-US" sz="2000" b="1" dirty="0" err="1"/>
              <a:t>como</a:t>
            </a:r>
            <a:r>
              <a:rPr lang="en-US" sz="2000" b="1" dirty="0"/>
              <a:t> </a:t>
            </a:r>
            <a:r>
              <a:rPr lang="en-US" sz="2000" b="1" dirty="0" err="1"/>
              <a:t>parâmetros</a:t>
            </a:r>
            <a:r>
              <a:rPr lang="en-US" sz="2000" b="1" dirty="0"/>
              <a:t> </a:t>
            </a:r>
            <a:r>
              <a:rPr lang="en-US" sz="2000" b="1" dirty="0" err="1"/>
              <a:t>aprendidos</a:t>
            </a:r>
            <a:endParaRPr lang="pt-BR" sz="2000" dirty="0" err="1"/>
          </a:p>
          <a:p>
            <a:pPr marL="742950" lvl="1">
              <a:buFont typeface="Courier New"/>
              <a:buChar char="o"/>
            </a:pPr>
            <a:r>
              <a:rPr lang="en-US" sz="1600" dirty="0"/>
              <a:t>Em redes </a:t>
            </a:r>
            <a:r>
              <a:rPr lang="en-US" sz="1600" dirty="0" err="1"/>
              <a:t>neurais</a:t>
            </a:r>
            <a:r>
              <a:rPr lang="en-US" sz="1600" dirty="0"/>
              <a:t>, o </a:t>
            </a:r>
            <a:r>
              <a:rPr lang="en-US" sz="1600" dirty="0" err="1"/>
              <a:t>conhecimento</a:t>
            </a:r>
            <a:r>
              <a:rPr lang="en-US" sz="1600" dirty="0"/>
              <a:t> é </a:t>
            </a:r>
            <a:r>
              <a:rPr lang="en-US" sz="1600" dirty="0" err="1"/>
              <a:t>representado</a:t>
            </a:r>
            <a:r>
              <a:rPr lang="en-US" sz="1600" dirty="0"/>
              <a:t> </a:t>
            </a:r>
            <a:r>
              <a:rPr lang="en-US" sz="1600" dirty="0" err="1"/>
              <a:t>pelos</a:t>
            </a:r>
            <a:r>
              <a:rPr lang="en-US" sz="1600" dirty="0"/>
              <a:t> </a:t>
            </a:r>
            <a:r>
              <a:rPr lang="en-US" sz="1600" b="1" dirty="0"/>
              <a:t>pesos e </a:t>
            </a:r>
            <a:r>
              <a:rPr lang="en-US" sz="1600" b="1" dirty="0" err="1"/>
              <a:t>vieses</a:t>
            </a:r>
            <a:r>
              <a:rPr lang="en-US" sz="1600" b="1" dirty="0"/>
              <a:t> </a:t>
            </a:r>
            <a:r>
              <a:rPr lang="en-US" sz="1600" b="1" dirty="0" err="1"/>
              <a:t>ajustados</a:t>
            </a:r>
            <a:r>
              <a:rPr lang="en-US" sz="1600" b="1" dirty="0"/>
              <a:t> </a:t>
            </a:r>
            <a:r>
              <a:rPr lang="en-US" sz="1600" b="1" dirty="0" err="1"/>
              <a:t>durante</a:t>
            </a:r>
            <a:r>
              <a:rPr lang="en-US" sz="1600" b="1" dirty="0"/>
              <a:t> o </a:t>
            </a:r>
            <a:r>
              <a:rPr lang="en-US" sz="1600" b="1" dirty="0" err="1"/>
              <a:t>treinamento</a:t>
            </a:r>
            <a:r>
              <a:rPr lang="en-US" sz="1600" dirty="0"/>
              <a:t>, que </a:t>
            </a:r>
            <a:r>
              <a:rPr lang="en-US" sz="1600" dirty="0" err="1"/>
              <a:t>capturam</a:t>
            </a:r>
            <a:r>
              <a:rPr lang="en-US" sz="1600" dirty="0"/>
              <a:t>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padrões</a:t>
            </a:r>
            <a:r>
              <a:rPr lang="en-US" sz="1600" dirty="0"/>
              <a:t> </a:t>
            </a:r>
            <a:r>
              <a:rPr lang="en-US" sz="1600" dirty="0" err="1"/>
              <a:t>extraídos</a:t>
            </a:r>
            <a:r>
              <a:rPr lang="en-US" sz="1600" dirty="0"/>
              <a:t> dos dados.</a:t>
            </a:r>
          </a:p>
          <a:p>
            <a:pPr marL="285750" indent="-285750"/>
            <a:r>
              <a:rPr lang="en-US" sz="2000" b="1" dirty="0" err="1"/>
              <a:t>Diversidade</a:t>
            </a:r>
            <a:r>
              <a:rPr lang="en-US" sz="2000" b="1" dirty="0"/>
              <a:t> de </a:t>
            </a:r>
            <a:r>
              <a:rPr lang="en-US" sz="2000" b="1" dirty="0" err="1"/>
              <a:t>fontes</a:t>
            </a:r>
            <a:r>
              <a:rPr lang="en-US" sz="2000" b="1" dirty="0"/>
              <a:t> </a:t>
            </a:r>
            <a:r>
              <a:rPr lang="en-US" sz="2000" b="1" dirty="0" err="1"/>
              <a:t>em</a:t>
            </a:r>
            <a:r>
              <a:rPr lang="en-US" sz="2000" b="1" dirty="0"/>
              <a:t> redes </a:t>
            </a:r>
            <a:r>
              <a:rPr lang="en-US" sz="2000" b="1" dirty="0" err="1"/>
              <a:t>profundas</a:t>
            </a:r>
            <a:endParaRPr lang="en-US" sz="2000" dirty="0"/>
          </a:p>
          <a:p>
            <a:pPr marL="742950" lvl="1">
              <a:buFont typeface="Courier New"/>
              <a:buChar char="o"/>
            </a:pPr>
            <a:r>
              <a:rPr lang="en-US" sz="1600" err="1"/>
              <a:t>Modelos</a:t>
            </a:r>
            <a:r>
              <a:rPr lang="en-US" sz="1600" dirty="0"/>
              <a:t> </a:t>
            </a:r>
            <a:r>
              <a:rPr lang="en-US" sz="1600" err="1"/>
              <a:t>profundos</a:t>
            </a:r>
            <a:r>
              <a:rPr lang="en-US" sz="1600" dirty="0"/>
              <a:t> </a:t>
            </a:r>
            <a:r>
              <a:rPr lang="en-US" sz="1600" err="1"/>
              <a:t>armazenam</a:t>
            </a:r>
            <a:r>
              <a:rPr lang="en-US" sz="1600" dirty="0"/>
              <a:t> </a:t>
            </a:r>
            <a:r>
              <a:rPr lang="en-US" sz="1600" err="1"/>
              <a:t>conhecimento</a:t>
            </a:r>
            <a:r>
              <a:rPr lang="en-US" sz="1600" dirty="0"/>
              <a:t> </a:t>
            </a:r>
            <a:r>
              <a:rPr lang="en-US" sz="1600" err="1"/>
              <a:t>em</a:t>
            </a:r>
            <a:r>
              <a:rPr lang="en-US" sz="1600" dirty="0"/>
              <a:t> </a:t>
            </a:r>
            <a:r>
              <a:rPr lang="en-US" sz="1600" b="1" err="1"/>
              <a:t>diferentes</a:t>
            </a:r>
            <a:r>
              <a:rPr lang="en-US" sz="1600" b="1" dirty="0"/>
              <a:t> </a:t>
            </a:r>
            <a:r>
              <a:rPr lang="en-US" sz="1600" b="1" err="1"/>
              <a:t>níveis</a:t>
            </a:r>
            <a:r>
              <a:rPr lang="en-US" sz="1600" dirty="0"/>
              <a:t>, </a:t>
            </a:r>
            <a:r>
              <a:rPr lang="en-US" sz="1600" err="1"/>
              <a:t>desde</a:t>
            </a:r>
            <a:r>
              <a:rPr lang="en-US" sz="1600" dirty="0"/>
              <a:t> </a:t>
            </a:r>
            <a:r>
              <a:rPr lang="en-US" sz="1600" err="1"/>
              <a:t>os</a:t>
            </a:r>
            <a:r>
              <a:rPr lang="en-US" sz="1600" dirty="0"/>
              <a:t> </a:t>
            </a:r>
            <a:r>
              <a:rPr lang="en-US" sz="1600" b="1" i="1" dirty="0"/>
              <a:t>logits </a:t>
            </a:r>
            <a:r>
              <a:rPr lang="en-US" sz="1600" b="1" err="1"/>
              <a:t>finais</a:t>
            </a:r>
            <a:r>
              <a:rPr lang="en-US" sz="1600" b="1" dirty="0"/>
              <a:t> (</a:t>
            </a:r>
            <a:r>
              <a:rPr lang="en-US" sz="1600" b="1" err="1"/>
              <a:t>valores</a:t>
            </a:r>
            <a:r>
              <a:rPr lang="en-US" sz="1600" b="1" dirty="0"/>
              <a:t> antes da </a:t>
            </a:r>
            <a:r>
              <a:rPr lang="en-US" sz="1600" b="1" err="1"/>
              <a:t>aplicação</a:t>
            </a:r>
            <a:r>
              <a:rPr lang="en-US" sz="1600" b="1" dirty="0"/>
              <a:t> da </a:t>
            </a:r>
            <a:r>
              <a:rPr lang="en-US" sz="1600" b="1" err="1"/>
              <a:t>função</a:t>
            </a:r>
            <a:r>
              <a:rPr lang="en-US" sz="1600" b="1" dirty="0"/>
              <a:t> </a:t>
            </a:r>
            <a:r>
              <a:rPr lang="en-US" sz="1600" b="1" i="1" err="1"/>
              <a:t>softmax</a:t>
            </a:r>
            <a:r>
              <a:rPr lang="en-US" sz="1600" b="1" dirty="0"/>
              <a:t>)</a:t>
            </a:r>
            <a:r>
              <a:rPr lang="en-US" sz="1600" dirty="0"/>
              <a:t> </a:t>
            </a:r>
            <a:r>
              <a:rPr lang="en-US" sz="1600" err="1"/>
              <a:t>até</a:t>
            </a:r>
            <a:r>
              <a:rPr lang="en-US" sz="1600" dirty="0"/>
              <a:t> as </a:t>
            </a:r>
            <a:r>
              <a:rPr lang="en-US" sz="1600" b="1" err="1"/>
              <a:t>atividades</a:t>
            </a:r>
            <a:r>
              <a:rPr lang="en-US" sz="1600" b="1" dirty="0"/>
              <a:t> das </a:t>
            </a:r>
            <a:r>
              <a:rPr lang="en-US" sz="1600" b="1" err="1"/>
              <a:t>camadas</a:t>
            </a:r>
            <a:r>
              <a:rPr lang="en-US" sz="1600" b="1" dirty="0"/>
              <a:t> </a:t>
            </a:r>
            <a:r>
              <a:rPr lang="en-US" sz="1600" b="1" err="1"/>
              <a:t>intermediárias</a:t>
            </a:r>
            <a:r>
              <a:rPr lang="en-US" sz="1600" dirty="0"/>
              <a:t> (</a:t>
            </a:r>
            <a:r>
              <a:rPr lang="en-US" sz="1600" err="1"/>
              <a:t>representações</a:t>
            </a:r>
            <a:r>
              <a:rPr lang="en-US" sz="1600" dirty="0"/>
              <a:t> de alto </a:t>
            </a:r>
            <a:r>
              <a:rPr lang="en-US" sz="1600" err="1"/>
              <a:t>nível</a:t>
            </a:r>
            <a:r>
              <a:rPr lang="en-US" sz="1600" dirty="0"/>
              <a:t>).</a:t>
            </a:r>
          </a:p>
          <a:p>
            <a:pPr marL="285750" indent="-285750"/>
            <a:r>
              <a:rPr lang="en-US" sz="2000" b="1" dirty="0" err="1"/>
              <a:t>Outras</a:t>
            </a:r>
            <a:r>
              <a:rPr lang="en-US" sz="2000" b="1" dirty="0"/>
              <a:t> </a:t>
            </a:r>
            <a:r>
              <a:rPr lang="en-US" sz="2000" b="1" dirty="0" err="1"/>
              <a:t>formas</a:t>
            </a:r>
            <a:r>
              <a:rPr lang="en-US" sz="2000" b="1" dirty="0"/>
              <a:t> </a:t>
            </a:r>
            <a:r>
              <a:rPr lang="en-US" sz="2000" b="1" dirty="0" err="1"/>
              <a:t>relevantes</a:t>
            </a:r>
            <a:r>
              <a:rPr lang="en-US" sz="2000" b="1" dirty="0"/>
              <a:t> de </a:t>
            </a:r>
            <a:r>
              <a:rPr lang="en-US" sz="2000" b="1" dirty="0" err="1"/>
              <a:t>conhecimento</a:t>
            </a:r>
            <a:endParaRPr lang="en-US" sz="2000" dirty="0"/>
          </a:p>
          <a:p>
            <a:pPr marL="742950" lvl="1">
              <a:buFont typeface="Courier New"/>
              <a:buChar char="o"/>
            </a:pPr>
            <a:r>
              <a:rPr lang="en-US" sz="1600" dirty="0" err="1"/>
              <a:t>Além</a:t>
            </a:r>
            <a:r>
              <a:rPr lang="en-US" sz="1600" dirty="0"/>
              <a:t> das </a:t>
            </a:r>
            <a:r>
              <a:rPr lang="en-US" sz="1600" dirty="0" err="1"/>
              <a:t>saídas</a:t>
            </a:r>
            <a:r>
              <a:rPr lang="en-US" sz="1600" dirty="0"/>
              <a:t> e </a:t>
            </a:r>
            <a:r>
              <a:rPr lang="en-US" sz="1600" dirty="0" err="1"/>
              <a:t>ativações</a:t>
            </a:r>
            <a:r>
              <a:rPr lang="en-US" sz="1600" dirty="0"/>
              <a:t>, </a:t>
            </a:r>
            <a:r>
              <a:rPr lang="en-US" sz="1600" dirty="0" err="1"/>
              <a:t>também</a:t>
            </a:r>
            <a:r>
              <a:rPr lang="en-US" sz="1600" dirty="0"/>
              <a:t> </a:t>
            </a:r>
            <a:r>
              <a:rPr lang="en-US" sz="1600" dirty="0" err="1"/>
              <a:t>são</a:t>
            </a:r>
            <a:r>
              <a:rPr lang="en-US" sz="1600" dirty="0"/>
              <a:t> </a:t>
            </a:r>
            <a:r>
              <a:rPr lang="en-US" sz="1600" dirty="0" err="1"/>
              <a:t>valiosas</a:t>
            </a:r>
            <a:r>
              <a:rPr lang="en-US" sz="1600" dirty="0"/>
              <a:t> as </a:t>
            </a:r>
            <a:r>
              <a:rPr lang="en-US" sz="1600" b="1" dirty="0" err="1"/>
              <a:t>relações</a:t>
            </a:r>
            <a:r>
              <a:rPr lang="en-US" sz="1600" b="1" dirty="0"/>
              <a:t> entre </a:t>
            </a:r>
            <a:r>
              <a:rPr lang="en-US" sz="1600" b="1" dirty="0" err="1"/>
              <a:t>neurônios</a:t>
            </a:r>
            <a:r>
              <a:rPr lang="en-US" sz="1600" b="1" dirty="0"/>
              <a:t> e </a:t>
            </a:r>
            <a:r>
              <a:rPr lang="en-US" sz="1600" b="1" dirty="0" err="1"/>
              <a:t>ativações</a:t>
            </a:r>
            <a:r>
              <a:rPr lang="en-US" sz="1600" dirty="0"/>
              <a:t> e </a:t>
            </a:r>
            <a:r>
              <a:rPr lang="en-US" sz="1600" dirty="0" err="1"/>
              <a:t>os</a:t>
            </a:r>
            <a:r>
              <a:rPr lang="en-US" sz="1600" dirty="0"/>
              <a:t> </a:t>
            </a:r>
            <a:r>
              <a:rPr lang="en-US" sz="1600" dirty="0" err="1"/>
              <a:t>próprios</a:t>
            </a:r>
            <a:r>
              <a:rPr lang="en-US" sz="1600" dirty="0"/>
              <a:t> </a:t>
            </a:r>
            <a:r>
              <a:rPr lang="en-US" sz="1600" b="1" dirty="0" err="1"/>
              <a:t>parâmetros</a:t>
            </a:r>
            <a:r>
              <a:rPr lang="en-US" sz="1600" b="1" dirty="0"/>
              <a:t> </a:t>
            </a:r>
            <a:r>
              <a:rPr lang="en-US" sz="1600" b="1" dirty="0" err="1"/>
              <a:t>estruturais</a:t>
            </a:r>
            <a:r>
              <a:rPr lang="en-US" sz="1600" b="1" dirty="0"/>
              <a:t> do </a:t>
            </a:r>
            <a:r>
              <a:rPr lang="en-US" sz="1600" b="1" dirty="0" err="1"/>
              <a:t>modelo</a:t>
            </a:r>
            <a:r>
              <a:rPr lang="en-US" sz="1600" b="1" dirty="0"/>
              <a:t> professor</a:t>
            </a:r>
            <a:r>
              <a:rPr lang="en-US" sz="1600" dirty="0"/>
              <a:t>.</a:t>
            </a:r>
            <a:endParaRPr lang="pt-BR" sz="1600" dirty="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</a:endParaRP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A44DF213-C6D2-A4BE-5E23-694D7AD9C0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ED0F1AFC-9522-5614-0C5B-DC2D1633D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60" y="1646940"/>
            <a:ext cx="4751986" cy="323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7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3EA9A48C-9162-8CF2-E50E-2EF52F4CA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4270C65A-150D-58EB-E173-A34ABEFDB6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600"/>
              <a:t>Fundamentação teórica - Professor(</a:t>
            </a:r>
            <a:r>
              <a:rPr lang="pt-BR" sz="3600" i="1" err="1"/>
              <a:t>Teacher</a:t>
            </a:r>
            <a:r>
              <a:rPr lang="pt-BR" sz="3600"/>
              <a:t>)</a:t>
            </a:r>
          </a:p>
        </p:txBody>
      </p:sp>
      <p:sp>
        <p:nvSpPr>
          <p:cNvPr id="119" name="Google Shape;119;p17">
            <a:extLst>
              <a:ext uri="{FF2B5EF4-FFF2-40B4-BE49-F238E27FC236}">
                <a16:creationId xmlns:a16="http://schemas.microsoft.com/office/drawing/2014/main" id="{04CDBA15-3105-2EEB-3BAD-C66F90C22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28953" y="1716701"/>
            <a:ext cx="6268543" cy="4580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b="1" err="1"/>
              <a:t>Modelo</a:t>
            </a:r>
            <a:r>
              <a:rPr lang="en-US" sz="2000" b="1"/>
              <a:t> de </a:t>
            </a:r>
            <a:r>
              <a:rPr lang="en-US" sz="2000" b="1" err="1"/>
              <a:t>referência</a:t>
            </a:r>
            <a:r>
              <a:rPr lang="en-US" sz="2000" b="1"/>
              <a:t>:</a:t>
            </a:r>
            <a:r>
              <a:rPr lang="en-US" sz="2000"/>
              <a:t> </a:t>
            </a:r>
            <a:r>
              <a:rPr lang="en-US" sz="2000" i="1"/>
              <a:t>Teacher </a:t>
            </a:r>
            <a:r>
              <a:rPr lang="en-US" sz="2000"/>
              <a:t>é o </a:t>
            </a:r>
            <a:r>
              <a:rPr lang="en-US" sz="2000" err="1"/>
              <a:t>modelo</a:t>
            </a:r>
            <a:r>
              <a:rPr lang="en-US" sz="2000"/>
              <a:t> </a:t>
            </a:r>
            <a:r>
              <a:rPr lang="en-US" sz="2000" err="1"/>
              <a:t>maior</a:t>
            </a:r>
            <a:r>
              <a:rPr lang="en-US" sz="2000"/>
              <a:t> e </a:t>
            </a:r>
            <a:r>
              <a:rPr lang="en-US" sz="2000" err="1"/>
              <a:t>mais</a:t>
            </a:r>
            <a:r>
              <a:rPr lang="en-US" sz="2000"/>
              <a:t> </a:t>
            </a:r>
            <a:r>
              <a:rPr lang="en-US" sz="2000" err="1"/>
              <a:t>preciso</a:t>
            </a:r>
            <a:r>
              <a:rPr lang="en-US" sz="2000"/>
              <a:t> que </a:t>
            </a:r>
            <a:r>
              <a:rPr lang="en-US" sz="2000" err="1"/>
              <a:t>fornece</a:t>
            </a:r>
            <a:r>
              <a:rPr lang="en-US" sz="2000"/>
              <a:t> </a:t>
            </a:r>
            <a:r>
              <a:rPr lang="en-US" sz="2000" err="1"/>
              <a:t>conhecimento</a:t>
            </a:r>
            <a:r>
              <a:rPr lang="en-US" sz="2000"/>
              <a:t> para o </a:t>
            </a:r>
            <a:r>
              <a:rPr lang="en-US" sz="2000" i="1"/>
              <a:t>Student</a:t>
            </a:r>
            <a:r>
              <a:rPr lang="en-US" sz="2000"/>
              <a:t>.</a:t>
            </a:r>
            <a:endParaRPr lang="pt-BR" sz="2000"/>
          </a:p>
          <a:p>
            <a:r>
              <a:rPr lang="en-US" sz="2000" b="1" err="1"/>
              <a:t>Objetivo</a:t>
            </a:r>
            <a:r>
              <a:rPr lang="en-US" sz="2000" b="1"/>
              <a:t>:</a:t>
            </a:r>
            <a:r>
              <a:rPr lang="en-US" sz="2000"/>
              <a:t> </a:t>
            </a:r>
            <a:r>
              <a:rPr lang="en-US" sz="2000" err="1"/>
              <a:t>Guiar</a:t>
            </a:r>
            <a:r>
              <a:rPr lang="en-US" sz="2000"/>
              <a:t> o </a:t>
            </a:r>
            <a:r>
              <a:rPr lang="en-US" sz="2000" i="1"/>
              <a:t>Student </a:t>
            </a:r>
            <a:r>
              <a:rPr lang="en-US" sz="2000"/>
              <a:t>a </a:t>
            </a:r>
            <a:r>
              <a:rPr lang="en-US" sz="2000" err="1"/>
              <a:t>aprender</a:t>
            </a:r>
            <a:r>
              <a:rPr lang="en-US" sz="2000"/>
              <a:t> </a:t>
            </a:r>
            <a:r>
              <a:rPr lang="en-US" sz="2000" err="1"/>
              <a:t>padrões</a:t>
            </a:r>
            <a:r>
              <a:rPr lang="en-US" sz="2000"/>
              <a:t> </a:t>
            </a:r>
            <a:r>
              <a:rPr lang="en-US" sz="2000" err="1"/>
              <a:t>complexos</a:t>
            </a:r>
            <a:r>
              <a:rPr lang="en-US" sz="2000"/>
              <a:t> </a:t>
            </a:r>
            <a:r>
              <a:rPr lang="en-US" sz="2000" err="1"/>
              <a:t>sem</a:t>
            </a:r>
            <a:r>
              <a:rPr lang="en-US" sz="2000"/>
              <a:t> </a:t>
            </a:r>
            <a:r>
              <a:rPr lang="en-US" sz="2000" err="1"/>
              <a:t>precisar</a:t>
            </a:r>
            <a:r>
              <a:rPr lang="en-US" sz="2000"/>
              <a:t> da </a:t>
            </a:r>
            <a:r>
              <a:rPr lang="en-US" sz="2000" err="1"/>
              <a:t>mesma</a:t>
            </a:r>
            <a:r>
              <a:rPr lang="en-US" sz="2000"/>
              <a:t> </a:t>
            </a:r>
            <a:r>
              <a:rPr lang="en-US" sz="2000" err="1"/>
              <a:t>capacidade</a:t>
            </a:r>
            <a:r>
              <a:rPr lang="en-US" sz="2000"/>
              <a:t> </a:t>
            </a:r>
            <a:r>
              <a:rPr lang="en-US" sz="2000" err="1"/>
              <a:t>computacional</a:t>
            </a:r>
            <a:r>
              <a:rPr lang="en-US" sz="2000"/>
              <a:t>.</a:t>
            </a:r>
          </a:p>
          <a:p>
            <a:r>
              <a:rPr lang="en-US" sz="2000" b="1" err="1"/>
              <a:t>Treinamento</a:t>
            </a:r>
            <a:r>
              <a:rPr lang="en-US" sz="2000" b="1"/>
              <a:t>:</a:t>
            </a:r>
            <a:r>
              <a:rPr lang="en-US" sz="2000"/>
              <a:t> </a:t>
            </a:r>
            <a:r>
              <a:rPr lang="en-US" sz="2000" err="1"/>
              <a:t>Geralmente</a:t>
            </a:r>
            <a:r>
              <a:rPr lang="en-US" sz="2000"/>
              <a:t> </a:t>
            </a:r>
            <a:r>
              <a:rPr lang="en-US" sz="2000" err="1"/>
              <a:t>treinado</a:t>
            </a:r>
            <a:r>
              <a:rPr lang="en-US" sz="2000"/>
              <a:t> </a:t>
            </a:r>
            <a:r>
              <a:rPr lang="en-US" sz="2000" err="1"/>
              <a:t>previamente</a:t>
            </a:r>
            <a:r>
              <a:rPr lang="en-US" sz="2000"/>
              <a:t> </a:t>
            </a:r>
            <a:r>
              <a:rPr lang="en-US" sz="2000" err="1"/>
              <a:t>em</a:t>
            </a:r>
            <a:r>
              <a:rPr lang="en-US" sz="2000"/>
              <a:t> dados </a:t>
            </a:r>
            <a:r>
              <a:rPr lang="en-US" sz="2000" err="1"/>
              <a:t>rotulados</a:t>
            </a:r>
            <a:r>
              <a:rPr lang="en-US" sz="2000"/>
              <a:t> com alto </a:t>
            </a:r>
            <a:r>
              <a:rPr lang="en-US" sz="2000" err="1"/>
              <a:t>desempenho</a:t>
            </a:r>
            <a:r>
              <a:rPr lang="en-US" sz="2000"/>
              <a:t>.</a:t>
            </a:r>
          </a:p>
          <a:p>
            <a:r>
              <a:rPr lang="en-US" sz="2000" b="1" err="1"/>
              <a:t>Flexibilidade</a:t>
            </a:r>
            <a:r>
              <a:rPr lang="en-US" sz="2000" b="1"/>
              <a:t>:</a:t>
            </a:r>
            <a:r>
              <a:rPr lang="en-US" sz="2000"/>
              <a:t> Pode </a:t>
            </a:r>
            <a:r>
              <a:rPr lang="en-US" sz="2000" err="1"/>
              <a:t>transmitir</a:t>
            </a:r>
            <a:r>
              <a:rPr lang="en-US" sz="2000"/>
              <a:t> </a:t>
            </a:r>
            <a:r>
              <a:rPr lang="en-US" sz="2000" err="1"/>
              <a:t>diferentes</a:t>
            </a:r>
            <a:r>
              <a:rPr lang="en-US" sz="2000"/>
              <a:t> </a:t>
            </a:r>
            <a:r>
              <a:rPr lang="en-US" sz="2000" err="1"/>
              <a:t>tipos</a:t>
            </a:r>
            <a:r>
              <a:rPr lang="en-US" sz="2000"/>
              <a:t> de </a:t>
            </a:r>
            <a:r>
              <a:rPr lang="en-US" sz="2000" err="1"/>
              <a:t>conhecimento</a:t>
            </a:r>
            <a:r>
              <a:rPr lang="en-US" sz="2000"/>
              <a:t>, </a:t>
            </a:r>
            <a:r>
              <a:rPr lang="en-US" sz="2000" err="1"/>
              <a:t>como</a:t>
            </a:r>
            <a:r>
              <a:rPr lang="en-US" sz="2000"/>
              <a:t> </a:t>
            </a:r>
            <a:r>
              <a:rPr lang="en-US" sz="2000" err="1"/>
              <a:t>relações</a:t>
            </a:r>
            <a:r>
              <a:rPr lang="en-US" sz="2000"/>
              <a:t> entre classes </a:t>
            </a:r>
            <a:r>
              <a:rPr lang="en-US" sz="2000" err="1"/>
              <a:t>ou</a:t>
            </a:r>
            <a:r>
              <a:rPr lang="en-US" sz="2000"/>
              <a:t> </a:t>
            </a:r>
            <a:r>
              <a:rPr lang="en-US" sz="2000" err="1"/>
              <a:t>características</a:t>
            </a:r>
            <a:r>
              <a:rPr lang="en-US" sz="2000"/>
              <a:t> </a:t>
            </a:r>
            <a:r>
              <a:rPr lang="en-US" sz="2000" err="1"/>
              <a:t>internas</a:t>
            </a:r>
            <a:r>
              <a:rPr lang="en-US" sz="2000"/>
              <a:t> do </a:t>
            </a:r>
            <a:r>
              <a:rPr lang="en-US" sz="2000" err="1"/>
              <a:t>modelo</a:t>
            </a:r>
            <a:r>
              <a:rPr lang="en-US" sz="2000"/>
              <a:t>.</a:t>
            </a:r>
          </a:p>
          <a:p>
            <a:pPr marL="285750" indent="-285750"/>
            <a:endParaRPr lang="en-US" sz="2000" b="1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</a:endParaRP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9198638A-9465-DB3A-8123-9B5B60952F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Uma imagem contendo Gráfico de bolhas&#10;&#10;O conteúdo gerado por IA pode estar incorreto.">
            <a:extLst>
              <a:ext uri="{FF2B5EF4-FFF2-40B4-BE49-F238E27FC236}">
                <a16:creationId xmlns:a16="http://schemas.microsoft.com/office/drawing/2014/main" id="{0DD46A8F-C19D-D3A8-21D8-8EA765652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3" y="1537335"/>
            <a:ext cx="46767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3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1F903A6C-1011-DC69-0493-F6711722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85B7D3C5-AE0D-640E-214A-C7B50B6D6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5248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600"/>
              <a:t>Fundamentação teórica - Transferência de Conhecimento</a:t>
            </a:r>
          </a:p>
        </p:txBody>
      </p:sp>
      <p:sp>
        <p:nvSpPr>
          <p:cNvPr id="119" name="Google Shape;119;p17">
            <a:extLst>
              <a:ext uri="{FF2B5EF4-FFF2-40B4-BE49-F238E27FC236}">
                <a16:creationId xmlns:a16="http://schemas.microsoft.com/office/drawing/2014/main" id="{84BECA92-60D0-F5C2-B8F4-8C4A46F482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97993" y="731181"/>
            <a:ext cx="7599503" cy="572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/>
              <a:t>Fonte de </a:t>
            </a:r>
            <a:r>
              <a:rPr lang="en-US" sz="1800" b="1" err="1"/>
              <a:t>conhecimento</a:t>
            </a:r>
            <a:r>
              <a:rPr lang="en-US" sz="1800" b="1"/>
              <a:t>:</a:t>
            </a:r>
            <a:r>
              <a:rPr lang="en-US" sz="1800"/>
              <a:t> </a:t>
            </a:r>
            <a:r>
              <a:rPr lang="en-US" sz="1800" err="1"/>
              <a:t>Fornece</a:t>
            </a:r>
            <a:r>
              <a:rPr lang="en-US" sz="1800"/>
              <a:t> </a:t>
            </a:r>
            <a:r>
              <a:rPr lang="en-US" sz="1800" b="1" i="1"/>
              <a:t>logits </a:t>
            </a:r>
            <a:r>
              <a:rPr lang="en-US" sz="1800" b="1" err="1"/>
              <a:t>finais</a:t>
            </a:r>
            <a:r>
              <a:rPr lang="en-US" sz="1800"/>
              <a:t> (</a:t>
            </a:r>
            <a:r>
              <a:rPr lang="en-US" sz="1800" err="1"/>
              <a:t>valores</a:t>
            </a:r>
            <a:r>
              <a:rPr lang="en-US" sz="1800"/>
              <a:t> </a:t>
            </a:r>
            <a:r>
              <a:rPr lang="en-US" sz="1800" err="1"/>
              <a:t>brutos</a:t>
            </a:r>
            <a:r>
              <a:rPr lang="en-US" sz="1800"/>
              <a:t> </a:t>
            </a:r>
            <a:r>
              <a:rPr lang="en-US" sz="1800" err="1"/>
              <a:t>gerados</a:t>
            </a:r>
            <a:r>
              <a:rPr lang="en-US" sz="1800"/>
              <a:t> </a:t>
            </a:r>
            <a:r>
              <a:rPr lang="en-US" sz="1800" err="1"/>
              <a:t>pelo</a:t>
            </a:r>
            <a:r>
              <a:rPr lang="en-US" sz="1800"/>
              <a:t> </a:t>
            </a:r>
            <a:r>
              <a:rPr lang="en-US" sz="1800" err="1"/>
              <a:t>modelo</a:t>
            </a:r>
            <a:r>
              <a:rPr lang="en-US" sz="1800"/>
              <a:t> antes da </a:t>
            </a:r>
            <a:r>
              <a:rPr lang="en-US" sz="1800" err="1"/>
              <a:t>função</a:t>
            </a:r>
            <a:r>
              <a:rPr lang="en-US" sz="1800"/>
              <a:t> </a:t>
            </a:r>
            <a:r>
              <a:rPr lang="en-US" sz="1800" i="1" err="1"/>
              <a:t>softmax</a:t>
            </a:r>
            <a:r>
              <a:rPr lang="en-US" sz="1800"/>
              <a:t>).</a:t>
            </a:r>
            <a:endParaRPr lang="pt-BR" sz="1800"/>
          </a:p>
          <a:p>
            <a:pPr lvl="1"/>
            <a:r>
              <a:rPr lang="en-US" sz="1800" b="1" i="1"/>
              <a:t>Logits</a:t>
            </a:r>
            <a:r>
              <a:rPr lang="en-US" sz="1800" b="1"/>
              <a:t>:</a:t>
            </a:r>
            <a:r>
              <a:rPr lang="en-US" sz="1800"/>
              <a:t> </a:t>
            </a:r>
            <a:r>
              <a:rPr lang="en-US" sz="1800" err="1"/>
              <a:t>representam</a:t>
            </a:r>
            <a:r>
              <a:rPr lang="en-US" sz="1800"/>
              <a:t> a “</a:t>
            </a:r>
            <a:r>
              <a:rPr lang="en-US" sz="1800" err="1"/>
              <a:t>confiança</a:t>
            </a:r>
            <a:r>
              <a:rPr lang="en-US" sz="1800"/>
              <a:t> </a:t>
            </a:r>
            <a:r>
              <a:rPr lang="en-US" sz="1800" err="1"/>
              <a:t>crua</a:t>
            </a:r>
            <a:r>
              <a:rPr lang="en-US" sz="1800"/>
              <a:t>” do </a:t>
            </a:r>
            <a:r>
              <a:rPr lang="en-US" sz="1800" err="1"/>
              <a:t>modelo</a:t>
            </a:r>
            <a:r>
              <a:rPr lang="en-US" sz="1800"/>
              <a:t> </a:t>
            </a:r>
            <a:r>
              <a:rPr lang="en-US" sz="1800" err="1"/>
              <a:t>em</a:t>
            </a:r>
            <a:r>
              <a:rPr lang="en-US" sz="1800"/>
              <a:t> </a:t>
            </a:r>
            <a:r>
              <a:rPr lang="en-US" sz="1800" err="1"/>
              <a:t>cada</a:t>
            </a:r>
            <a:r>
              <a:rPr lang="en-US" sz="1800"/>
              <a:t> </a:t>
            </a:r>
            <a:r>
              <a:rPr lang="en-US" sz="1800" err="1"/>
              <a:t>classe</a:t>
            </a:r>
            <a:r>
              <a:rPr lang="en-US" sz="1800"/>
              <a:t>, </a:t>
            </a:r>
            <a:r>
              <a:rPr lang="en-US" sz="1800" err="1"/>
              <a:t>sem</a:t>
            </a:r>
            <a:r>
              <a:rPr lang="en-US" sz="1800"/>
              <a:t> </a:t>
            </a:r>
            <a:r>
              <a:rPr lang="en-US" sz="1800" err="1"/>
              <a:t>estarem</a:t>
            </a:r>
            <a:r>
              <a:rPr lang="en-US" sz="1800"/>
              <a:t> </a:t>
            </a:r>
            <a:r>
              <a:rPr lang="en-US" sz="1800" err="1"/>
              <a:t>normalizados</a:t>
            </a:r>
            <a:r>
              <a:rPr lang="en-US" sz="1800"/>
              <a:t>. </a:t>
            </a:r>
            <a:r>
              <a:rPr lang="en-US" sz="1800" err="1"/>
              <a:t>Não</a:t>
            </a:r>
            <a:r>
              <a:rPr lang="en-US" sz="1800"/>
              <a:t> </a:t>
            </a:r>
            <a:r>
              <a:rPr lang="en-US" sz="1800" err="1"/>
              <a:t>são</a:t>
            </a:r>
            <a:r>
              <a:rPr lang="en-US" sz="1800"/>
              <a:t> </a:t>
            </a:r>
            <a:r>
              <a:rPr lang="en-US" sz="1800" err="1"/>
              <a:t>probabilidades</a:t>
            </a:r>
            <a:r>
              <a:rPr lang="en-US" sz="1800"/>
              <a:t> </a:t>
            </a:r>
            <a:r>
              <a:rPr lang="en-US" sz="1800" err="1"/>
              <a:t>ainda</a:t>
            </a:r>
            <a:r>
              <a:rPr lang="en-US" sz="1800"/>
              <a:t>, </a:t>
            </a:r>
            <a:r>
              <a:rPr lang="en-US" sz="1800" err="1"/>
              <a:t>apenas</a:t>
            </a:r>
            <a:r>
              <a:rPr lang="en-US" sz="1800"/>
              <a:t> </a:t>
            </a:r>
            <a:r>
              <a:rPr lang="en-US" sz="1800" err="1"/>
              <a:t>indicam</a:t>
            </a:r>
            <a:r>
              <a:rPr lang="en-US" sz="1800"/>
              <a:t> o </a:t>
            </a:r>
            <a:r>
              <a:rPr lang="en-US" sz="1800" err="1"/>
              <a:t>quanto</a:t>
            </a:r>
            <a:r>
              <a:rPr lang="en-US" sz="1800"/>
              <a:t> o </a:t>
            </a:r>
            <a:r>
              <a:rPr lang="en-US" sz="1800" err="1"/>
              <a:t>modelo</a:t>
            </a:r>
            <a:r>
              <a:rPr lang="en-US" sz="1800"/>
              <a:t> </a:t>
            </a:r>
            <a:r>
              <a:rPr lang="en-US" sz="1800" err="1"/>
              <a:t>acredita</a:t>
            </a:r>
            <a:r>
              <a:rPr lang="en-US" sz="1800"/>
              <a:t> </a:t>
            </a:r>
            <a:r>
              <a:rPr lang="en-US" sz="1800" err="1"/>
              <a:t>em</a:t>
            </a:r>
            <a:r>
              <a:rPr lang="en-US" sz="1800"/>
              <a:t> </a:t>
            </a:r>
            <a:r>
              <a:rPr lang="en-US" sz="1800" err="1"/>
              <a:t>cada</a:t>
            </a:r>
            <a:r>
              <a:rPr lang="en-US" sz="1800"/>
              <a:t> </a:t>
            </a:r>
            <a:r>
              <a:rPr lang="en-US" sz="1800" err="1"/>
              <a:t>classe</a:t>
            </a:r>
            <a:r>
              <a:rPr lang="en-US" sz="1800"/>
              <a:t>.</a:t>
            </a:r>
          </a:p>
          <a:p>
            <a:pPr lvl="1"/>
            <a:r>
              <a:rPr lang="en-US" sz="1800" b="1" i="1" err="1"/>
              <a:t>Softmax</a:t>
            </a:r>
            <a:r>
              <a:rPr lang="en-US" sz="1800" b="1"/>
              <a:t>:</a:t>
            </a:r>
            <a:r>
              <a:rPr lang="en-US" sz="1800"/>
              <a:t> </a:t>
            </a:r>
            <a:r>
              <a:rPr lang="en-US" sz="1800" err="1"/>
              <a:t>transforma</a:t>
            </a:r>
            <a:r>
              <a:rPr lang="en-US" sz="1800"/>
              <a:t> </a:t>
            </a:r>
            <a:r>
              <a:rPr lang="en-US" sz="1800" err="1"/>
              <a:t>os</a:t>
            </a:r>
            <a:r>
              <a:rPr lang="en-US" sz="1800"/>
              <a:t> </a:t>
            </a:r>
            <a:r>
              <a:rPr lang="en-US" sz="1800" i="1"/>
              <a:t>logits </a:t>
            </a:r>
            <a:r>
              <a:rPr lang="en-US" sz="1800" err="1"/>
              <a:t>em</a:t>
            </a:r>
            <a:r>
              <a:rPr lang="en-US" sz="1800"/>
              <a:t> </a:t>
            </a:r>
            <a:r>
              <a:rPr lang="en-US" sz="1800" err="1"/>
              <a:t>probabilidades</a:t>
            </a:r>
            <a:r>
              <a:rPr lang="en-US" sz="1800"/>
              <a:t> que </a:t>
            </a:r>
            <a:r>
              <a:rPr lang="en-US" sz="1800" err="1"/>
              <a:t>somam</a:t>
            </a:r>
            <a:r>
              <a:rPr lang="en-US" sz="1800"/>
              <a:t> 1, </a:t>
            </a:r>
            <a:r>
              <a:rPr lang="en-US" sz="1800" err="1"/>
              <a:t>facilitando</a:t>
            </a:r>
            <a:r>
              <a:rPr lang="en-US" sz="1800"/>
              <a:t> </a:t>
            </a:r>
            <a:r>
              <a:rPr lang="en-US" sz="1800" err="1"/>
              <a:t>interpretação</a:t>
            </a:r>
            <a:r>
              <a:rPr lang="en-US" sz="1800"/>
              <a:t> e </a:t>
            </a:r>
            <a:r>
              <a:rPr lang="en-US" sz="1800" err="1"/>
              <a:t>comparação</a:t>
            </a:r>
            <a:r>
              <a:rPr lang="en-US" sz="1800"/>
              <a:t>.</a:t>
            </a:r>
          </a:p>
          <a:p>
            <a:pPr lvl="1"/>
            <a:r>
              <a:rPr lang="en-US" sz="1800" b="1" err="1"/>
              <a:t>Importância</a:t>
            </a:r>
            <a:r>
              <a:rPr lang="en-US" sz="1800" b="1"/>
              <a:t> </a:t>
            </a:r>
            <a:r>
              <a:rPr lang="en-US" sz="1800" b="1" err="1"/>
              <a:t>na</a:t>
            </a:r>
            <a:r>
              <a:rPr lang="en-US" sz="1800" b="1"/>
              <a:t> </a:t>
            </a:r>
            <a:r>
              <a:rPr lang="en-US" sz="1800" b="1" err="1"/>
              <a:t>distilação</a:t>
            </a:r>
            <a:r>
              <a:rPr lang="en-US" sz="1800" b="1"/>
              <a:t>:</a:t>
            </a:r>
            <a:r>
              <a:rPr lang="en-US" sz="1800"/>
              <a:t> usar </a:t>
            </a:r>
            <a:r>
              <a:rPr lang="en-US" sz="1800" err="1"/>
              <a:t>os</a:t>
            </a:r>
            <a:r>
              <a:rPr lang="en-US" sz="1800"/>
              <a:t> </a:t>
            </a:r>
            <a:r>
              <a:rPr lang="en-US" sz="1800" i="1"/>
              <a:t>logits </a:t>
            </a:r>
            <a:r>
              <a:rPr lang="en-US" sz="1800" err="1"/>
              <a:t>permite</a:t>
            </a:r>
            <a:r>
              <a:rPr lang="en-US" sz="1800"/>
              <a:t> que o </a:t>
            </a:r>
            <a:r>
              <a:rPr lang="en-US" sz="1800" i="1"/>
              <a:t>Student </a:t>
            </a:r>
            <a:r>
              <a:rPr lang="en-US" sz="1800"/>
              <a:t>capture </a:t>
            </a:r>
            <a:r>
              <a:rPr lang="en-US" sz="1800" err="1"/>
              <a:t>relações</a:t>
            </a:r>
            <a:r>
              <a:rPr lang="en-US" sz="1800"/>
              <a:t> </a:t>
            </a:r>
            <a:r>
              <a:rPr lang="en-US" sz="1800" err="1"/>
              <a:t>sutis</a:t>
            </a:r>
            <a:r>
              <a:rPr lang="en-US" sz="1800"/>
              <a:t> entre classes (ex.: o </a:t>
            </a:r>
            <a:r>
              <a:rPr lang="en-US" sz="1800" err="1"/>
              <a:t>modelo</a:t>
            </a:r>
            <a:r>
              <a:rPr lang="en-US" sz="1800"/>
              <a:t> </a:t>
            </a:r>
            <a:r>
              <a:rPr lang="en-US" sz="1800" err="1"/>
              <a:t>acha</a:t>
            </a:r>
            <a:r>
              <a:rPr lang="en-US" sz="1800"/>
              <a:t> “gato” </a:t>
            </a:r>
            <a:r>
              <a:rPr lang="en-US" sz="1800" err="1"/>
              <a:t>quase</a:t>
            </a:r>
            <a:r>
              <a:rPr lang="en-US" sz="1800"/>
              <a:t> </a:t>
            </a:r>
            <a:r>
              <a:rPr lang="en-US" sz="1800" err="1"/>
              <a:t>tão</a:t>
            </a:r>
            <a:r>
              <a:rPr lang="en-US" sz="1800"/>
              <a:t> </a:t>
            </a:r>
            <a:r>
              <a:rPr lang="en-US" sz="1800" err="1"/>
              <a:t>provável</a:t>
            </a:r>
            <a:r>
              <a:rPr lang="en-US" sz="1800"/>
              <a:t> </a:t>
            </a:r>
            <a:r>
              <a:rPr lang="en-US" sz="1800" err="1"/>
              <a:t>quanto</a:t>
            </a:r>
            <a:r>
              <a:rPr lang="en-US" sz="1800"/>
              <a:t> “</a:t>
            </a:r>
            <a:r>
              <a:rPr lang="en-US" sz="1800" err="1"/>
              <a:t>leão</a:t>
            </a:r>
            <a:r>
              <a:rPr lang="en-US" sz="1800"/>
              <a:t>”), </a:t>
            </a:r>
            <a:r>
              <a:rPr lang="en-US" sz="1800" err="1"/>
              <a:t>não</a:t>
            </a:r>
            <a:r>
              <a:rPr lang="en-US" sz="1800"/>
              <a:t> </a:t>
            </a:r>
            <a:r>
              <a:rPr lang="en-US" sz="1800" err="1"/>
              <a:t>somente</a:t>
            </a:r>
            <a:r>
              <a:rPr lang="en-US" sz="1800"/>
              <a:t> </a:t>
            </a:r>
            <a:r>
              <a:rPr lang="en-US" sz="1800" err="1"/>
              <a:t>rótulos</a:t>
            </a:r>
            <a:r>
              <a:rPr lang="en-US" sz="1800"/>
              <a:t> </a:t>
            </a:r>
            <a:r>
              <a:rPr lang="en-US" sz="1800" err="1"/>
              <a:t>discretos</a:t>
            </a:r>
            <a:r>
              <a:rPr lang="en-US" sz="1800"/>
              <a:t>.</a:t>
            </a:r>
          </a:p>
          <a:p>
            <a:pPr marL="285750" indent="-285750"/>
            <a:r>
              <a:rPr lang="en-US" sz="1800" b="1" err="1"/>
              <a:t>Tipos</a:t>
            </a:r>
            <a:r>
              <a:rPr lang="en-US" sz="1800" b="1"/>
              <a:t> de </a:t>
            </a:r>
            <a:r>
              <a:rPr lang="en-US" sz="1800" b="1" err="1"/>
              <a:t>conhecimento</a:t>
            </a:r>
            <a:r>
              <a:rPr lang="en-US" sz="1800" b="1"/>
              <a:t> </a:t>
            </a:r>
            <a:r>
              <a:rPr lang="en-US" sz="1800" b="1" err="1"/>
              <a:t>transferido</a:t>
            </a:r>
            <a:r>
              <a:rPr lang="en-US" sz="1800" b="1"/>
              <a:t>:</a:t>
            </a:r>
            <a:endParaRPr lang="en-US" sz="1800"/>
          </a:p>
          <a:p>
            <a:pPr marL="914400"/>
            <a:r>
              <a:rPr lang="en-US" sz="1800" b="1" err="1"/>
              <a:t>Ativação</a:t>
            </a:r>
            <a:r>
              <a:rPr lang="en-US" sz="1800" b="1"/>
              <a:t> de </a:t>
            </a:r>
            <a:r>
              <a:rPr lang="en-US" sz="1800" b="1" err="1"/>
              <a:t>camadas</a:t>
            </a:r>
            <a:r>
              <a:rPr lang="en-US" sz="1800" b="1"/>
              <a:t> </a:t>
            </a:r>
            <a:r>
              <a:rPr lang="en-US" sz="1800" b="1" err="1"/>
              <a:t>intermediárias</a:t>
            </a:r>
            <a:r>
              <a:rPr lang="en-US" sz="1800" b="1"/>
              <a:t> (</a:t>
            </a:r>
            <a:r>
              <a:rPr lang="en-US" sz="1800" b="1" i="1"/>
              <a:t>feature distillation</a:t>
            </a:r>
            <a:r>
              <a:rPr lang="en-US" sz="1800" b="1"/>
              <a:t>):</a:t>
            </a:r>
          </a:p>
          <a:p>
            <a:pPr lvl="2">
              <a:buFont typeface="Courier New"/>
              <a:buChar char="o"/>
            </a:pPr>
            <a:r>
              <a:rPr lang="en-US" sz="1800"/>
              <a:t>Ex.: Se o </a:t>
            </a:r>
            <a:r>
              <a:rPr lang="en-US" sz="1800" i="1"/>
              <a:t>Teacher </a:t>
            </a:r>
            <a:r>
              <a:rPr lang="en-US" sz="1800" err="1"/>
              <a:t>aprende</a:t>
            </a:r>
            <a:r>
              <a:rPr lang="en-US" sz="1800"/>
              <a:t> a </a:t>
            </a:r>
            <a:r>
              <a:rPr lang="en-US" sz="1800" err="1"/>
              <a:t>detectar</a:t>
            </a:r>
            <a:r>
              <a:rPr lang="en-US" sz="1800"/>
              <a:t> </a:t>
            </a:r>
            <a:r>
              <a:rPr lang="en-US" sz="1800" err="1"/>
              <a:t>bordas</a:t>
            </a:r>
            <a:r>
              <a:rPr lang="en-US" sz="1800"/>
              <a:t> e </a:t>
            </a:r>
            <a:r>
              <a:rPr lang="en-US" sz="1800" err="1"/>
              <a:t>formas</a:t>
            </a:r>
            <a:r>
              <a:rPr lang="en-US" sz="1800"/>
              <a:t> </a:t>
            </a:r>
            <a:r>
              <a:rPr lang="en-US" sz="1800" err="1"/>
              <a:t>em</a:t>
            </a:r>
            <a:r>
              <a:rPr lang="en-US" sz="1800"/>
              <a:t> </a:t>
            </a:r>
            <a:r>
              <a:rPr lang="en-US" sz="1800" err="1"/>
              <a:t>camadas</a:t>
            </a:r>
            <a:r>
              <a:rPr lang="en-US" sz="1800"/>
              <a:t> </a:t>
            </a:r>
            <a:r>
              <a:rPr lang="en-US" sz="1800" err="1"/>
              <a:t>iniciais</a:t>
            </a:r>
            <a:r>
              <a:rPr lang="en-US" sz="1800"/>
              <a:t>, o </a:t>
            </a:r>
            <a:r>
              <a:rPr lang="en-US" sz="1800" i="1"/>
              <a:t>Student </a:t>
            </a:r>
            <a:r>
              <a:rPr lang="en-US" sz="1800" err="1"/>
              <a:t>pode</a:t>
            </a:r>
            <a:r>
              <a:rPr lang="en-US" sz="1800"/>
              <a:t> ser </a:t>
            </a:r>
            <a:r>
              <a:rPr lang="en-US" sz="1800" err="1"/>
              <a:t>treinado</a:t>
            </a:r>
            <a:r>
              <a:rPr lang="en-US" sz="1800"/>
              <a:t> para </a:t>
            </a:r>
            <a:r>
              <a:rPr lang="en-US" sz="1800" err="1"/>
              <a:t>replicar</a:t>
            </a:r>
            <a:r>
              <a:rPr lang="en-US" sz="1800"/>
              <a:t> </a:t>
            </a:r>
            <a:r>
              <a:rPr lang="en-US" sz="1800" err="1"/>
              <a:t>essas</a:t>
            </a:r>
            <a:r>
              <a:rPr lang="en-US" sz="1800"/>
              <a:t> </a:t>
            </a:r>
            <a:r>
              <a:rPr lang="en-US" sz="1800" err="1"/>
              <a:t>ativações</a:t>
            </a:r>
            <a:r>
              <a:rPr lang="en-US" sz="1800"/>
              <a:t>, </a:t>
            </a:r>
            <a:r>
              <a:rPr lang="en-US" sz="1800" err="1"/>
              <a:t>mesmo</a:t>
            </a:r>
            <a:r>
              <a:rPr lang="en-US" sz="1800"/>
              <a:t> </a:t>
            </a:r>
            <a:r>
              <a:rPr lang="en-US" sz="1800" err="1"/>
              <a:t>sendo</a:t>
            </a:r>
            <a:r>
              <a:rPr lang="en-US" sz="1800"/>
              <a:t> </a:t>
            </a:r>
            <a:r>
              <a:rPr lang="en-US" sz="1800" err="1"/>
              <a:t>uma</a:t>
            </a:r>
            <a:r>
              <a:rPr lang="en-US" sz="1800"/>
              <a:t> rede </a:t>
            </a:r>
            <a:r>
              <a:rPr lang="en-US" sz="1800" err="1"/>
              <a:t>menor</a:t>
            </a:r>
            <a:r>
              <a:rPr lang="en-US" sz="1800"/>
              <a:t>.</a:t>
            </a:r>
          </a:p>
          <a:p>
            <a:pPr lvl="1" indent="-285750"/>
            <a:r>
              <a:rPr lang="en-US" sz="1800" b="1" err="1"/>
              <a:t>Relações</a:t>
            </a:r>
            <a:r>
              <a:rPr lang="en-US" sz="1800" b="1"/>
              <a:t> entre classes:</a:t>
            </a:r>
            <a:endParaRPr lang="en-US" sz="1800"/>
          </a:p>
          <a:p>
            <a:pPr lvl="2">
              <a:buFont typeface="Courier New"/>
              <a:buChar char="o"/>
            </a:pPr>
            <a:r>
              <a:rPr lang="en-US" sz="1800"/>
              <a:t>Ex.: </a:t>
            </a:r>
            <a:r>
              <a:rPr lang="en-US" sz="1800" i="1"/>
              <a:t>Teacher </a:t>
            </a:r>
            <a:r>
              <a:rPr lang="en-US" sz="1800" err="1"/>
              <a:t>pode</a:t>
            </a:r>
            <a:r>
              <a:rPr lang="en-US" sz="1800"/>
              <a:t> </a:t>
            </a:r>
            <a:r>
              <a:rPr lang="en-US" sz="1800" err="1"/>
              <a:t>indicar</a:t>
            </a:r>
            <a:r>
              <a:rPr lang="en-US" sz="1800"/>
              <a:t> que imagens de “gato” e “</a:t>
            </a:r>
            <a:r>
              <a:rPr lang="en-US" sz="1800" err="1"/>
              <a:t>leão</a:t>
            </a:r>
            <a:r>
              <a:rPr lang="en-US" sz="1800"/>
              <a:t>” </a:t>
            </a:r>
            <a:r>
              <a:rPr lang="en-US" sz="1800" err="1"/>
              <a:t>têm</a:t>
            </a:r>
            <a:r>
              <a:rPr lang="en-US" sz="1800"/>
              <a:t> </a:t>
            </a:r>
            <a:r>
              <a:rPr lang="en-US" sz="1800" err="1"/>
              <a:t>semelhanças</a:t>
            </a:r>
            <a:r>
              <a:rPr lang="en-US" sz="1800"/>
              <a:t> </a:t>
            </a:r>
            <a:r>
              <a:rPr lang="en-US" sz="1800" err="1"/>
              <a:t>sutis</a:t>
            </a:r>
            <a:r>
              <a:rPr lang="en-US" sz="1800"/>
              <a:t> (</a:t>
            </a:r>
            <a:r>
              <a:rPr lang="en-US" sz="1800" err="1"/>
              <a:t>alta</a:t>
            </a:r>
            <a:r>
              <a:rPr lang="en-US" sz="1800"/>
              <a:t> </a:t>
            </a:r>
            <a:r>
              <a:rPr lang="en-US" sz="1800" err="1"/>
              <a:t>probabilidade</a:t>
            </a:r>
            <a:r>
              <a:rPr lang="en-US" sz="1800"/>
              <a:t> </a:t>
            </a:r>
            <a:r>
              <a:rPr lang="en-US" sz="1800" err="1"/>
              <a:t>relativa</a:t>
            </a:r>
            <a:r>
              <a:rPr lang="en-US" sz="1800"/>
              <a:t>), </a:t>
            </a:r>
            <a:r>
              <a:rPr lang="en-US" sz="1800" err="1"/>
              <a:t>mesmo</a:t>
            </a:r>
            <a:r>
              <a:rPr lang="en-US" sz="1800"/>
              <a:t> que o </a:t>
            </a:r>
            <a:r>
              <a:rPr lang="en-US" sz="1800" err="1"/>
              <a:t>rótulo</a:t>
            </a:r>
            <a:r>
              <a:rPr lang="en-US" sz="1800"/>
              <a:t> real </a:t>
            </a:r>
            <a:r>
              <a:rPr lang="en-US" sz="1800" err="1"/>
              <a:t>seja</a:t>
            </a:r>
            <a:r>
              <a:rPr lang="en-US" sz="1800"/>
              <a:t> </a:t>
            </a:r>
            <a:r>
              <a:rPr lang="en-US" sz="1800" err="1"/>
              <a:t>apenas</a:t>
            </a:r>
            <a:r>
              <a:rPr lang="en-US" sz="1800"/>
              <a:t> “gato”.</a:t>
            </a:r>
          </a:p>
          <a:p>
            <a:pPr lvl="2">
              <a:buFont typeface="Courier New"/>
              <a:buChar char="o"/>
            </a:pPr>
            <a:r>
              <a:rPr lang="en-US" sz="1800" i="1"/>
              <a:t>Student </a:t>
            </a:r>
            <a:r>
              <a:rPr lang="en-US" sz="1800" err="1"/>
              <a:t>aprende</a:t>
            </a:r>
            <a:r>
              <a:rPr lang="en-US" sz="1800"/>
              <a:t> </a:t>
            </a:r>
            <a:r>
              <a:rPr lang="en-US" sz="1800" err="1"/>
              <a:t>essas</a:t>
            </a:r>
            <a:r>
              <a:rPr lang="en-US" sz="1800"/>
              <a:t> </a:t>
            </a:r>
            <a:r>
              <a:rPr lang="en-US" sz="1800" err="1"/>
              <a:t>relações</a:t>
            </a:r>
            <a:r>
              <a:rPr lang="en-US" sz="1800"/>
              <a:t>, </a:t>
            </a:r>
            <a:r>
              <a:rPr lang="en-US" sz="1800" err="1"/>
              <a:t>melhorando</a:t>
            </a:r>
            <a:r>
              <a:rPr lang="en-US" sz="1800"/>
              <a:t> </a:t>
            </a:r>
            <a:r>
              <a:rPr lang="en-US" sz="1800" b="1" err="1"/>
              <a:t>generalização</a:t>
            </a:r>
            <a:r>
              <a:rPr lang="en-US" sz="1800"/>
              <a:t> e </a:t>
            </a:r>
            <a:r>
              <a:rPr lang="en-US" sz="1800" err="1"/>
              <a:t>evitando</a:t>
            </a:r>
            <a:r>
              <a:rPr lang="en-US" sz="1800"/>
              <a:t> </a:t>
            </a:r>
            <a:r>
              <a:rPr lang="en-US" sz="1800" err="1"/>
              <a:t>confusões</a:t>
            </a:r>
            <a:r>
              <a:rPr lang="en-US" sz="1800"/>
              <a:t>.</a:t>
            </a:r>
          </a:p>
          <a:p>
            <a:pPr marL="685800" lvl="1" indent="-285750"/>
            <a:endParaRPr lang="en-US" sz="1800"/>
          </a:p>
          <a:p>
            <a:pPr marL="0" indent="0">
              <a:spcBef>
                <a:spcPts val="0"/>
              </a:spcBef>
              <a:buNone/>
            </a:pPr>
            <a:endParaRPr lang="pt-BR" sz="1100">
              <a:latin typeface="Arial"/>
              <a:cs typeface="Arial"/>
            </a:endParaRP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5340016D-1637-D2C4-959A-EDA7CDA75D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6403BE3C-AA93-9688-26F5-F137291381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47" b="394"/>
          <a:stretch>
            <a:fillRect/>
          </a:stretch>
        </p:blipFill>
        <p:spPr>
          <a:xfrm>
            <a:off x="851217" y="2153285"/>
            <a:ext cx="3113444" cy="25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C4533851-0D4C-EDF6-8DA5-3E0C58ECF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BD454682-E3E3-3EB3-E218-93C7F4B478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pt-BR" sz="3600"/>
              <a:t>Fundamentação teórica - Estudante(</a:t>
            </a:r>
            <a:r>
              <a:rPr lang="pt-BR" sz="3600" i="1" err="1"/>
              <a:t>Student</a:t>
            </a:r>
            <a:r>
              <a:rPr lang="pt-BR" sz="3600"/>
              <a:t>)</a:t>
            </a:r>
          </a:p>
        </p:txBody>
      </p:sp>
      <p:sp>
        <p:nvSpPr>
          <p:cNvPr id="119" name="Google Shape;119;p17">
            <a:extLst>
              <a:ext uri="{FF2B5EF4-FFF2-40B4-BE49-F238E27FC236}">
                <a16:creationId xmlns:a16="http://schemas.microsoft.com/office/drawing/2014/main" id="{DD4AFEC1-B7E5-A9F1-7DDA-A7AFBA3BA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34313" y="1411901"/>
            <a:ext cx="6563183" cy="487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err="1"/>
              <a:t>Modelo</a:t>
            </a:r>
            <a:r>
              <a:rPr lang="en-US" sz="2000" b="1"/>
              <a:t> </a:t>
            </a:r>
            <a:r>
              <a:rPr lang="en-US" sz="2000" b="1" err="1"/>
              <a:t>aprendiz</a:t>
            </a:r>
            <a:r>
              <a:rPr lang="en-US" sz="2000" b="1"/>
              <a:t>: </a:t>
            </a:r>
            <a:r>
              <a:rPr lang="en-US" sz="2000" i="1"/>
              <a:t>Student </a:t>
            </a:r>
            <a:r>
              <a:rPr lang="en-US" sz="2000"/>
              <a:t>é o </a:t>
            </a:r>
            <a:r>
              <a:rPr lang="en-US" sz="2000" err="1"/>
              <a:t>modelo</a:t>
            </a:r>
            <a:r>
              <a:rPr lang="en-US" sz="2000"/>
              <a:t> </a:t>
            </a:r>
            <a:r>
              <a:rPr lang="en-US" sz="2000" err="1"/>
              <a:t>menor</a:t>
            </a:r>
            <a:r>
              <a:rPr lang="en-US" sz="2000"/>
              <a:t> e </a:t>
            </a:r>
            <a:r>
              <a:rPr lang="en-US" sz="2000" err="1"/>
              <a:t>eficiente</a:t>
            </a:r>
            <a:r>
              <a:rPr lang="en-US" sz="2000"/>
              <a:t>, que </a:t>
            </a:r>
            <a:r>
              <a:rPr lang="en-US" sz="2000" err="1"/>
              <a:t>aprende</a:t>
            </a:r>
            <a:r>
              <a:rPr lang="en-US" sz="2000"/>
              <a:t> com o </a:t>
            </a:r>
            <a:r>
              <a:rPr lang="en-US" sz="2000" i="1"/>
              <a:t>Teacher</a:t>
            </a:r>
            <a:r>
              <a:rPr lang="en-US" sz="2000"/>
              <a:t>.</a:t>
            </a:r>
            <a:endParaRPr lang="pt-BR" sz="2000"/>
          </a:p>
          <a:p>
            <a:r>
              <a:rPr lang="en-US" sz="2000" b="1" err="1"/>
              <a:t>Objetivo</a:t>
            </a:r>
            <a:r>
              <a:rPr lang="en-US" sz="2000" b="1"/>
              <a:t>: </a:t>
            </a:r>
            <a:r>
              <a:rPr lang="en-US" sz="2000"/>
              <a:t>Replicar o </a:t>
            </a:r>
            <a:r>
              <a:rPr lang="en-US" sz="2000" err="1"/>
              <a:t>desempenho</a:t>
            </a:r>
            <a:r>
              <a:rPr lang="en-US" sz="2000"/>
              <a:t> do </a:t>
            </a:r>
            <a:r>
              <a:rPr lang="en-US" sz="2000" i="1"/>
              <a:t>Teacher </a:t>
            </a:r>
            <a:r>
              <a:rPr lang="en-US" sz="2000" err="1"/>
              <a:t>usando</a:t>
            </a:r>
            <a:r>
              <a:rPr lang="en-US" sz="2000"/>
              <a:t> </a:t>
            </a:r>
            <a:r>
              <a:rPr lang="en-US" sz="2000" err="1"/>
              <a:t>menos</a:t>
            </a:r>
            <a:r>
              <a:rPr lang="en-US" sz="2000"/>
              <a:t> </a:t>
            </a:r>
            <a:r>
              <a:rPr lang="en-US" sz="2000" err="1"/>
              <a:t>parâmetros</a:t>
            </a:r>
            <a:r>
              <a:rPr lang="en-US" sz="2000"/>
              <a:t> e </a:t>
            </a:r>
            <a:r>
              <a:rPr lang="en-US" sz="2000" err="1"/>
              <a:t>menor</a:t>
            </a:r>
            <a:r>
              <a:rPr lang="en-US" sz="2000"/>
              <a:t> </a:t>
            </a:r>
            <a:r>
              <a:rPr lang="en-US" sz="2000" err="1"/>
              <a:t>custo</a:t>
            </a:r>
            <a:r>
              <a:rPr lang="en-US" sz="2000"/>
              <a:t> </a:t>
            </a:r>
            <a:r>
              <a:rPr lang="en-US" sz="2000" err="1"/>
              <a:t>computacional</a:t>
            </a:r>
            <a:r>
              <a:rPr lang="en-US" sz="2000"/>
              <a:t>.</a:t>
            </a:r>
          </a:p>
          <a:p>
            <a:r>
              <a:rPr lang="en-US" sz="2000" b="1" err="1"/>
              <a:t>Treinamento</a:t>
            </a:r>
            <a:r>
              <a:rPr lang="en-US" sz="2000" b="1"/>
              <a:t>: </a:t>
            </a:r>
            <a:r>
              <a:rPr lang="en-US" sz="2000" err="1"/>
              <a:t>Aprendizado</a:t>
            </a:r>
            <a:r>
              <a:rPr lang="en-US" sz="2000"/>
              <a:t> </a:t>
            </a:r>
            <a:r>
              <a:rPr lang="en-US" sz="2000" err="1"/>
              <a:t>baseado</a:t>
            </a:r>
            <a:r>
              <a:rPr lang="en-US" sz="2000"/>
              <a:t> </a:t>
            </a:r>
            <a:r>
              <a:rPr lang="en-US" sz="2000" err="1"/>
              <a:t>em</a:t>
            </a:r>
            <a:r>
              <a:rPr lang="en-US" sz="2000"/>
              <a:t> </a:t>
            </a:r>
            <a:r>
              <a:rPr lang="en-US" sz="2000" b="1" err="1"/>
              <a:t>rótulos</a:t>
            </a:r>
            <a:r>
              <a:rPr lang="en-US" sz="2000" b="1"/>
              <a:t> reais</a:t>
            </a:r>
            <a:r>
              <a:rPr lang="en-US" sz="2000"/>
              <a:t> </a:t>
            </a:r>
            <a:r>
              <a:rPr lang="en-US" sz="2000" err="1"/>
              <a:t>combinados</a:t>
            </a:r>
            <a:r>
              <a:rPr lang="en-US" sz="2000"/>
              <a:t> com </a:t>
            </a:r>
            <a:r>
              <a:rPr lang="en-US" sz="2000" b="1" i="1"/>
              <a:t>soft targets</a:t>
            </a:r>
            <a:r>
              <a:rPr lang="en-US" sz="2000"/>
              <a:t> (</a:t>
            </a:r>
            <a:r>
              <a:rPr lang="en-US" sz="2000" i="1"/>
              <a:t>logits </a:t>
            </a:r>
            <a:r>
              <a:rPr lang="en-US" sz="2000"/>
              <a:t>do </a:t>
            </a:r>
            <a:r>
              <a:rPr lang="en-US" sz="2000" i="1"/>
              <a:t>Teacher</a:t>
            </a:r>
            <a:r>
              <a:rPr lang="en-US" sz="2000"/>
              <a:t>) e, </a:t>
            </a:r>
            <a:r>
              <a:rPr lang="en-US" sz="2000" err="1"/>
              <a:t>às</a:t>
            </a:r>
            <a:r>
              <a:rPr lang="en-US" sz="2000"/>
              <a:t> </a:t>
            </a:r>
            <a:r>
              <a:rPr lang="en-US" sz="2000" err="1"/>
              <a:t>vezes</a:t>
            </a:r>
            <a:r>
              <a:rPr lang="en-US" sz="2000"/>
              <a:t>, </a:t>
            </a:r>
            <a:r>
              <a:rPr lang="en-US" sz="2000" err="1"/>
              <a:t>ativações</a:t>
            </a:r>
            <a:r>
              <a:rPr lang="en-US" sz="2000"/>
              <a:t> </a:t>
            </a:r>
            <a:r>
              <a:rPr lang="en-US" sz="2000" err="1"/>
              <a:t>intermediárias</a:t>
            </a:r>
            <a:r>
              <a:rPr lang="en-US" sz="2000"/>
              <a:t>.</a:t>
            </a:r>
          </a:p>
          <a:p>
            <a:r>
              <a:rPr lang="en-US" sz="2000" b="1" err="1"/>
              <a:t>Flexibilidade</a:t>
            </a:r>
            <a:r>
              <a:rPr lang="en-US" sz="2000" b="1"/>
              <a:t>: </a:t>
            </a:r>
            <a:r>
              <a:rPr lang="en-US" sz="2000"/>
              <a:t>Pode ser </a:t>
            </a:r>
            <a:r>
              <a:rPr lang="en-US" sz="2000" err="1"/>
              <a:t>projetado</a:t>
            </a:r>
            <a:r>
              <a:rPr lang="en-US" sz="2000"/>
              <a:t> para </a:t>
            </a:r>
            <a:r>
              <a:rPr lang="en-US" sz="2000" err="1"/>
              <a:t>diferentes</a:t>
            </a:r>
            <a:r>
              <a:rPr lang="en-US" sz="2000"/>
              <a:t> </a:t>
            </a:r>
            <a:r>
              <a:rPr lang="en-US" sz="2000" err="1"/>
              <a:t>restrições</a:t>
            </a:r>
            <a:r>
              <a:rPr lang="en-US" sz="2000"/>
              <a:t>, </a:t>
            </a:r>
            <a:r>
              <a:rPr lang="en-US" sz="2000" err="1"/>
              <a:t>como</a:t>
            </a:r>
            <a:r>
              <a:rPr lang="en-US" sz="2000"/>
              <a:t> </a:t>
            </a:r>
            <a:r>
              <a:rPr lang="en-US" sz="2000" err="1"/>
              <a:t>velocidade</a:t>
            </a:r>
            <a:r>
              <a:rPr lang="en-US" sz="2000"/>
              <a:t> de </a:t>
            </a:r>
            <a:r>
              <a:rPr lang="en-US" sz="2000" err="1"/>
              <a:t>inferência</a:t>
            </a:r>
            <a:r>
              <a:rPr lang="en-US" sz="2000"/>
              <a:t>, </a:t>
            </a:r>
            <a:r>
              <a:rPr lang="en-US" sz="2000" err="1"/>
              <a:t>memória</a:t>
            </a:r>
            <a:r>
              <a:rPr lang="en-US" sz="2000"/>
              <a:t> </a:t>
            </a:r>
            <a:r>
              <a:rPr lang="en-US" sz="2000" err="1"/>
              <a:t>ou</a:t>
            </a:r>
            <a:r>
              <a:rPr lang="en-US" sz="2000"/>
              <a:t> </a:t>
            </a:r>
            <a:r>
              <a:rPr lang="en-US" sz="2000" err="1"/>
              <a:t>energia</a:t>
            </a:r>
            <a:r>
              <a:rPr lang="en-US" sz="2000"/>
              <a:t>.</a:t>
            </a:r>
          </a:p>
          <a:p>
            <a:r>
              <a:rPr lang="en-US" sz="2000" b="1" err="1"/>
              <a:t>Benefício</a:t>
            </a:r>
            <a:r>
              <a:rPr lang="en-US" sz="2000" b="1"/>
              <a:t> </a:t>
            </a:r>
            <a:r>
              <a:rPr lang="en-US" sz="2000" b="1" err="1"/>
              <a:t>prático</a:t>
            </a:r>
            <a:r>
              <a:rPr lang="en-US" sz="2000" b="1"/>
              <a:t>: </a:t>
            </a:r>
            <a:r>
              <a:rPr lang="en-US" sz="2000"/>
              <a:t>Permite </a:t>
            </a:r>
            <a:r>
              <a:rPr lang="en-US" sz="2000" err="1"/>
              <a:t>implementar</a:t>
            </a:r>
            <a:r>
              <a:rPr lang="en-US" sz="2000"/>
              <a:t> </a:t>
            </a:r>
            <a:r>
              <a:rPr lang="en-US" sz="2000" err="1"/>
              <a:t>modelos</a:t>
            </a:r>
            <a:r>
              <a:rPr lang="en-US" sz="2000"/>
              <a:t> </a:t>
            </a:r>
            <a:r>
              <a:rPr lang="en-US" sz="2000" err="1"/>
              <a:t>rápidos</a:t>
            </a:r>
            <a:r>
              <a:rPr lang="en-US" sz="2000"/>
              <a:t> e </a:t>
            </a:r>
            <a:r>
              <a:rPr lang="en-US" sz="2000" err="1"/>
              <a:t>leves</a:t>
            </a:r>
            <a:r>
              <a:rPr lang="en-US" sz="2000"/>
              <a:t> </a:t>
            </a:r>
            <a:r>
              <a:rPr lang="en-US" sz="2000" err="1"/>
              <a:t>mantendo</a:t>
            </a:r>
            <a:r>
              <a:rPr lang="en-US" sz="2000"/>
              <a:t> boa </a:t>
            </a:r>
            <a:r>
              <a:rPr lang="en-US" sz="2000" err="1"/>
              <a:t>precisão</a:t>
            </a:r>
            <a:r>
              <a:rPr lang="en-US" sz="2000"/>
              <a:t>, ideal para </a:t>
            </a:r>
            <a:r>
              <a:rPr lang="en-US" sz="2000" err="1"/>
              <a:t>dispositivos</a:t>
            </a:r>
            <a:r>
              <a:rPr lang="en-US" sz="2000"/>
              <a:t> com </a:t>
            </a:r>
            <a:r>
              <a:rPr lang="en-US" sz="2000" err="1"/>
              <a:t>recursos</a:t>
            </a:r>
            <a:r>
              <a:rPr lang="en-US" sz="2000"/>
              <a:t> </a:t>
            </a:r>
            <a:r>
              <a:rPr lang="en-US" sz="2000" err="1"/>
              <a:t>limitados</a:t>
            </a:r>
            <a:r>
              <a:rPr lang="en-US" sz="2000"/>
              <a:t>.</a:t>
            </a:r>
          </a:p>
          <a:p>
            <a:pPr marL="285750" indent="-285750"/>
            <a:endParaRPr lang="en-US" sz="2000" b="1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</a:endParaRPr>
          </a:p>
        </p:txBody>
      </p:sp>
      <p:pic>
        <p:nvPicPr>
          <p:cNvPr id="3" name="Google Shape;91;p13" descr="Logo">
            <a:extLst>
              <a:ext uri="{FF2B5EF4-FFF2-40B4-BE49-F238E27FC236}">
                <a16:creationId xmlns:a16="http://schemas.microsoft.com/office/drawing/2014/main" id="{07C11A1A-D84F-429F-3301-A152C6B25F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Uma imagem contendo no interior, pequeno, mesa, laranja&#10;&#10;O conteúdo gerado por IA pode estar incorreto.">
            <a:extLst>
              <a:ext uri="{FF2B5EF4-FFF2-40B4-BE49-F238E27FC236}">
                <a16:creationId xmlns:a16="http://schemas.microsoft.com/office/drawing/2014/main" id="{2AAB26DD-8FC6-0440-7E23-4A26490DB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837" y="1715135"/>
            <a:ext cx="308800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80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37</Slides>
  <Notes>30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Tema do Office</vt:lpstr>
      <vt:lpstr>TP558 - Tópicos avançados em Machine Learning: Knowledge Distillation</vt:lpstr>
      <vt:lpstr>Introdução</vt:lpstr>
      <vt:lpstr>Introdução</vt:lpstr>
      <vt:lpstr>Fundamentação teórica</vt:lpstr>
      <vt:lpstr>Fundamentação teórica</vt:lpstr>
      <vt:lpstr>Fundamentação teórica - Redes Neurais</vt:lpstr>
      <vt:lpstr>Fundamentação teórica - Professor(Teacher)</vt:lpstr>
      <vt:lpstr>Fundamentação teórica - Transferência de Conhecimento</vt:lpstr>
      <vt:lpstr>Fundamentação teórica - Estudante(Student)</vt:lpstr>
      <vt:lpstr>Fundamentação teórica</vt:lpstr>
      <vt:lpstr>     Tipos de Conhecimentos</vt:lpstr>
      <vt:lpstr>Arquitetura e funcionamento – Conhecimento baseado em resposta </vt:lpstr>
      <vt:lpstr>Arquitetura e funcionamento – Conhecimento baseado em recursos </vt:lpstr>
      <vt:lpstr>Arquitetura e funcionamento – Conhecimento baseado em relações </vt:lpstr>
      <vt:lpstr>Tipos de Conhecimentos - Resumo</vt:lpstr>
      <vt:lpstr>     Tipos de Destilação</vt:lpstr>
      <vt:lpstr>Arquitetura e funcionamento – Destilação Offline </vt:lpstr>
      <vt:lpstr>Arquitetura e funcionamento – Destilação Online </vt:lpstr>
      <vt:lpstr>Arquitetura e funcionamento – Auto Destilação </vt:lpstr>
      <vt:lpstr>Tipos de Destilação - Resumo</vt:lpstr>
      <vt:lpstr>YOLO</vt:lpstr>
      <vt:lpstr>Exemplo de Aplicação</vt:lpstr>
      <vt:lpstr>YOLOv5x Vs YOLOv5n</vt:lpstr>
      <vt:lpstr>Apresentação do PowerPoint</vt:lpstr>
      <vt:lpstr>Exemplo de Aplicação </vt:lpstr>
      <vt:lpstr>Apresentação do PowerPoint</vt:lpstr>
      <vt:lpstr>Resultados do Teacher (YOLOv5x)</vt:lpstr>
      <vt:lpstr> Diferença entre mAP@0.5 e mAP@0.5:0.95 </vt:lpstr>
      <vt:lpstr>Resultados do Student (YOLOv5n)</vt:lpstr>
      <vt:lpstr>Comparação Final (Época 10)</vt:lpstr>
      <vt:lpstr>Vantagens e Desvantagens: Knowledge Distillation</vt:lpstr>
      <vt:lpstr>Apresentação do PowerPoint</vt:lpstr>
      <vt:lpstr>Referências</vt:lpstr>
      <vt:lpstr>Referências</vt:lpstr>
      <vt:lpstr>Repositório GitHub</vt:lpstr>
      <vt:lpstr>Quizz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49</cp:revision>
  <dcterms:modified xsi:type="dcterms:W3CDTF">2025-09-19T19:20:13Z</dcterms:modified>
</cp:coreProperties>
</file>