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3" r:id="rId17"/>
    <p:sldId id="27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ywWBy6J5gz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hyperlink" Target="https://nicholasandre.com.br/sor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pt-BR" dirty="0" smtClean="0"/>
              <a:t>Algoritmos, Tradutores e Interpretadores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r>
              <a:rPr lang="pt-BR" dirty="0" smtClean="0"/>
              <a:t>Prof. Gilberto Farias </a:t>
            </a:r>
          </a:p>
          <a:p>
            <a:r>
              <a:rPr lang="pt-BR" dirty="0" smtClean="0"/>
              <a:t>gilberto@ci.ufpb.br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90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457200" y="188640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Como colocar </a:t>
            </a:r>
            <a:r>
              <a:rPr lang="pt-BR" dirty="0"/>
              <a:t>5</a:t>
            </a:r>
            <a:r>
              <a:rPr lang="pt-BR" dirty="0" smtClean="0"/>
              <a:t>00ml em A? </a:t>
            </a:r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835742"/>
              </p:ext>
            </p:extLst>
          </p:nvPr>
        </p:nvGraphicFramePr>
        <p:xfrm>
          <a:off x="1740024" y="1208360"/>
          <a:ext cx="5568280" cy="546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2028056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</a:rPr>
                        <a:t>Instrução</a:t>
                      </a:r>
                      <a:endParaRPr lang="pt-BR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</a:rPr>
                        <a:t>Quantidade em A </a:t>
                      </a:r>
                    </a:p>
                    <a:p>
                      <a:pPr algn="ctr"/>
                      <a:r>
                        <a:rPr lang="pt-BR" dirty="0" smtClean="0">
                          <a:effectLst/>
                        </a:rPr>
                        <a:t>(</a:t>
                      </a:r>
                      <a:r>
                        <a:rPr lang="pt-BR" dirty="0" err="1" smtClean="0">
                          <a:effectLst/>
                        </a:rPr>
                        <a:t>max</a:t>
                      </a:r>
                      <a:r>
                        <a:rPr lang="pt-BR" dirty="0" smtClean="0">
                          <a:effectLst/>
                        </a:rPr>
                        <a:t> 700ml)</a:t>
                      </a:r>
                      <a:endParaRPr lang="pt-BR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</a:rPr>
                        <a:t>Quantidade em B</a:t>
                      </a:r>
                    </a:p>
                    <a:p>
                      <a:pPr algn="ctr"/>
                      <a:r>
                        <a:rPr lang="pt-BR" dirty="0" smtClean="0">
                          <a:effectLst/>
                        </a:rPr>
                        <a:t>(</a:t>
                      </a:r>
                      <a:r>
                        <a:rPr lang="pt-BR" dirty="0" err="1" smtClean="0">
                          <a:effectLst/>
                        </a:rPr>
                        <a:t>max</a:t>
                      </a:r>
                      <a:r>
                        <a:rPr lang="pt-BR" dirty="0" smtClean="0">
                          <a:effectLst/>
                        </a:rPr>
                        <a:t> 400ml)</a:t>
                      </a:r>
                      <a:endParaRPr lang="pt-BR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Inicio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Encher 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A-&gt;B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Esvaziar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A-&gt;B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Encher 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 -&gt; 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Esvaziar 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A-&gt;B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Esvaziar 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A-&gt;B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Encher 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A-&gt;B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236296" y="2636912"/>
            <a:ext cx="1952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13 instruções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Dá para fazer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Algoritmo melhor?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77543" y="2263017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563888" y="2276872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580112" y="2276872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794131" y="2623057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580476" y="2636912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596700" y="2636912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777543" y="2996952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563888" y="3010807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580112" y="3010807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805253" y="3356992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3591598" y="3370847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607822" y="3370847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777538" y="3747475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563883" y="3761330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580107" y="3761330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1769154" y="4121370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3555499" y="4135225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5571723" y="4135225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763688" y="4481410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3550033" y="4495265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5607822" y="4490360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763683" y="4855305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3550028" y="4869160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5566252" y="4869160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1777543" y="5229200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3563888" y="5243055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5724128" y="5229200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1794131" y="5603095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3580476" y="5616950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5596700" y="5616950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1791393" y="5965868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3577738" y="5979723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5593962" y="5979723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1769154" y="6323175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3555499" y="6337030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5571723" y="6337030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6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457200" y="188640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Como colocar </a:t>
            </a:r>
            <a:r>
              <a:rPr lang="pt-BR" dirty="0"/>
              <a:t>5</a:t>
            </a:r>
            <a:r>
              <a:rPr lang="pt-BR" dirty="0" smtClean="0"/>
              <a:t>00ml em A? </a:t>
            </a:r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80668"/>
              </p:ext>
            </p:extLst>
          </p:nvPr>
        </p:nvGraphicFramePr>
        <p:xfrm>
          <a:off x="1763688" y="1611600"/>
          <a:ext cx="5568280" cy="397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2028056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</a:rPr>
                        <a:t>Instrução</a:t>
                      </a:r>
                      <a:endParaRPr lang="pt-BR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</a:rPr>
                        <a:t>Quantidade em A </a:t>
                      </a:r>
                    </a:p>
                    <a:p>
                      <a:pPr algn="ctr"/>
                      <a:r>
                        <a:rPr lang="pt-BR" dirty="0" smtClean="0">
                          <a:effectLst/>
                        </a:rPr>
                        <a:t>(</a:t>
                      </a:r>
                      <a:r>
                        <a:rPr lang="pt-BR" dirty="0" err="1" smtClean="0">
                          <a:effectLst/>
                        </a:rPr>
                        <a:t>max</a:t>
                      </a:r>
                      <a:r>
                        <a:rPr lang="pt-BR" dirty="0" smtClean="0">
                          <a:effectLst/>
                        </a:rPr>
                        <a:t> 700ml)</a:t>
                      </a:r>
                      <a:endParaRPr lang="pt-BR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</a:rPr>
                        <a:t>Quantidade em B</a:t>
                      </a:r>
                    </a:p>
                    <a:p>
                      <a:pPr algn="ctr"/>
                      <a:r>
                        <a:rPr lang="pt-BR" dirty="0" smtClean="0">
                          <a:effectLst/>
                        </a:rPr>
                        <a:t>(</a:t>
                      </a:r>
                      <a:r>
                        <a:rPr lang="pt-BR" dirty="0" err="1" smtClean="0">
                          <a:effectLst/>
                        </a:rPr>
                        <a:t>max</a:t>
                      </a:r>
                      <a:r>
                        <a:rPr lang="pt-BR" dirty="0" smtClean="0">
                          <a:effectLst/>
                        </a:rPr>
                        <a:t> 400ml)</a:t>
                      </a:r>
                      <a:endParaRPr lang="pt-BR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Inicio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Encher 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B-&gt;A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Enche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B-&gt;A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Esvazia 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 -&gt; 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Enche 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B-&gt;A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396249" y="6023029"/>
            <a:ext cx="2471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9</a:t>
            </a:r>
            <a:r>
              <a:rPr lang="pt-BR" dirty="0" smtClean="0">
                <a:solidFill>
                  <a:srgbClr val="FF0000"/>
                </a:solidFill>
              </a:rPr>
              <a:t> instruções</a:t>
            </a: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Algoritmo mais eficiente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57200" y="188640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Pesquisando valor</a:t>
            </a:r>
            <a:endParaRPr lang="pt-BR" dirty="0"/>
          </a:p>
        </p:txBody>
      </p:sp>
      <p:pic>
        <p:nvPicPr>
          <p:cNvPr id="16386" name="Picture 2" descr="Resultado de imagem para cartão em bran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520575" y="2760935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cartão em bran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47576" y="2760935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cartão em bran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87737" y="2760935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cartão em bran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96297" y="2760935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96001" y="2852936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 smtClean="0"/>
              <a:t>1</a:t>
            </a:r>
            <a:endParaRPr lang="pt-BR" sz="8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948112" y="2852936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 smtClean="0"/>
              <a:t>7</a:t>
            </a:r>
            <a:endParaRPr lang="pt-BR" sz="8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172972" y="2825641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 smtClean="0"/>
              <a:t>15</a:t>
            </a:r>
            <a:endParaRPr lang="pt-BR" sz="8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557712" y="2852936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 smtClean="0"/>
              <a:t>29</a:t>
            </a:r>
            <a:endParaRPr lang="pt-BR" sz="8000" dirty="0"/>
          </a:p>
        </p:txBody>
      </p:sp>
      <p:pic>
        <p:nvPicPr>
          <p:cNvPr id="14" name="Picture 2" descr="Resultado de imagem para cartão em bran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96049" y="2760935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981284" y="2852936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 smtClean="0"/>
              <a:t>32</a:t>
            </a:r>
            <a:endParaRPr lang="pt-BR" sz="8000" dirty="0"/>
          </a:p>
        </p:txBody>
      </p:sp>
      <p:pic>
        <p:nvPicPr>
          <p:cNvPr id="16" name="Picture 2" descr="Resultado de imagem para cartão em bran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64201" y="2760935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7349436" y="2852936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 smtClean="0"/>
              <a:t>75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7990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57200" y="188640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Pesquisando valor</a:t>
            </a:r>
            <a:endParaRPr lang="pt-BR" dirty="0"/>
          </a:p>
        </p:txBody>
      </p:sp>
      <p:pic>
        <p:nvPicPr>
          <p:cNvPr id="16386" name="Picture 2" descr="Resultado de imagem para cartão em bran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85367" y="2760935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cartão em bran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82784" y="2760935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cartão em bran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22945" y="2760935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cartão em bran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31505" y="2760935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cartão em bran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31257" y="2760935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051720" y="1897668"/>
            <a:ext cx="4848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Cartões embaralhados e virados</a:t>
            </a:r>
            <a:endParaRPr lang="pt-BR" sz="2800" dirty="0"/>
          </a:p>
        </p:txBody>
      </p:sp>
      <p:pic>
        <p:nvPicPr>
          <p:cNvPr id="10" name="Picture 2" descr="Resultado de imagem para cartão em bran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67809" y="2760513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 explicativo retangular com cantos arredondados 2"/>
          <p:cNvSpPr/>
          <p:nvPr/>
        </p:nvSpPr>
        <p:spPr>
          <a:xfrm>
            <a:off x="4443784" y="4653136"/>
            <a:ext cx="2864520" cy="720080"/>
          </a:xfrm>
          <a:prstGeom prst="wedgeRoundRectCallout">
            <a:avLst>
              <a:gd name="adj1" fmla="val -20833"/>
              <a:gd name="adj2" fmla="val 7981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Onde está o número 29??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AutoShape 2" descr="Resultado de imagem para dúvida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661248"/>
            <a:ext cx="10801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9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57200" y="2060848"/>
            <a:ext cx="8229600" cy="20162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Pesquisa linear</a:t>
            </a:r>
          </a:p>
          <a:p>
            <a:r>
              <a:rPr lang="pt-BR" dirty="0" smtClean="0"/>
              <a:t>X</a:t>
            </a:r>
          </a:p>
          <a:p>
            <a:r>
              <a:rPr lang="pt-BR" dirty="0" smtClean="0"/>
              <a:t>Pesquisa Binária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069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98892"/>
              </p:ext>
            </p:extLst>
          </p:nvPr>
        </p:nvGraphicFramePr>
        <p:xfrm>
          <a:off x="395528" y="476672"/>
          <a:ext cx="8280928" cy="457200"/>
        </p:xfrm>
        <a:graphic>
          <a:graphicData uri="http://schemas.openxmlformats.org/drawingml/2006/table">
            <a:tbl>
              <a:tblPr firstRow="1" bandRow="1"/>
              <a:tblGrid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6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7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8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16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lipse 4"/>
          <p:cNvSpPr/>
          <p:nvPr/>
        </p:nvSpPr>
        <p:spPr>
          <a:xfrm>
            <a:off x="6084168" y="476672"/>
            <a:ext cx="504056" cy="43204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68185"/>
              </p:ext>
            </p:extLst>
          </p:nvPr>
        </p:nvGraphicFramePr>
        <p:xfrm>
          <a:off x="395536" y="1718628"/>
          <a:ext cx="8280928" cy="457200"/>
        </p:xfrm>
        <a:graphic>
          <a:graphicData uri="http://schemas.openxmlformats.org/drawingml/2006/table">
            <a:tbl>
              <a:tblPr firstRow="1" bandRow="1"/>
              <a:tblGrid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6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7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8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16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Elipse 12"/>
          <p:cNvSpPr/>
          <p:nvPr/>
        </p:nvSpPr>
        <p:spPr>
          <a:xfrm>
            <a:off x="6084176" y="1718628"/>
            <a:ext cx="504056" cy="43204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211960" y="1383740"/>
            <a:ext cx="0" cy="334888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4644008" y="1551184"/>
            <a:ext cx="576064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470084" y="1671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966028" y="1671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439470" y="1671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935414" y="1671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17503" y="1671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913447" y="1671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73740" y="1671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08199"/>
              </p:ext>
            </p:extLst>
          </p:nvPr>
        </p:nvGraphicFramePr>
        <p:xfrm>
          <a:off x="417332" y="3187824"/>
          <a:ext cx="8280928" cy="457200"/>
        </p:xfrm>
        <a:graphic>
          <a:graphicData uri="http://schemas.openxmlformats.org/drawingml/2006/table">
            <a:tbl>
              <a:tblPr firstRow="1" bandRow="1"/>
              <a:tblGrid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6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7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8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16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Elipse 24"/>
          <p:cNvSpPr/>
          <p:nvPr/>
        </p:nvSpPr>
        <p:spPr>
          <a:xfrm>
            <a:off x="6105972" y="3187824"/>
            <a:ext cx="504056" cy="43204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898060" y="2780928"/>
            <a:ext cx="0" cy="334888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H="1">
            <a:off x="6033972" y="3020380"/>
            <a:ext cx="50404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491880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987824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461266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957210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439299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935243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95536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017740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995936" y="16909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712650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208594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6682036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238510" y="3140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6210"/>
              </p:ext>
            </p:extLst>
          </p:nvPr>
        </p:nvGraphicFramePr>
        <p:xfrm>
          <a:off x="467536" y="4530824"/>
          <a:ext cx="8280928" cy="457200"/>
        </p:xfrm>
        <a:graphic>
          <a:graphicData uri="http://schemas.openxmlformats.org/drawingml/2006/table">
            <a:tbl>
              <a:tblPr firstRow="1" bandRow="1"/>
              <a:tblGrid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6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7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8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16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Elipse 42"/>
          <p:cNvSpPr/>
          <p:nvPr/>
        </p:nvSpPr>
        <p:spPr>
          <a:xfrm>
            <a:off x="6156176" y="4530824"/>
            <a:ext cx="504056" cy="43204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/>
          <p:cNvCxnSpPr/>
          <p:nvPr/>
        </p:nvCxnSpPr>
        <p:spPr>
          <a:xfrm>
            <a:off x="5868144" y="4077072"/>
            <a:ext cx="0" cy="334888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6228184" y="4339952"/>
            <a:ext cx="62037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3542084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038028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2511470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007414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489503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985447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445740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4067944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762854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7258798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6732240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8288714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5148064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4644008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5673924" y="44839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2" name="Tabela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664806"/>
              </p:ext>
            </p:extLst>
          </p:nvPr>
        </p:nvGraphicFramePr>
        <p:xfrm>
          <a:off x="489340" y="5904964"/>
          <a:ext cx="8280928" cy="457200"/>
        </p:xfrm>
        <a:graphic>
          <a:graphicData uri="http://schemas.openxmlformats.org/drawingml/2006/table">
            <a:tbl>
              <a:tblPr firstRow="1" bandRow="1"/>
              <a:tblGrid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  <a:gridCol w="51755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6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7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8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15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16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Elipse 62"/>
          <p:cNvSpPr/>
          <p:nvPr/>
        </p:nvSpPr>
        <p:spPr>
          <a:xfrm>
            <a:off x="6177980" y="5904964"/>
            <a:ext cx="504056" cy="43204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6372200" y="5451212"/>
            <a:ext cx="0" cy="334888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3563888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3059832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2533274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2029218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1511307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1007251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467544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4089748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7784658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7280602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6754044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8310518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5169868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4665812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695728" y="5858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X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3178742" y="44624"/>
            <a:ext cx="303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Adversário escolhe número 12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1691680" y="1052736"/>
            <a:ext cx="615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Jogador escolhe o 8 e descobre que o número escolhido é maior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1137912" y="2420888"/>
            <a:ext cx="717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Jogador escolhe o 13 e descobre que o número escolhido está entre 9 e 12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1065904" y="3717032"/>
            <a:ext cx="729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Jogador escolhe o 11 e descobre que o número escolhido está entre 12 e 12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1979712" y="5085184"/>
            <a:ext cx="601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Jogador escolhe o 12 e  descobre o número, finalizando o jogo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044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3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63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188640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Dança da ordenação</a:t>
            </a:r>
            <a:endParaRPr lang="pt-BR" dirty="0"/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78" y="1628800"/>
            <a:ext cx="74390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0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188640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Algoritmos de Ordenação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475656" y="3429000"/>
            <a:ext cx="668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hlinkClick r:id="rId2"/>
              </a:rPr>
              <a:t>Simulador dos algoritmos clássicos</a:t>
            </a:r>
            <a:r>
              <a:rPr lang="pt-BR" sz="2400" dirty="0" smtClean="0"/>
              <a:t> (</a:t>
            </a:r>
            <a:r>
              <a:rPr lang="pt-BR" sz="2400" b="1" dirty="0" err="1"/>
              <a:t>Nícholas</a:t>
            </a:r>
            <a:r>
              <a:rPr lang="pt-BR" sz="2400" b="1" dirty="0"/>
              <a:t> André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475656" y="2492896"/>
            <a:ext cx="5739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hlinkClick r:id="rId3"/>
              </a:rPr>
              <a:t>Simulador dos algoritmos clássicos</a:t>
            </a:r>
            <a:r>
              <a:rPr lang="pt-BR" sz="2400" dirty="0" smtClean="0"/>
              <a:t> (UFSCAR)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219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30" y="2225116"/>
            <a:ext cx="3951134" cy="2636217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4"/>
            <a:ext cx="3784673" cy="27033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587636" y="5013176"/>
            <a:ext cx="364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Imagens do filme: “A invenção de Hugo </a:t>
            </a:r>
            <a:r>
              <a:rPr lang="pt-BR" sz="1400" dirty="0" err="1" smtClean="0"/>
              <a:t>Cabret</a:t>
            </a:r>
            <a:r>
              <a:rPr lang="pt-BR" sz="1400" dirty="0" smtClean="0"/>
              <a:t>”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927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971600" y="1412776"/>
            <a:ext cx="1800200" cy="136815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971600" y="5157192"/>
            <a:ext cx="1800200" cy="136815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endParaRPr lang="pt-B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3203848" y="1412776"/>
            <a:ext cx="2736304" cy="136815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043608" y="3212976"/>
            <a:ext cx="3960440" cy="136815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203848" y="5157192"/>
            <a:ext cx="2376264" cy="136815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444208" y="1412776"/>
            <a:ext cx="1800200" cy="136815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508104" y="3212976"/>
            <a:ext cx="2736304" cy="136815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084168" y="5157192"/>
            <a:ext cx="2160240" cy="136815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971600" y="4869160"/>
            <a:ext cx="727280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043608" y="2996952"/>
            <a:ext cx="727280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987824" y="1412776"/>
            <a:ext cx="0" cy="13681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2987824" y="5157192"/>
            <a:ext cx="0" cy="13681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6156176" y="1484784"/>
            <a:ext cx="0" cy="13681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5220072" y="3212976"/>
            <a:ext cx="0" cy="13681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796136" y="5157192"/>
            <a:ext cx="0" cy="13681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images.all-free-download.com/images/graphiclarge/tango_go_home_1159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748393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araiz.files.wordpress.com/2009/11/igrej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880585"/>
            <a:ext cx="936104" cy="85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49" y="1880585"/>
            <a:ext cx="934551" cy="77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971600" y="5322694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Casa de Guilherme</a:t>
            </a:r>
            <a:endParaRPr lang="pt-BR" sz="1600" b="1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87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043608" y="1340768"/>
            <a:ext cx="1800200" cy="136815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1043608" y="5085184"/>
            <a:ext cx="1800200" cy="136815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endParaRPr lang="pt-B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3275856" y="1340768"/>
            <a:ext cx="2736304" cy="136815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115616" y="3140968"/>
            <a:ext cx="3960440" cy="136815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275856" y="5085184"/>
            <a:ext cx="2376264" cy="136815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516216" y="1340768"/>
            <a:ext cx="1800200" cy="136815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580112" y="3140968"/>
            <a:ext cx="2736304" cy="136815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156176" y="5085184"/>
            <a:ext cx="2160240" cy="136815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1043608" y="4797152"/>
            <a:ext cx="727280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115616" y="2924944"/>
            <a:ext cx="727280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3059832" y="1340768"/>
            <a:ext cx="0" cy="13681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059832" y="5085184"/>
            <a:ext cx="0" cy="13681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6228184" y="1412776"/>
            <a:ext cx="0" cy="13681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5292080" y="3140968"/>
            <a:ext cx="0" cy="13681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868144" y="5085184"/>
            <a:ext cx="0" cy="13681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images.all-free-download.com/images/graphiclarge/tango_go_home_1159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676385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araiz.files.wordpress.com/2009/11/igrej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08577"/>
            <a:ext cx="936104" cy="85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757" y="1808577"/>
            <a:ext cx="934551" cy="77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29" name="Conector angulado 1028"/>
          <p:cNvCxnSpPr/>
          <p:nvPr/>
        </p:nvCxnSpPr>
        <p:spPr>
          <a:xfrm flipV="1">
            <a:off x="2843808" y="4941168"/>
            <a:ext cx="1152128" cy="1059253"/>
          </a:xfrm>
          <a:prstGeom prst="bentConnector3">
            <a:avLst>
              <a:gd name="adj1" fmla="val 2715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ector angulado 1033"/>
          <p:cNvCxnSpPr/>
          <p:nvPr/>
        </p:nvCxnSpPr>
        <p:spPr>
          <a:xfrm rot="5400000" flipH="1" flipV="1">
            <a:off x="4337974" y="3843046"/>
            <a:ext cx="1116124" cy="1080120"/>
          </a:xfrm>
          <a:prstGeom prst="bentConnector3">
            <a:avLst>
              <a:gd name="adj1" fmla="val 34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ector angulado 1036"/>
          <p:cNvCxnSpPr/>
          <p:nvPr/>
        </p:nvCxnSpPr>
        <p:spPr>
          <a:xfrm flipV="1">
            <a:off x="5436096" y="2822493"/>
            <a:ext cx="2268252" cy="936104"/>
          </a:xfrm>
          <a:prstGeom prst="bentConnector3">
            <a:avLst>
              <a:gd name="adj1" fmla="val -8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043608" y="5250686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Casa de Guilherme</a:t>
            </a:r>
            <a:endParaRPr lang="pt-BR" sz="1600" b="1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395536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24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Cifra de César</a:t>
            </a:r>
            <a:endParaRPr lang="pt-BR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052736"/>
            <a:ext cx="2952328" cy="293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171" y="4581128"/>
            <a:ext cx="3295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78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Avaliando algoritmos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1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copo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copo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36" y="1844824"/>
            <a:ext cx="325482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835696" y="5373216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A (700 ml)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364088" y="5229200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B (400 ml)</a:t>
            </a:r>
            <a:endParaRPr lang="pt-BR" sz="28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188640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Como colocar 400ml em A? 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63688" y="6228020"/>
            <a:ext cx="542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Observação: os copos não possuem marcas de medições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33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457200" y="188640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Como colocar 400ml em A? </a:t>
            </a:r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896682"/>
              </p:ext>
            </p:extLst>
          </p:nvPr>
        </p:nvGraphicFramePr>
        <p:xfrm>
          <a:off x="1740024" y="2396480"/>
          <a:ext cx="556828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2028056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</a:rPr>
                        <a:t>Instrução</a:t>
                      </a:r>
                      <a:endParaRPr lang="pt-BR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</a:rPr>
                        <a:t>Quantidade em A </a:t>
                      </a:r>
                    </a:p>
                    <a:p>
                      <a:pPr algn="ctr"/>
                      <a:r>
                        <a:rPr lang="pt-BR" dirty="0" smtClean="0">
                          <a:effectLst/>
                        </a:rPr>
                        <a:t>(</a:t>
                      </a:r>
                      <a:r>
                        <a:rPr lang="pt-BR" dirty="0" err="1" smtClean="0">
                          <a:effectLst/>
                        </a:rPr>
                        <a:t>max</a:t>
                      </a:r>
                      <a:r>
                        <a:rPr lang="pt-BR" dirty="0" smtClean="0">
                          <a:effectLst/>
                        </a:rPr>
                        <a:t> 700ml)</a:t>
                      </a:r>
                      <a:endParaRPr lang="pt-BR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</a:rPr>
                        <a:t>Quantidade em B</a:t>
                      </a:r>
                    </a:p>
                    <a:p>
                      <a:pPr algn="ctr"/>
                      <a:r>
                        <a:rPr lang="pt-BR" dirty="0" smtClean="0">
                          <a:effectLst/>
                        </a:rPr>
                        <a:t>(</a:t>
                      </a:r>
                      <a:r>
                        <a:rPr lang="pt-BR" dirty="0" err="1" smtClean="0">
                          <a:effectLst/>
                        </a:rPr>
                        <a:t>max</a:t>
                      </a:r>
                      <a:r>
                        <a:rPr lang="pt-BR" dirty="0" smtClean="0">
                          <a:effectLst/>
                        </a:rPr>
                        <a:t> 400ml)</a:t>
                      </a:r>
                      <a:endParaRPr lang="pt-BR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Inicio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Encher 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B-&gt;A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779912" y="4725144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 Passos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79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copo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copo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36" y="1844824"/>
            <a:ext cx="325482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835696" y="5373216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A (700 ml)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364088" y="5229200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B (400 ml)</a:t>
            </a:r>
            <a:endParaRPr lang="pt-BR" sz="28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188640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Como colocar </a:t>
            </a:r>
            <a:r>
              <a:rPr lang="pt-BR" dirty="0"/>
              <a:t>5</a:t>
            </a:r>
            <a:r>
              <a:rPr lang="pt-BR" dirty="0" smtClean="0"/>
              <a:t>00ml em A?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11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498</Words>
  <Application>Microsoft Office PowerPoint</Application>
  <PresentationFormat>Apresentação na tela (4:3)</PresentationFormat>
  <Paragraphs>271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Algoritmos, Tradutores e Interpretadores</vt:lpstr>
      <vt:lpstr>Algoritmo</vt:lpstr>
      <vt:lpstr>Apresentação do PowerPoint</vt:lpstr>
      <vt:lpstr>Apresentação do PowerPoint</vt:lpstr>
      <vt:lpstr>Cifra de César</vt:lpstr>
      <vt:lpstr>Avaliando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Algoritmos, Tradutores e Interpretadores</dc:title>
  <dc:creator>Gilberto Farias</dc:creator>
  <cp:lastModifiedBy>Gilberto Farias</cp:lastModifiedBy>
  <cp:revision>6</cp:revision>
  <dcterms:created xsi:type="dcterms:W3CDTF">2020-11-09T10:34:33Z</dcterms:created>
  <dcterms:modified xsi:type="dcterms:W3CDTF">2020-11-09T11:45:45Z</dcterms:modified>
</cp:coreProperties>
</file>