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78" r:id="rId13"/>
  </p:sldIdLst>
  <p:sldSz cx="9144000" cy="5143500" type="screen16x9"/>
  <p:notesSz cx="6858000" cy="9144000"/>
  <p:embeddedFontLst>
    <p:embeddedFont>
      <p:font typeface="Dosis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nigle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88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14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91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Implementar banco de dados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FOREIGN KEY CHECKS </a:t>
            </a:r>
            <a:r>
              <a:rPr lang="en" dirty="0" smtClean="0"/>
              <a:t>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dirty="0"/>
              <a:t>A opção FOREIGN_KEY_CHECKS especifica se as restrições de chave estrangeira para tabelas </a:t>
            </a:r>
            <a:r>
              <a:rPr lang="pt-BR" sz="1800" dirty="0" err="1"/>
              <a:t>InnoDB</a:t>
            </a:r>
            <a:r>
              <a:rPr lang="pt-BR" sz="1800" dirty="0"/>
              <a:t> devem ou não ser verificadas</a:t>
            </a:r>
            <a:r>
              <a:rPr lang="pt-BR" sz="1800" dirty="0" smtClean="0"/>
              <a:t>.</a:t>
            </a:r>
          </a:p>
          <a:p>
            <a:pPr marL="69850" indent="0" fontAlgn="base"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SET </a:t>
            </a:r>
            <a:r>
              <a:rPr lang="pt-BR" sz="1800" b="1" dirty="0" err="1" smtClean="0">
                <a:solidFill>
                  <a:srgbClr val="FF0000"/>
                </a:solidFill>
              </a:rPr>
              <a:t>foreign_key_checks</a:t>
            </a:r>
            <a:r>
              <a:rPr lang="pt-BR" sz="1800" b="1" dirty="0" smtClean="0">
                <a:solidFill>
                  <a:srgbClr val="FF0000"/>
                </a:solidFill>
              </a:rPr>
              <a:t> = 0;</a:t>
            </a:r>
          </a:p>
          <a:p>
            <a:pPr marL="69850" indent="0" fontAlgn="base">
              <a:buNone/>
            </a:pPr>
            <a:r>
              <a:rPr lang="pt-BR" sz="1800" b="1" dirty="0" smtClean="0"/>
              <a:t>-- </a:t>
            </a:r>
            <a:r>
              <a:rPr lang="pt-BR" sz="1800" b="1" dirty="0"/>
              <a:t>Delete o que tiver que deletar-- </a:t>
            </a:r>
            <a:r>
              <a:rPr lang="pt-BR" sz="1800" b="1" dirty="0">
                <a:solidFill>
                  <a:srgbClr val="FF0000"/>
                </a:solidFill>
              </a:rPr>
              <a:t>SET </a:t>
            </a:r>
            <a:r>
              <a:rPr lang="pt-BR" sz="1800" b="1" dirty="0" err="1">
                <a:solidFill>
                  <a:srgbClr val="FF0000"/>
                </a:solidFill>
              </a:rPr>
              <a:t>foreign_key_checks</a:t>
            </a:r>
            <a:r>
              <a:rPr lang="pt-BR" sz="1800" b="1" dirty="0">
                <a:solidFill>
                  <a:srgbClr val="FF0000"/>
                </a:solidFill>
              </a:rPr>
              <a:t> = 1; 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pPr marL="69850" indent="0" fontAlgn="base">
              <a:buNone/>
            </a:pPr>
            <a:r>
              <a:rPr lang="pt-BR" sz="1800" b="1" dirty="0" smtClean="0"/>
              <a:t>-- </a:t>
            </a:r>
            <a:r>
              <a:rPr lang="pt-BR" sz="1800" b="1" dirty="0"/>
              <a:t>Ative a checagem novamente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Disable foreign key checks in MySQL | Thomas Ventur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36" y="2361701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FOREIGN KEY CHECKS </a:t>
            </a:r>
            <a:r>
              <a:rPr lang="en" dirty="0" smtClean="0"/>
              <a:t>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b="1" dirty="0"/>
              <a:t>ON </a:t>
            </a:r>
            <a:r>
              <a:rPr lang="pt-BR" sz="1800" b="1" dirty="0" smtClean="0"/>
              <a:t>DELETE </a:t>
            </a:r>
            <a:r>
              <a:rPr lang="pt-BR" sz="1800" b="1" dirty="0"/>
              <a:t>CASCADE </a:t>
            </a:r>
            <a:r>
              <a:rPr lang="pt-BR" sz="1800" b="1" dirty="0" smtClean="0"/>
              <a:t>e ON UPDATE </a:t>
            </a:r>
            <a:r>
              <a:rPr lang="pt-BR" sz="1800" b="1" dirty="0"/>
              <a:t>CASCADE</a:t>
            </a:r>
            <a:r>
              <a:rPr lang="pt-BR" sz="1800" dirty="0"/>
              <a:t> é usado para especificar que quando uma linha é excluída da tabela pai, todas as linhas na tabela filho que referenciam a linha excluída também devem ser excluídas. </a:t>
            </a:r>
            <a:endParaRPr lang="pt-BR" sz="1800" dirty="0" smtClean="0"/>
          </a:p>
          <a:p>
            <a:pPr fontAlgn="base"/>
            <a:r>
              <a:rPr lang="pt-BR" sz="1800" dirty="0" smtClean="0"/>
              <a:t>Isso </a:t>
            </a:r>
            <a:r>
              <a:rPr lang="pt-BR" sz="1800" dirty="0"/>
              <a:t>é útil para manter a integridade do banco de dados. </a:t>
            </a:r>
            <a:endParaRPr lang="pt-BR" sz="1800" dirty="0" smtClean="0"/>
          </a:p>
          <a:p>
            <a:pPr marL="69850" indent="0" fontAlgn="base">
              <a:buNone/>
            </a:pPr>
            <a:r>
              <a:rPr lang="pt-BR" sz="1800" b="1" dirty="0" err="1" smtClean="0">
                <a:solidFill>
                  <a:srgbClr val="FF0000"/>
                </a:solidFill>
              </a:rPr>
              <a:t>foreign</a:t>
            </a:r>
            <a:r>
              <a:rPr lang="pt-BR" sz="1800" b="1" dirty="0" smtClean="0">
                <a:solidFill>
                  <a:srgbClr val="FF0000"/>
                </a:solidFill>
              </a:rPr>
              <a:t> </a:t>
            </a:r>
            <a:r>
              <a:rPr lang="pt-BR" sz="1800" b="1" dirty="0" err="1">
                <a:solidFill>
                  <a:srgbClr val="FF0000"/>
                </a:solidFill>
              </a:rPr>
              <a:t>key</a:t>
            </a: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err="1" smtClean="0">
                <a:solidFill>
                  <a:srgbClr val="FF0000"/>
                </a:solidFill>
              </a:rPr>
              <a:t>fk</a:t>
            </a:r>
            <a:r>
              <a:rPr lang="pt-BR" sz="1800" b="1" dirty="0" smtClean="0">
                <a:solidFill>
                  <a:srgbClr val="FF0000"/>
                </a:solidFill>
              </a:rPr>
              <a:t>-cidade </a:t>
            </a:r>
            <a:r>
              <a:rPr lang="pt-BR" sz="1800" b="1" dirty="0">
                <a:solidFill>
                  <a:srgbClr val="FF0000"/>
                </a:solidFill>
              </a:rPr>
              <a:t>(</a:t>
            </a:r>
            <a:r>
              <a:rPr lang="pt-BR" sz="1800" b="1" dirty="0" err="1" smtClean="0">
                <a:solidFill>
                  <a:srgbClr val="FF0000"/>
                </a:solidFill>
              </a:rPr>
              <a:t>idcidade</a:t>
            </a:r>
            <a:r>
              <a:rPr lang="pt-BR" sz="1800" b="1" dirty="0">
                <a:solidFill>
                  <a:srgbClr val="FF0000"/>
                </a:solidFill>
              </a:rPr>
              <a:t>) </a:t>
            </a:r>
            <a:r>
              <a:rPr lang="pt-BR" sz="1800" b="1" dirty="0" err="1">
                <a:solidFill>
                  <a:srgbClr val="FF0000"/>
                </a:solidFill>
              </a:rPr>
              <a:t>references</a:t>
            </a:r>
            <a:r>
              <a:rPr lang="pt-BR" sz="1800" b="1" dirty="0">
                <a:solidFill>
                  <a:srgbClr val="FF0000"/>
                </a:solidFill>
              </a:rPr>
              <a:t> cidade (</a:t>
            </a:r>
            <a:r>
              <a:rPr lang="pt-BR" sz="1800" b="1" dirty="0" err="1" smtClean="0">
                <a:solidFill>
                  <a:srgbClr val="FF0000"/>
                </a:solidFill>
              </a:rPr>
              <a:t>idcidade</a:t>
            </a:r>
            <a:r>
              <a:rPr lang="pt-BR" sz="1800" b="1" dirty="0">
                <a:solidFill>
                  <a:srgbClr val="FF0000"/>
                </a:solidFill>
              </a:rPr>
              <a:t>) ON DELETE CASCADE ON UPDATE </a:t>
            </a:r>
            <a:r>
              <a:rPr lang="pt-BR" sz="1800" b="1" dirty="0" smtClean="0">
                <a:solidFill>
                  <a:srgbClr val="FF0000"/>
                </a:solidFill>
              </a:rPr>
              <a:t>CASCADE;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AutoShape 4" descr="MySQL ON DELETE CASCADE | Working of SQL ON DELETE CAS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73" y="2409326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Delete: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Uma das tarefas mais comuns na manutenção de tabelas de bancos de dados é a exclusão de registros (linhas). </a:t>
            </a:r>
            <a:endParaRPr lang="pt-BR" sz="1800" dirty="0" smtClean="0"/>
          </a:p>
          <a:p>
            <a:r>
              <a:rPr lang="pt-BR" sz="1800" dirty="0" smtClean="0"/>
              <a:t>É </a:t>
            </a:r>
            <a:r>
              <a:rPr lang="pt-BR" sz="1800" dirty="0"/>
              <a:t>muito comum, por exemplo, excluir um produto de uma tabela que não é mais ofertado por uma loja, ou um cliente que </a:t>
            </a:r>
            <a:r>
              <a:rPr lang="pt-BR" sz="1800" dirty="0" smtClean="0"/>
              <a:t>já não faz mais parte do cadastrou </a:t>
            </a:r>
            <a:r>
              <a:rPr lang="pt-BR" sz="1800" dirty="0"/>
              <a:t>de um sistema.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4" descr="How to Delete Data using SQL - Tech F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36" y="24083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Delete: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Além disso, em algumas situações muito especiais, pode ser necessário excluir todos os registros de uma tabela – ou seja, limpar a tabela.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MySQL DELETE Stat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4" descr="How to Delete Data using SQL - Tech F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36" y="24083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Delete: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Podemos excluir registros de uma tabela com SQL por meio de duas declarações: </a:t>
            </a:r>
            <a:r>
              <a:rPr lang="pt-BR" sz="1800" b="1" dirty="0"/>
              <a:t>DELETE FROM</a:t>
            </a:r>
            <a:r>
              <a:rPr lang="pt-BR" sz="1800" dirty="0"/>
              <a:t> e </a:t>
            </a:r>
            <a:r>
              <a:rPr lang="pt-BR" sz="1800" b="1" dirty="0"/>
              <a:t>TRUNCATE TABLE</a:t>
            </a:r>
            <a:r>
              <a:rPr lang="pt-BR" sz="1800" dirty="0"/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4" descr="How to Delete Data using SQL - Tech F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36" y="24083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Delete: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b="1" dirty="0"/>
              <a:t>Excluir um ou mais registros especificados – Cláusula DELETE</a:t>
            </a:r>
          </a:p>
          <a:p>
            <a:pPr fontAlgn="base"/>
            <a:r>
              <a:rPr lang="pt-BR" sz="1800" dirty="0"/>
              <a:t>Com a cláusula DELETE podemos excluir registros específicos, indicados (filtrados) por meio de uma condição na cláusula WHERE</a:t>
            </a:r>
          </a:p>
          <a:p>
            <a:pPr fontAlgn="base"/>
            <a:r>
              <a:rPr lang="pt-BR" sz="1800" dirty="0"/>
              <a:t>Sintaxe</a:t>
            </a:r>
            <a:r>
              <a:rPr lang="pt-BR" sz="1800" dirty="0" smtClean="0"/>
              <a:t>:</a:t>
            </a:r>
          </a:p>
          <a:p>
            <a:pPr fontAlgn="base"/>
            <a:r>
              <a:rPr lang="pt-BR" sz="1800" b="1" dirty="0"/>
              <a:t>DELETE FROM tabela WHERE coluna = valor;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 descr="Resolvido]Excluir dados em uma tabela com dois crité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93" y="2442046"/>
            <a:ext cx="2256185" cy="13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Delete: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dirty="0"/>
              <a:t>Exemplo – vamos excluir o autor da tabela de autores cujo id de autor é igual a 2:</a:t>
            </a:r>
          </a:p>
          <a:p>
            <a:pPr marL="69850" indent="0" fontAlgn="base">
              <a:buNone/>
            </a:pPr>
            <a:r>
              <a:rPr lang="pt-BR" sz="1800" b="1" dirty="0">
                <a:solidFill>
                  <a:srgbClr val="FF0000"/>
                </a:solidFill>
              </a:rPr>
              <a:t>DELETE FROM </a:t>
            </a:r>
            <a:r>
              <a:rPr lang="pt-BR" sz="1800" b="1" dirty="0" smtClean="0">
                <a:solidFill>
                  <a:srgbClr val="FF0000"/>
                </a:solidFill>
              </a:rPr>
              <a:t>autores </a:t>
            </a:r>
            <a:r>
              <a:rPr lang="pt-BR" sz="1800" b="1" dirty="0">
                <a:solidFill>
                  <a:srgbClr val="FF0000"/>
                </a:solidFill>
              </a:rPr>
              <a:t>WHERE </a:t>
            </a:r>
            <a:r>
              <a:rPr lang="pt-BR" sz="1800" b="1" dirty="0" smtClean="0">
                <a:solidFill>
                  <a:srgbClr val="FF0000"/>
                </a:solidFill>
              </a:rPr>
              <a:t>autor </a:t>
            </a:r>
            <a:r>
              <a:rPr lang="pt-BR" sz="1800" b="1" dirty="0">
                <a:solidFill>
                  <a:srgbClr val="FF0000"/>
                </a:solidFill>
              </a:rPr>
              <a:t>= 2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</a:p>
          <a:p>
            <a:pPr fontAlgn="base"/>
            <a:r>
              <a:rPr lang="pt-BR" sz="1800" i="1" dirty="0" smtClean="0"/>
              <a:t>Obs</a:t>
            </a:r>
            <a:r>
              <a:rPr lang="pt-BR" sz="1800" i="1" dirty="0"/>
              <a:t>.: Sempre use a cláusula WHERE para evitar a perda de dados da tabela, caso contrário todos os registros serão excluídos, uma a um!</a:t>
            </a:r>
            <a:endParaRPr lang="pt-BR" sz="1800" dirty="0"/>
          </a:p>
          <a:p>
            <a:pPr fontAlgn="base"/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 descr="Resolvido]Excluir dados em uma tabela com dois crité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93" y="2442046"/>
            <a:ext cx="2256185" cy="13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TRUCATE: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b="1" dirty="0"/>
              <a:t>TRUNCATE TABLE</a:t>
            </a:r>
          </a:p>
          <a:p>
            <a:pPr fontAlgn="base"/>
            <a:r>
              <a:rPr lang="pt-BR" sz="1800" dirty="0"/>
              <a:t>O comando TRUNCATE TABLE permite remover todas as linhas de uma tabela em uma única operação, sem registrar as exclusões de linhas individuais.</a:t>
            </a:r>
          </a:p>
          <a:p>
            <a:pPr fontAlgn="base"/>
            <a:r>
              <a:rPr lang="pt-BR" sz="1800" dirty="0"/>
              <a:t>O TRUNCATE TABLE equivale a executar a instrução DELETE, porém sem usar a cláusula WHERE. Portanto, é usada para apagar completamente o conteúdo de uma tabela no MySQL.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70" name="Picture 2" descr="How to use TRUNCATE command in SQL? - Shiksha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711" y="2457016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TRUCATE: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dirty="0"/>
              <a:t>Entretanto, a cláusula TRUNCATE TABLE é mais rápida e utiliza menos recursos de sistema e log de transações durante sua execução.</a:t>
            </a:r>
          </a:p>
          <a:p>
            <a:pPr fontAlgn="base"/>
            <a:r>
              <a:rPr lang="pt-BR" sz="1800" b="1" dirty="0" smtClean="0"/>
              <a:t>Exemplo:</a:t>
            </a:r>
            <a:r>
              <a:rPr lang="pt-BR" sz="1800" dirty="0" smtClean="0"/>
              <a:t> </a:t>
            </a:r>
            <a:r>
              <a:rPr lang="pt-BR" sz="1800" dirty="0"/>
              <a:t>Vamos excluir todos os registros presentes na tabela </a:t>
            </a:r>
            <a:r>
              <a:rPr lang="pt-BR" sz="1800" i="1" dirty="0" smtClean="0"/>
              <a:t>escola</a:t>
            </a:r>
            <a:r>
              <a:rPr lang="pt-BR" sz="1800" dirty="0" smtClean="0"/>
              <a:t>:</a:t>
            </a:r>
            <a:endParaRPr lang="pt-BR" sz="1800" dirty="0"/>
          </a:p>
          <a:p>
            <a:pPr marL="6985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TRUNCATE TABLE </a:t>
            </a:r>
            <a:r>
              <a:rPr lang="pt-BR" sz="1800" b="1" dirty="0" smtClean="0">
                <a:solidFill>
                  <a:srgbClr val="FF0000"/>
                </a:solidFill>
              </a:rPr>
              <a:t>escola;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 descr="How to use TRUNCATE command in SQL? - Shiksha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711" y="2457016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Integridade dos Dados: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2859782"/>
            <a:ext cx="6560083" cy="2048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dirty="0" smtClean="0"/>
              <a:t>Ao exclui uma cidade teremos um registro </a:t>
            </a:r>
            <a:r>
              <a:rPr lang="pt-BR" dirty="0"/>
              <a:t>órfão, isto é, um registro sem dados para um determinado relacionamento. 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95166"/>
            <a:ext cx="6048375" cy="1123950"/>
          </a:xfrm>
          <a:prstGeom prst="rect">
            <a:avLst/>
          </a:prstGeom>
        </p:spPr>
      </p:pic>
      <p:cxnSp>
        <p:nvCxnSpPr>
          <p:cNvPr id="24" name="Conector reto 23"/>
          <p:cNvCxnSpPr/>
          <p:nvPr/>
        </p:nvCxnSpPr>
        <p:spPr>
          <a:xfrm>
            <a:off x="1691680" y="235572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1691680" y="2715766"/>
            <a:ext cx="42484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5940152" y="2355726"/>
            <a:ext cx="0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DDD9E1-53E1-4453-8845-6326FE2B54E3}"/>
</file>

<file path=customXml/itemProps2.xml><?xml version="1.0" encoding="utf-8"?>
<ds:datastoreItem xmlns:ds="http://schemas.openxmlformats.org/officeDocument/2006/customXml" ds:itemID="{2E519638-CA6E-47B2-B3D7-542AF61821BA}"/>
</file>

<file path=customXml/itemProps3.xml><?xml version="1.0" encoding="utf-8"?>
<ds:datastoreItem xmlns:ds="http://schemas.openxmlformats.org/officeDocument/2006/customXml" ds:itemID="{154C7644-37EC-4180-A02B-1252AAB79095}"/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505</Words>
  <Application>Microsoft Office PowerPoint</Application>
  <PresentationFormat>Apresentação na tela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Dosis</vt:lpstr>
      <vt:lpstr>Calibri</vt:lpstr>
      <vt:lpstr>Sniglet</vt:lpstr>
      <vt:lpstr>Arial</vt:lpstr>
      <vt:lpstr>Friar template</vt:lpstr>
      <vt:lpstr>Implementar banco de dados</vt:lpstr>
      <vt:lpstr>Delete:</vt:lpstr>
      <vt:lpstr>Delete:</vt:lpstr>
      <vt:lpstr>Delete:</vt:lpstr>
      <vt:lpstr>Delete:</vt:lpstr>
      <vt:lpstr>Delete:</vt:lpstr>
      <vt:lpstr>TRUCATE:</vt:lpstr>
      <vt:lpstr>TRUCATE:</vt:lpstr>
      <vt:lpstr>Integridade dos Dados:</vt:lpstr>
      <vt:lpstr>FOREIGN KEY CHECKS :</vt:lpstr>
      <vt:lpstr>FOREIGN KEY CHECKS 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44</cp:revision>
  <dcterms:modified xsi:type="dcterms:W3CDTF">2024-09-06T01:27:33Z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