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7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osis" pitchFamily="2" charset="0"/>
      <p:regular r:id="rId17"/>
      <p:bold r:id="rId18"/>
    </p:embeddedFont>
    <p:embeddedFont>
      <p:font typeface="Snigle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54:48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 13330 0,'-12'-13'0,"-14"-15"0,7 5 0,6 2 0,13 21 0,-12-21 0,-7-3 0,-10-2 16,-10 5-1,-10 2-15,0 4 16,3 2-16,7 0 16,8-1-16,4 2 15,3 3-15,5 7 16,7 5-16,7 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55:00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7573 5609 0,'13'2'0,"19"7"0,2-3 0,4-2 0,-38-4 0,42 2 0,5 0 0,3-2 0,2-1 16,-4-3-16,-11-3 15,-21 1-15</inkml:trace>
  <inkml:trace contextRef="#ctx0" brushRef="#br0" timeOffset="406.47">9344 5581 0,'12'5'0,"19"7"0,-2-3 0,-1 0 0,1-2 0,-1 2 0,6 2 0,14-4 16,11-6-16,5-2 15,0-8-15,-3-8 16,-43 12-16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55:25.0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2272 5068 0,'-3'14'0,"4"-8"0,2-2 0,-1 3 0,1 2 0,-1 1 0,-2 3 0,1 4 16,-1 3-16,-1 4 15,0 0-15,2 3 16,-1 2 0,0 3-1,-3-1-15,1 4 0,-1 2 16,-2 1-16,1 5 15,-3 5-15,2 3 16,-1 3-16,-2-1 16,-1 0-16,0 2 15,-2 3-15,1 4 16,1 2 0,-1 2-16,-2-1 15,-1 1-15,-1 1 16,-1 2-16,-2 2 15,0-1-15,-4 0 16,-3-6-16,0-5 16,2 4-16,1-2 15,5-4-15,10-28 16,-31 62 0,12-31-16,-4 0 15,-2 0-15,1-3 16,3-5-1,0-5-15,4-2 16,2-3-16,1 1 16,1-6-16,3-2 15,4-4-15,5-5 0,3-3 16,7-3 0,4-5-16,7 0 15,6-1-15,9 1 16,7 0-16,10-1 15,8-2-15,8 1 16,10-2 0,3-3-16,7 1 0,6 2 15,5-2 1,5-2-16,4 2 0,3 3 16,4 0-16,3 2 15,3-2 1,2 3-16,2-4 15,0-6 1,4 0-16,-2-1 0,-1 3 16,-7 0-16,1 0 15,1-4-15,0-1 16,-5-1-16,-5-1 16,-3 2-16,1 2 15,3 0-15,0 2 16,0 3-1,-6 1-15,2-3 16,-1 0-16,-9-1 16,-6 0-16,-9 1 15,-1 0-15,-5-1 16,-3-1-16,2-1 16,-1 1-1,-4-4 1,-1 0-16,-4-5 0,-4-1 15,-3-1-15,-4 0 16,-5-2-16,-2-2 16,-2-6-16,-1-5 15,-3-7-15,-2-6 16,0-7 0,-5-6-16,-3-5 15,-1-6-15,-1-9 16,-3-7-16,0-3 0,-4-9 15,-3-3 1,-5-1-16,-4-6 16,-2-7-16,-4 0 15,2 0-15,-1-2 16,-1 0 0,-8 0-16,-2-3 15,4 1-15,1 7 16,6 4-16,-3 1 15,2 8-15,3 3 16,0 5-16,2 11 16,0 7-16,-5 3 15,2 10 1,-1 7-16,-4 6 0,0 5 16,-3 4-1,-4 6-15,-2 2 16,-4 1-16,-3 2 15,-5 0-15,-5 0 16,-6 0-16,-5 1 16,-5-1-16,-3 1 15,-8 2-15,-4-1 16,-6-2-16,-3 1 16,-7-2-1,-3 3-15,-3-2 16,-6 1-16,-4-3 15,-1-1 1,-2 1-16,-4-1 16,-11-1-16,-10-1 0,-20-2 15,-6 7-15,-5 5 16,-15 0-16,-22 6 16,-17 9-16,-19 7 15,-20 1 1,-20 2-16,-18 9 15,-2 9 1,19 4-16,142-22 0</inkml:trace>
  <inkml:trace contextRef="#ctx0" brushRef="#br0" timeOffset="20328.24">5806 7206 0,'-1'1'0,"1"-1"0,6 1 0,7 4 0,7 4 0,4 4 0,4 5 0,1 6 0,-3 0 16,-4-1 0,-5-2-16,-8-3 15,-5-3 1,-7-4-16,-7-4 0,-4-1 15,-5-2-15,-3 0 16,-3 0-16,-3 3 16,-1 2-16,0 1 15,1 1-15,5 2 16,5 4-16,5 2 16,5 1-1,3 3-15,5 1 16,3 4-16,3 2 15,1 4-15,3 3 16,1 3-16,1 2 16,5 1-1,-3-4-15,-1-3 16,0-7-16,1-8 16,4-11-16,5-10 15,-9-7-15</inkml:trace>
  <inkml:trace contextRef="#ctx0" brushRef="#br0" timeOffset="21078.16">5995 5224 0,'5'10'0,"5"14"0,-5 1 0,0-2 0,-1-3 0,0-1 0,-1 4 0,0 1 15,-2 2-15,-4-2 16,-4-3 0,-2 1-16,-3-5 15,-5-4-15,-2-5 0,-3-3 16,1-5-16,3-2 16,2 1-1,5 3-15,6 4 16,4 3-16,4 4 15,4 6-15,0 4 16,0 4-16,-3 2 16,-2 4-16,-4 0 15,-4-1-15,1-1 16,-1-2-16,1-1 16,0-8-1,1-5-15,4-11 16</inkml:trace>
  <inkml:trace contextRef="#ctx0" brushRef="#br0" timeOffset="46249.94">4899 11390 0,'0'0'0,"0"0"16,0 0-16,0 0 15,0 0-15,-14 6 0,8-2 0,4-5 0,2-3 0,1 1 0,1 0 0,-60 11 0,35-7 16,-2-2-16,-2-1 15,-2-2-15,1 0 16,-2-2 0,-2 1-16,-1-2 15,-1 1-15,-2-1 16,-5-2-16,-3-1 16,-5 5-16,1-3 15,-2 2-15,0 2 16,-1-1-1,-2-1-15,2-1 16,1 2-16,-3 0 0,0 3 16,-1 3-1,-2 2-15,-1-2 0,1-2 16,1-2-16,2-1 16,-1 0-1,1-1-15,2 0 16,-1-2-1,2 0-15,1 3 0,4 4 16,4 5-16,8 1 16,10-1-16,15-2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56:54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3618 10950 0,'-17'5'0,"-20"6"0,6-7 0,3-3 0,28-1 0,-23-4 0,1 3 0,0 0 15,-1 0-15,-5 1 16,-3 3-16,-11 2 16,-4-3-16,-3-1 15,-9-4-15,1 0 16,0 0-16,-1 4 16,-3 1-1,-2 1-15,-1 0 16,-1 2-16,-1 0 15,1 5 1,6 3-16,8 1 0,17-1 16,20-2-16,21-1 15,9-6-15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57:39.4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1777 4020 0,'2'8'0,"1"-3"0,0 0 0,0 0 0,-3 4 0,-3 5 0,0 4 0,-1 2 16,-2 5-16,-2 6 15,-4 4 1,-3 4-16,-3 4 16,-3 4-1,-4 3-15,-1 0 16,-2-3-16,-2 4 0,-2 4 16,0 3-16,-1 2 15,1 0-15,-2-1 16,-1-1-16,-1 0 15,-1 0 1,-1 1-16,2 0 16,3-1-1,3-4-15,5-3 0,3 0 16,3-3-16,2-4 16,3 1-16,4-1 15,2-2-15,6-2 16,0-7-16,6-4 15,5 0 1,7-5-16,10-4 16,7 0-16,5-4 15,5-1-15,7-2 16,6-2-16,5-1 16,5-3-16,3-2 15,5 1-15,1 0 16,4 2-16,-1-1 15,5 4 1,1-5-16,4-1 16,2 1-16,2-2 15,1 3-15,-3-3 16,4 3-16,1-3 16,5 2-16,4 1 15,0 3 1,0-2-16,0 0 15,2 2-15,2-2 16,1-3-16,-1 3 16,3-1-16,-3 0 15,2 2-15,1 0 16,2 1-16,1 1 16,1-1-16,3 3 15,-2 0-15,2-2 16,-7 0-1,2-2-15,2 4 16,-5-2-16,3 0 16,-2 2-16,2 2 15,1 4-15,-4-5 16,-6-2-16,-1 2 16,-3 4-1,1 1-15,-6-3 0,-5 0 16,-6-3-1,-6-4-15,-6 1 16,-4-7-16,-7-6 0,-5-4 16,-6-4-1,1-3-15,-2-6 16,-4-5-16,-4-7 16,-7-7-16,-7-9 15,-5-7-15,-4-4 16,-5-5-1,-4-4-15,-4-4 16,0-3-16,-4-5 16,3-4-16,1-1 15,-2 1-15,-1-4 16,2 4-16,-2-2 16,1 5-16,-1-1 15,0 0-15,-2 7 16,4 4-16,-5 8 15,2 8 1,3 5-16,-4 2 16,-4 1-16,-6 3 15,-7 4-15,-6 5 16,-4 4-16,1 1 16,0-1-16,-4-3 15,-9-2-15,-6-1 16,-11 2-16,-10 0 15,-6 0 1,-3-4-16,-4-1 16,-5-1-16,-6 2 15,-3 7-15,-2 3 16,4-1-16,-3-1 16,-5 2-16,-10 3 15,-2-2-15,3 1 16,-5 9-1,-1 1-15,5-1 16,-5 0-16,-2 0 16,0 1-16,-2 6 15,-1 0-15,0 4 16,-2-4-16,-6 2 16,-5 1-16,-5 7 15,-1 2-15,1 3 16,-5 1-1,-6 3-15,-4 6 0,-8 0 16,-1 5-16,1 5 16,-5 6-1,-6 10-15,-8 9 16,-4 13-16,-6 11 16,4 4-16,21-3 15,43-14 1,56-27-16</inkml:trace>
  <inkml:trace contextRef="#ctx0" brushRef="#br0" timeOffset="3046.78">2012 6088 0,'-3'11'0,"2"-5"0,-2 0 0,2 1 0,-2 0 0,2-1 0,-1 20 32,-1-6-32,-1 5 0,1 3 0,-1 6 0,0 7 15,-1 0-15,0 2 16,-1 0-16,1-3 15,0-4-15,2-4 16,-1 6-16,3 5 16,-1 4-1,1 6-15,1 2 16,-2-1-16,0-3 16,0 0-16,1 4 15,-3-2-15,0-1 16,1 0-1,-2 1-15,0-1 0,-2 1 16,0 0-16,2 2 16,0-2-1,-3 1-15,0 1 16,-2-3-16,-1-4 16,0-3-1,-3-2-15,2-2 16,0-3-16,-1-2 0,1-2 15,-1-4-15,-1-2 16,2-3-16,0 0 16,2-2-16,3-5 15,2-1 1,1-4-16,1-3 16,0-2-1,1 0-15,0-3 0,2-5 16,0 0-16,1 0 15,-1 0-15,1-2 16,0 0-16,0 2 16,0-3-16,1 1 15,-1 0 1,0-1-16,1 1 16,-2 1-16,1-1 15,2-1-15,-2 2 16,1-1-16,-1 3 15,0-2-15,1 1 16,-1-2-16,1 1 16,-1 1-16,1-2 15,-1 2 1,0-1-16,0 0 16,0 1-16,-1 0 15,1-1-15,-1 0 16,4 2-16,1-1 15,0 5-15,3 1 16,2 0-16,-1 0 16,4 0-16,-1 2 15,3-1-15,-1-1 16,2 4 0,1 0-16,-1 0 15,1-1-15,0 2 16,1 0-16,-1-2 15,3-1 1,1 1-16,1 3 16,2-3-16,-1 5 0,2 1 15,2 2-15,1 2 16,4-2-16,-1 0 16,4 1-1,1-6-15,4 2 16,0 1-16,-1 2 15,2 0 1,2-1-16,0 1 0,1 1 16,1-1-16,3 0 15,0 1 1,4-4-16,3-6 0,5-2 16,1 2-1,1 2-15,-2 1 16,0 4-16,-1 0 15,2-1-15,2 1 16,2 1-16,1-1 16,1-3-16,4-2 15,3-3-15,2 2 16,0 2-16,0 2 16,-1 4-16,0-4 15,3-2-15,1-1 16,-1-1-16,1 0 15,0 2-15,3 1 16,-2-1-16,2 1 16,-3-1-1,-2 0-15,-3 0 16,1-1 0,2-1-16,0-1 15,0 1-15,0-1 16,-1 1-16,0-3 15,-2 1-15,-1 3 16,-1 0-16,0-1 16,2 0-16,0-1 15,-1-1 1,-3 0-16,-1 2 16,-1 1-16,4-1 15,0 3-15,1 0 16,0 2-16,-2-3 15,-5-2-15,-4-1 16,-2-5 0,-5-1-16,-1 1 15,1-2-15,0-1 16,-2 0-16,-2-2 0,1-5 16,-3-3-1,-3-3-15,-1-4 16,-1-1-16,-2-5 15,-1-1-15,-2-4 16,1-6 0,-2-3-16,-2-4 0,0-5 15,-3-3-15,-2-2 16,-2-4-16,-3-2 16,-2-3-1,1 1-15,-3-1 16,0-2-16,-3 0 15,-3-3 1,0 1-16,-2 0 0,1 0 16,-2 1-16,-2 4 15,-1 0-15,-1 0 16,-2-1-16,1-1 16,-2 0-16,-4 2 15,-4 2 1,-6 5-16,-3 3 15,-3 3-15,-3 0 16,-1 4-16,-2 3 16,-2 2-16,-2 0 15,-3 1-15,-7 0 16,-4-1-16,-7 2 16,-2 0-1,-3 3-15,-1-2 16,-3 0-16,-3 2 15,-5-2-15,-3 1 16,-3 2-16,-2 0 16,-3-1-16,-2 0 15,-3 2-15,-6 0 16,1 0 0,-3 4-16,-1-1 15,-2 0-15,-4-2 16,-7 0-16,2-1 15,-11 2-15,3 4 16,-4 1-16,-3 0 16,-6 1-16,1 0 15,-4 0-15,-2 1 16,-1 0 0,0 2-16,-2 1 0,1-2 15,-1 2 1,1 4-16,2-2 15,2 4-15,-1-1 16,2 0-16,-3 4 16,3 0-16,-1 4 15,0 4 1,-2-3-16,-5 5 0,-1-1 16,-2 2-1,-6 8-15,2-3 0,-1 2 16,-3-4-16,-2 4 15,4 7 1,16 3 0,27-1-16,57-14 15</inkml:trace>
  <inkml:trace contextRef="#ctx0" brushRef="#br0" timeOffset="4875.93">2222 8715 0,'0'0'0,"0"0"15,0 0-15,-3 14 0,-2-4 0,3-7 0,2-1 0,1-3 0,1 3 0,2 35 0,-3-20 16,-1 1-16,0-3 16,1 5-16,-1 2 15,-2 0-15,1 1 16,-1 1-16,1 4 15,-1 2 1,0 5-16,1-2 16,-1 6-1,1-2-15,-1 10 0,0 6 16,-2 7-16,1 1 16,0-4-16,1-5 15,-1 3-15,0 5 16,1 1-16,0 6 15,-1 7-15,1-2 16,0-6 0,-1-3-16,-2 0 15,0 0-15,-3-5 16,1 0-16,-2-8 16,1-5-1,1-6-15,-2 0 16,1-4-16,-1-2 15,1 1-15,-3-1 16,1 1-16,-1 2 16,0 1-16,0-4 15,1-6-15,-1-2 16,0 3 0,0 1-16,1 1 15,-1 0-15,3-4 16,0 4-16,1-2 15,1 2-15,1 5 0,1-1 16,1 7 0,2-3-16,1-2 15,1-1-15,2-4 16,-3 1-16,1 1 16,2 4-16,0 1 15,0 1-15,1-6 16,0 2-1,1-3-15,0-5 16,1-2-16,2-6 0,3-3 16,1-2-1,2-3-15,1 1 16,-1 2 0,1 0-16,0-1 15,-1 0-15,3-2 0,1 2 16,1 0-16,1-1 15,3-5 1,5-2-16,3-2 16,3 1-16,3 7 15,0 1-15,3 2 16,-1 6 0,0-1-16,-1-6 0,1-3 15,1-5-15,0 3 16,2-2-16,2 1 15,4-6 1,1 0-16,3-4 16,3 1-16,1 1 15,0 1 1,0 2-16,-2 2 0,0-1 16,0 1-1,1-1-15,1-3 0,4-2 16,-1 1-16,0 0 15,2 1-15,2-2 16,0 0 0,1-1-16,0 1 15,0 4-15,-1 0 16,0-3-16,1-2 16,-2-6-16,0 1 15,3 9-15,-1-3 16,2 3-16,0-3 15,-33-1 1</inkml:trace>
  <inkml:trace contextRef="#ctx0" brushRef="#br0" timeOffset="7716.36">2350 8739 0,'12'5'0,"19"8"0,1-2 0,-1-1 0,1-3 0,3-2 16,3-4-16,6 0 15,4 2-15,7 3 16,6-1-16,2 1 15,4-1-15,4 1 16,1 2-16,1 4 16,0 2-16,0-3 15,2-5 1,1 1-16,2-3 16,1-1-16,-2 5 15,-1-4-15,1-5 16,1 1-16,0 1 15,2 3-15,2-3 16,1 3-16,-3 4 16,3-5-16,-3 2 15,-3 3-15,3-5 16,-1 2 0,-2 4-16,0-5 15,3 0 1,-1 2-16,-3-1 15,2 0-15,-2 1 0,-2 2 16,3 0 0,2 0-16,-2 1 15,1 2-15,-2 0 16,-2 2-16,2 0 0,1-2 16,-2 0-1,2-1-15,0 4 16,-1-1-16,-2-3 15,0 2-15,-2-1 16,-3-1-16,0-1 16,0-1-1,0 0-15,0 0 0,0-2 16,-1 3-16,-3-2 16,1-1-16,-2 0 15,-3-2 1,-1-1-16,0-2 15,-4-1-15,-1 3 16,-2 0 0,1 0-16,-2 0 0,0-1 15,-2 0-15,-3 1 16,-3 1-16,-3 2 16,-3 2-16,0 0 15,-2 0 1,-1 2-16,-2 0 15,1 3 1,-4 1-16,-1 4 0,0 5 16,-3 5-16,1 3 15,1 3-15,-1 2 16,-3-2-16,-1 1 16,-1 1-16,0 1 15,-10-12 1</inkml:trace>
  <inkml:trace contextRef="#ctx0" brushRef="#br0" timeOffset="8373.26">4269 11835 0</inkml:trace>
  <inkml:trace contextRef="#ctx0" brushRef="#br0" timeOffset="8784.43">4342 11867 0,'9'3'0,"1"1"0,30-7 0,-12-4 0,3-3 0,-31 10 0,31-8 0,-1 0 16,-17 7-16</inkml:trace>
  <inkml:trace contextRef="#ctx0" brushRef="#br0" timeOffset="9656.95">8303 9509 0,'-8'16'0,"-7"17"0,3-7 0,4-1 0,8-25 0,7 33 0,12 14 0,-19-47 0,21 33 16</inkml:trace>
  <inkml:trace contextRef="#ctx0" brushRef="#br0" timeOffset="10011.01">8350 9951 0,'6'32'0,"11"50"0,0 2 0,-4 2 0,-2 3 15,-3 1-15,0-1 16,-4-2-16,2-2 16,-6 0-1,-8-1-15,2-1 16,3-1-16,-6 0 0,0 1 16,8 0-16,-6-2 15,-2 1-15,3-3 16,-6 1-16,-3 1 15,4 0 1,5-3-16,-4-3 16,7-6-16,1-13 15,-4-9 1,0-12-16,3-9 0,2-10 16,3-7-16,4-6 15,3-6-15,4-6 16,-4 2-16</inkml:trace>
  <inkml:trace contextRef="#ctx0" brushRef="#br0" timeOffset="10594.09">8441 11971 0,'-17'6'0,"-23"7"0,8-5 0,3 1 0,29-9 0,-29 6 0,-6-1 0,-6-1 16,-13 1-16,-15-1 15,-8-1 1,-9-2-16,-2-1 15,-4-2-15,7 0 16,-2-2-16,-5-3 0,1-2 16,-2 1-1,-2-4-15,1 0 16,-4-1-16,-4 0 16,-12-1-16,-3 2 15,-3-3 1,-2 2-16,-3 4 0,2 1 15,-1 4-15,-4 2 16,-8 0 0,-8 0-16,-7-1 0,-8-2 15,-7-4 1,2-5-16,1 0 16,-16-1-1,10 0-15,0-4 0,125 13 16</inkml:trace>
  <inkml:trace contextRef="#ctx0" brushRef="#br0" timeOffset="13621.46">4998 12580 0,'-5'6'0,"-8"6"0,3 0 0,0-2 0,1-3 0,3 0 16,1-2-16,2 1 0,1-2 0,-2 2 0,-5 2 16,-5 0-16,-5 0 15,-6 2 1,-10-2-16,-7 0 0,-6-4 16,-7 0-16,-3-3 15,-2-3 1,-1 1-16,-5 3 15,-8 2-15,-7 2 16,-7 1-16,-8 3 16,-7-2-1,-11 6-15,-21 1 0,-11-3 16,-5 1-16,19 4 16,24 4-16,40 3 15,44-11-15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 bloco consiste de vários comandos agrupados com o objetivo de relacioná-los com determinado comando ou função.</a:t>
            </a:r>
          </a:p>
          <a:p>
            <a:r>
              <a:rPr lang="pt-BR" sz="1800" dirty="0"/>
              <a:t>Em comandos como if, for, </a:t>
            </a:r>
            <a:r>
              <a:rPr lang="pt-BR" sz="1800" dirty="0" err="1"/>
              <a:t>while</a:t>
            </a:r>
            <a:r>
              <a:rPr lang="pt-BR" sz="1800" dirty="0"/>
              <a:t>, switch e em declarações de funções blocos podem ser utilizados para permitir que um comando faça parte do contexto desejado. 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44EC340-5CC0-4D74-8654-BD4B2ACE7E4B}"/>
                  </a:ext>
                </a:extLst>
              </p14:cNvPr>
              <p14:cNvContentPartPr/>
              <p14:nvPr/>
            </p14:nvContentPartPr>
            <p14:xfrm>
              <a:off x="596520" y="4700160"/>
              <a:ext cx="169560" cy="99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44EC340-5CC0-4D74-8654-BD4B2ACE7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160" y="4690800"/>
                <a:ext cx="188280" cy="11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Blocos em PHP são delimitados pelos caracteres “{”    e    “}”.   A utilização dos delimitadores de bloco em uma parte qualquer do código não relacionada com os comandos citados ou funções não produzirá efeito algum, e será tratada normalmente pelo interpretador.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ED5C27E-7144-44A5-9A23-5AEE5F995F80}"/>
                  </a:ext>
                </a:extLst>
              </p14:cNvPr>
              <p14:cNvContentPartPr/>
              <p14:nvPr/>
            </p14:nvContentPartPr>
            <p14:xfrm>
              <a:off x="2726280" y="2009160"/>
              <a:ext cx="819720" cy="25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ED5C27E-7144-44A5-9A23-5AEE5F995F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6920" y="1999800"/>
                <a:ext cx="8384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8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/>
              <a:t>Exemplo</a:t>
            </a:r>
            <a:r>
              <a:rPr lang="pt-BR" sz="1800" dirty="0"/>
              <a:t>:</a:t>
            </a:r>
          </a:p>
          <a:p>
            <a:pPr marL="69850" indent="0">
              <a:buNone/>
            </a:pPr>
            <a:r>
              <a:rPr lang="pt-BR" sz="1800" i="1" dirty="0"/>
              <a:t>if ($x == $y)</a:t>
            </a:r>
          </a:p>
          <a:p>
            <a:pPr marL="69850" indent="0">
              <a:buNone/>
            </a:pPr>
            <a:r>
              <a:rPr lang="pt-BR" sz="1800" i="1" dirty="0"/>
              <a:t>     comando1;</a:t>
            </a:r>
          </a:p>
          <a:p>
            <a:pPr marL="69850" indent="0">
              <a:buNone/>
            </a:pPr>
            <a:r>
              <a:rPr lang="pt-BR" sz="1800" i="1" dirty="0"/>
              <a:t>comando2;</a:t>
            </a:r>
          </a:p>
          <a:p>
            <a:pPr marL="69850" indent="0">
              <a:buNone/>
            </a:pPr>
            <a:r>
              <a:rPr lang="pt-BR" sz="1800" b="1" i="1" dirty="0"/>
              <a:t>Para que comando2 esteja relacionado ao if é preciso utilizar um bloco:</a:t>
            </a:r>
          </a:p>
          <a:p>
            <a:pPr marL="69850" indent="0">
              <a:buNone/>
            </a:pPr>
            <a:r>
              <a:rPr lang="pt-BR" sz="1800" i="1" dirty="0"/>
              <a:t>if ($x == $y){</a:t>
            </a:r>
          </a:p>
          <a:p>
            <a:pPr marL="69850" indent="0">
              <a:buNone/>
            </a:pPr>
            <a:r>
              <a:rPr lang="pt-BR" sz="1800" i="1" dirty="0"/>
              <a:t>     comando1;</a:t>
            </a:r>
          </a:p>
          <a:p>
            <a:pPr marL="69850" indent="0">
              <a:buNone/>
            </a:pPr>
            <a:r>
              <a:rPr lang="pt-BR" sz="1800" i="1" dirty="0"/>
              <a:t>     comando2;</a:t>
            </a:r>
          </a:p>
          <a:p>
            <a:pPr marL="69850" indent="0">
              <a:buNone/>
            </a:pPr>
            <a:r>
              <a:rPr lang="pt-BR" sz="1800" i="1" dirty="0"/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81E140A-F35E-4D7E-9E6C-6A1B9671A248}"/>
                  </a:ext>
                </a:extLst>
              </p14:cNvPr>
              <p14:cNvContentPartPr/>
              <p14:nvPr/>
            </p14:nvContentPartPr>
            <p14:xfrm>
              <a:off x="586440" y="1757160"/>
              <a:ext cx="1785240" cy="2347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81E140A-F35E-4D7E-9E6C-6A1B9671A2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080" y="1747800"/>
                <a:ext cx="1803960" cy="23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2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Condicionais -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Também chamados de condicionais, os comandos de seleção permitem executar comandos ou blocos de comandos com base em testes feitos durante a execução.</a:t>
            </a:r>
          </a:p>
          <a:p>
            <a:r>
              <a:rPr lang="pt-BR" sz="1800" b="1" dirty="0"/>
              <a:t>if</a:t>
            </a:r>
          </a:p>
          <a:p>
            <a:r>
              <a:rPr lang="pt-BR" sz="1800" dirty="0"/>
              <a:t>O mais trivial dos comandos condicionais é o if. Ele testa a condição e executa o comando indicado se o resultado for </a:t>
            </a:r>
            <a:r>
              <a:rPr lang="pt-BR" sz="1800" dirty="0" err="1"/>
              <a:t>true</a:t>
            </a:r>
            <a:r>
              <a:rPr lang="pt-BR" sz="1800" dirty="0"/>
              <a:t> (valor diferente de zero). Ele possui duas sintaxes: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2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Condicionais -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/>
              <a:t>Se apenas 1 comando não necessita de chaves { }</a:t>
            </a:r>
          </a:p>
          <a:p>
            <a:pPr marL="69850" indent="0">
              <a:buNone/>
            </a:pPr>
            <a:r>
              <a:rPr lang="pt-BR" sz="1800" i="1" dirty="0" err="1"/>
              <a:t>if</a:t>
            </a:r>
            <a:r>
              <a:rPr lang="pt-BR" sz="1800" i="1" dirty="0"/>
              <a:t> (expressão)</a:t>
            </a:r>
          </a:p>
          <a:p>
            <a:pPr marL="69850" indent="0">
              <a:buNone/>
            </a:pPr>
            <a:r>
              <a:rPr lang="pt-BR" sz="1800" i="1" dirty="0"/>
              <a:t>     comando;</a:t>
            </a:r>
          </a:p>
          <a:p>
            <a:pPr marL="69850" indent="0">
              <a:buNone/>
            </a:pPr>
            <a:endParaRPr lang="pt-BR" sz="1800" i="1" dirty="0"/>
          </a:p>
          <a:p>
            <a:pPr marL="69850" indent="0">
              <a:buNone/>
            </a:pPr>
            <a:r>
              <a:rPr lang="pt-BR" sz="1800" i="1" dirty="0"/>
              <a:t>if (expressão){</a:t>
            </a:r>
          </a:p>
          <a:p>
            <a:pPr marL="69850" indent="0">
              <a:buNone/>
            </a:pPr>
            <a:r>
              <a:rPr lang="pt-BR" sz="1800" i="1" dirty="0"/>
              <a:t>     comando1;</a:t>
            </a:r>
          </a:p>
          <a:p>
            <a:pPr marL="69850" indent="0">
              <a:buNone/>
            </a:pPr>
            <a:r>
              <a:rPr lang="pt-BR" sz="1800" i="1" dirty="0"/>
              <a:t>     comando2;</a:t>
            </a:r>
          </a:p>
          <a:p>
            <a:pPr marL="69850" indent="0">
              <a:buNone/>
            </a:pPr>
            <a:r>
              <a:rPr lang="pt-BR" sz="1800" dirty="0"/>
              <a:t>     comando3;</a:t>
            </a:r>
          </a:p>
          <a:p>
            <a:pPr marL="69850" indent="0">
              <a:buNone/>
            </a:pPr>
            <a:r>
              <a:rPr lang="pt-BR" sz="1800" dirty="0"/>
              <a:t>}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2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Condicionais – if / else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else</a:t>
            </a:r>
            <a:r>
              <a:rPr lang="pt-BR" sz="1800" dirty="0"/>
              <a:t> é um complemento opcional para o if. Se utilizado, o comando será executado se a expressão retornar o valor false (zero). Suas duas sintaxes são:</a:t>
            </a:r>
          </a:p>
          <a:p>
            <a:pPr marL="69850" indent="0">
              <a:buNone/>
            </a:pPr>
            <a:r>
              <a:rPr lang="pt-BR" sz="1800" i="1" dirty="0"/>
              <a:t>if ($media &gt;= 6)</a:t>
            </a:r>
          </a:p>
          <a:p>
            <a:pPr marL="69850" indent="0">
              <a:buNone/>
            </a:pPr>
            <a:r>
              <a:rPr lang="pt-BR" sz="1800" i="1" dirty="0"/>
              <a:t>     </a:t>
            </a:r>
            <a:r>
              <a:rPr lang="pt-BR" sz="1800" i="1" dirty="0" err="1"/>
              <a:t>echo</a:t>
            </a:r>
            <a:r>
              <a:rPr lang="pt-BR" sz="1800" i="1" dirty="0"/>
              <a:t> “Aprovado”;</a:t>
            </a:r>
          </a:p>
          <a:p>
            <a:pPr marL="69850" indent="0">
              <a:buNone/>
            </a:pPr>
            <a:r>
              <a:rPr lang="pt-BR" sz="1800" i="1" dirty="0" err="1"/>
              <a:t>else</a:t>
            </a:r>
            <a:endParaRPr lang="pt-BR" sz="1800" i="1" dirty="0"/>
          </a:p>
          <a:p>
            <a:pPr marL="69850" indent="0">
              <a:buNone/>
            </a:pPr>
            <a:r>
              <a:rPr lang="pt-BR" sz="1800" i="1" dirty="0"/>
              <a:t>     </a:t>
            </a:r>
            <a:r>
              <a:rPr lang="pt-BR" sz="1800" i="1" dirty="0" err="1"/>
              <a:t>echo</a:t>
            </a:r>
            <a:r>
              <a:rPr lang="pt-BR" sz="1800" i="1" dirty="0"/>
              <a:t> “Reprovado”;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F255A4E-58DC-449F-A2D8-01160A5F2941}"/>
                  </a:ext>
                </a:extLst>
              </p14:cNvPr>
              <p14:cNvContentPartPr/>
              <p14:nvPr/>
            </p14:nvContentPartPr>
            <p14:xfrm>
              <a:off x="880920" y="3942000"/>
              <a:ext cx="421920" cy="39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F255A4E-58DC-449F-A2D8-01160A5F29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560" y="3932640"/>
                <a:ext cx="44064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1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Condicionais – if / else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Em determinadas situações é necessário fazer mais de um teste, e executar condicionalmente diversos comandos ou blocos de comandos. Para facilitar o entendimento de uma estrutura do tipo: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7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Condicionais – if / else if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if (expressao1)</a:t>
            </a:r>
          </a:p>
          <a:p>
            <a:pPr marL="69850" indent="0">
              <a:buNone/>
            </a:pPr>
            <a:r>
              <a:rPr lang="pt-BR" sz="1800" dirty="0"/>
              <a:t>     comando1;</a:t>
            </a:r>
          </a:p>
          <a:p>
            <a:pPr marL="69850" indent="0">
              <a:buNone/>
            </a:pPr>
            <a:r>
              <a:rPr lang="pt-BR" sz="1800" dirty="0" err="1"/>
              <a:t>else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     if (expressao2)</a:t>
            </a:r>
          </a:p>
          <a:p>
            <a:pPr marL="69850" indent="0">
              <a:buNone/>
            </a:pPr>
            <a:r>
              <a:rPr lang="pt-BR" sz="1800" dirty="0"/>
              <a:t>          comando2;</a:t>
            </a:r>
          </a:p>
          <a:p>
            <a:pPr marL="69850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else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          if (expressao3)</a:t>
            </a:r>
          </a:p>
          <a:p>
            <a:pPr marL="69850" indent="0">
              <a:buNone/>
            </a:pPr>
            <a:r>
              <a:rPr lang="pt-BR" sz="1800" dirty="0"/>
              <a:t>               comando3;</a:t>
            </a:r>
          </a:p>
          <a:p>
            <a:pPr marL="69850" indent="0">
              <a:buNone/>
            </a:pPr>
            <a:r>
              <a:rPr lang="pt-BR" sz="1800" dirty="0"/>
              <a:t>          </a:t>
            </a:r>
            <a:r>
              <a:rPr lang="pt-BR" sz="1800" dirty="0" err="1"/>
              <a:t>else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               comando4;</a:t>
            </a: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Programação Progressiva: O teste condicional IF em 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43" y="2067694"/>
            <a:ext cx="1872708" cy="22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7ADBBBF-FA73-4C08-B9DB-12544C450D25}"/>
                  </a:ext>
                </a:extLst>
              </p14:cNvPr>
              <p14:cNvContentPartPr/>
              <p14:nvPr/>
            </p14:nvContentPartPr>
            <p14:xfrm>
              <a:off x="382320" y="1258920"/>
              <a:ext cx="2656800" cy="33771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7ADBBBF-FA73-4C08-B9DB-12544C450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960" y="1249560"/>
                <a:ext cx="2675520" cy="33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6490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E97C4F-6B58-4C9A-AC80-98FDCDE74FC0}"/>
</file>

<file path=customXml/itemProps2.xml><?xml version="1.0" encoding="utf-8"?>
<ds:datastoreItem xmlns:ds="http://schemas.openxmlformats.org/officeDocument/2006/customXml" ds:itemID="{649294F7-F2CB-4C5E-A7A4-31CEAE05455E}"/>
</file>

<file path=customXml/itemProps3.xml><?xml version="1.0" encoding="utf-8"?>
<ds:datastoreItem xmlns:ds="http://schemas.openxmlformats.org/officeDocument/2006/customXml" ds:itemID="{01732C99-1B42-4EF4-80B0-742CD4907542}"/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454</Words>
  <Application>Microsoft Office PowerPoint</Application>
  <PresentationFormat>Apresentação na tela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Dosis</vt:lpstr>
      <vt:lpstr>Sniglet</vt:lpstr>
      <vt:lpstr>Arial</vt:lpstr>
      <vt:lpstr>Friar template</vt:lpstr>
      <vt:lpstr>PHP</vt:lpstr>
      <vt:lpstr>Blocos</vt:lpstr>
      <vt:lpstr>Blocos</vt:lpstr>
      <vt:lpstr>Blocos</vt:lpstr>
      <vt:lpstr>Testes Condicionais - if</vt:lpstr>
      <vt:lpstr>Testes Condicionais - if</vt:lpstr>
      <vt:lpstr>Testes Condicionais – if / else</vt:lpstr>
      <vt:lpstr>Testes Condicionais – if / else if</vt:lpstr>
      <vt:lpstr>Testes Condicionais – if / else if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79</cp:revision>
  <dcterms:modified xsi:type="dcterms:W3CDTF">2024-12-02T12:58:25Z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