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77" r:id="rId3"/>
    <p:sldId id="279" r:id="rId4"/>
    <p:sldId id="280" r:id="rId5"/>
    <p:sldId id="283" r:id="rId6"/>
    <p:sldId id="284" r:id="rId7"/>
    <p:sldId id="282" r:id="rId8"/>
    <p:sldId id="285" r:id="rId9"/>
    <p:sldId id="286" r:id="rId10"/>
    <p:sldId id="287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Dosis" pitchFamily="2" charset="0"/>
      <p:regular r:id="rId18"/>
      <p:bold r:id="rId19"/>
    </p:embeddedFont>
    <p:embeddedFont>
      <p:font typeface="Sniglet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5:05:51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 12853 0,'-9'-9'0,"-10"-11"0,3 7 0,3 3 0,2-3 0,2-11 0,2 5 0</inkml:trace>
  <inkml:trace contextRef="#ctx0" brushRef="#br0" timeOffset="2305.55">2127 6619 0,'-6'8'0,"-5"12"0,11-7 0,5-6 0,10-9 0,8-1 0,8-1 0,6 3 0,9 0 16,6-2-16,6 4 16,7 3-16,8-3 15,6-3 1,5 3-16,3 1 15,3-2-15,0 6 16,1-1 0,1 2-16,4-5 15,1 2-15,0-2 0,0-2 16,0 2-16,0-1 16,-1 4-16,0-5 15,-3 5-15,-9-3 16,-7 4-16,-11-4 15,-7-2 1,-10-3-16,-10-2 16,-8 0-16,-9 0 15,-10 1-15,-6 1 16,-4 2-16,-4-1 16,-1 1-16,-3 1 15,-2 0 1,-5-2-16,-7 0 15,-9 1-15,-8-1 16,-9-1-16,-10 0 16,-11-1-16,-8 0 15,-9-1-15,-3 2 16,-6 3-16,-3-2 16,-1 3-1,-3-2-15,4-2 0,1 1 16,3 3-1,5-1-15,7 3 16,9-1-16,14 2 16,16 1-16,12 0 15,12 1-15,11-3 16,7-2-16,7-1 16,8-5-1,12 0-15,13 3 16,15 0-16,13 2 0,13 0 15,14 5 1,2-4-16,0 0 16,3 3-1,0 1-15,-3 5 16,-10-2-16,-8-1 16,-13-1-16,-16 5 0,-20-3 15,-15-3-15,-15-1 16,-10-4-1,-15-6-15,-18 0 0,-18-5 16,-18-1 0,-16-1-16,-20 4 15,-2 5 1,-3 4-16,5 2 0,11-2 16,16 4-16,22 3 15,17-1-15,31-2 16,18-4-1</inkml:trace>
  <inkml:trace contextRef="#ctx0" brushRef="#br0" timeOffset="3186.6">5080 6725 0,'9'4'0,"16"5"0,3-5 0,10-1 15,-38-3-15,52 1 0,11 1 0,9 2 0,8 4 16,-1-1-16,-6 0 16,-6-1-16,-12-1 15,-13-3 1,-11-2-16,-14-2 0,-9-1 15,-7 2-15,-6-1 16,-5 2 0,-5 0-16,-9-1 15,-8-1-15,-9-1 16,-10-1-16,-10 1 16,-9-1-1,-10 0-15,2 1 0,-3 2 16,3-2-16,9-1 15,8 3-15,12 1 16,14 0 0,16 2-16,14 0 15,9-1-15,9-2 16,9-3-16,14-1 16,11 1-16,11 1 15,9 1 1,6 3-16,8 5 0,-5 0 15,-7 1-15,-8 0 16,-12 0 0,-12 0-16,-14 0 15,-10-2-15,-7-1 16,-6 0 0,-7 3-16,-6 0 0,-5-1 15,-3-3 1,-1-2-16,-1-4 15,13-1-15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5:06:10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2263 4864 0,'3'2'0,"4"1"0,2 1 0,1 0 0,4-4 0,6-2 0,6-4 0,10-1 0,8-2 0,13-2 16,12 3-1,11 1-15,10 5 0,1-3 16,3 1-16,2-3 15,3-2 1,3 9-16,1 8 16,-4-6-16,1 1 15,-1 1-15,-5-1 16,-8 2 0,-8-1-16,-8-1 0,-5-1 15,-9 1-15,-8 0 16,-10 0-16,-12 1 0,-9-1 15,-10-2-15,-9 0 16,-5-2 0,-3 0-16,-4-1 15,-6-1-15,-8 1 16,-10 0-16,-6-3 16,-7 3-16,-7-1 15,-5-2 1,-4 2-16,0-1 15,-1 2-15,-2 2 0,1-3 32,-1 1-32,-1-1 15,0 0-15,1 5 16,1 0-16,1 4 16,3 0-16,1-2 15,3 1-15,3 1 16,6 1-1,8-1-15,5 1 16,7 0-16,8-2 16,9-1-16,10-2 15,6-1-15,6-2 16,8-3-16,11 1 16,12 2-1,11 1-15,12-1 16,8-3-16,9 2 15,11-1-15,0-4 16,5 2-16,3 2 16,-2 3-16,-3-5 15,-5 4-15,-1 2 16,-6-4-16,-9-3 16,-8 4-16,-7 1 15,-6-1 1,-6 2-16,-6 3 15,-6-2-15,-7-2 16,-4-3-16,-6 1 16,-5 1-16,-4 1 15,-3 1-15,-3-1 16,-2 1-16,-1 0 16,-1 1-16,1-1 15,-1 1-15,-1-1 16,-2 1-16,-1 4 15,-1 1-15,-2-1 16,-2-2-16,-3-3 16,-3-3-16,-5-2 31,-7 4-31,-3-1 16,-6-1-16,-6-1 0,-6-2 15,-5 5-15,-2 1 16,-6-4-16,-6 2 15,-6 2-15,-1-2 16,-1 2 0,-1-2-16,-1 5 15,4-3 1,-4 4-16,2-4 16,4 4-16,3-1 15,3 6-15,9-5 0,7-3 16,8 3-16,8-3 15,9 0-15,9-1 16,9-1 0,7 0-16,7 1 15,9 4-15,11 1 16,14-1-16,12-1 16,14-6-16,12-1 15,12 0 1,12-7-16,1 9 0,1 4 15,2 3-15,-2-4 16,1 3 0,-7-2-16,-2 4 15,-8 3-15,-10 0 16,-8-3-16,-12-3 16,-12-2-16,-9 0 15,-11 1-15,-9 0 16,-9-1-1,-6-1-15,-8 0 16,-4 0-16,-4 0 16,-9 1-16,-7 1 15,-8-4-15,-10-4 16,-8 2-16,-9-1 16,-11-3-16,1 0 15,-7 4-15,0 2 16,-2-6-1,2 8-15,-1-2 16,0 8-16,4 0 0,-1 5 16,5-4-16,5 4 15,9-6 1,10-4-16,17-3 16,17-4-1,19-1-15</inkml:trace>
  <inkml:trace contextRef="#ctx0" brushRef="#br0" timeOffset="6015.82">4670 4825 0,'10'5'0,"15"7"0,2 0 0,1-3 0,-28-9 0,34 3 0,7-4 0,8-3 16,9 1-16,7-2 15,9 2-15,3 2 16,0 1-16,3-1 16,-3 1-16,1 2 15,-6-1-15,-7 3 16,-9 1-16,-7-1 15,-11 0 1,-9-1-16,-11 0 16,-8-2-16,-9-1 15,-6 0-15,-4-1 16,-5-1-16,-3-2 16,-7 0-16,-9 1 15,-7-1-15,-8 0 16,-7 1-16,-4-1 15,-9 3 1,6 0-16,-2 2 16,3 1-16,4 2 15,8 2-15,10-1 16,10-2-16,12-2 16,11-1-16,9 0 15,5 0-15,6-2 16,6-2-16,9-2 15,10-1 1,9 3-16,8 0 0,4 2 16,1 5-1,0 8-15,-12 2 16,-9 1-16,-9 0 16,-8-3-16,-12-4 15,-12-5-15,-12-8 16,0-2-1</inkml:trace>
  <inkml:trace contextRef="#ctx0" brushRef="#br0" timeOffset="8108.83">4991 11544 0,'-5'0'0,"-1"-1"0,-5 13 0,-1-9 0,-2 0 0,-2-1 0,16-2 0,-9 5 0,-4-1 0,-4-1 0,-1 0 0,-3-2 0,-4-1 0,-5-2 0,-4 0 16,-2 0-16,-5 3 16,-3 0-1,1 2-15,-2 2 16,-1 1-1,-5 0-15,-6-5 16,-5-1-16,-3-1 0,-2-2 16,-2-2-16,-2-4 15,-1 1 1,-6 0-16,-1 3 0,-2 3 16,-3 0-16,0 0 15,-1-2 1,2-2-16,4 4 15,4 4-15,6-2 16,3 3-16,1-2 16,4-1-16,4 0 15,7-1-15,9 0 16,5 3-16,4 2 16,8 0-16,6-3 15,6 1 1,5 1-16,4-1 15,5-2-15,1 0 16,2-2-16,-1 0 16,2 2-16,-2 0 15,1 0-15,-2 0 16,-1 0 0,-1 0-16,-1 0 15,1-4-15,0-2 0,-3 4 16,-1 4-1,2 0-15,0-2 16,-1-2 0,0 3-16,0 3 15,0-1-15,1-1 16,3 6-16,1 6 16,1 2-16,14-5 15,5 4-15,-9-7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br>
              <a:rPr lang="pt-BR" sz="1800" i="1" dirty="0"/>
            </a:br>
            <a:r>
              <a:rPr lang="pt-BR" sz="1800" i="1" dirty="0" err="1"/>
              <a:t>function</a:t>
            </a:r>
            <a:r>
              <a:rPr lang="pt-BR" sz="1800" i="1" dirty="0"/>
              <a:t> raiz($valor){ </a:t>
            </a:r>
          </a:p>
          <a:p>
            <a:pPr marL="69850" indent="0">
              <a:buNone/>
            </a:pPr>
            <a:r>
              <a:rPr lang="pt-BR" sz="1800" i="1" dirty="0"/>
              <a:t>    $total = </a:t>
            </a:r>
            <a:r>
              <a:rPr lang="pt-BR" sz="1800" i="1" dirty="0" err="1"/>
              <a:t>sqrt</a:t>
            </a:r>
            <a:r>
              <a:rPr lang="pt-BR" sz="1800" i="1" dirty="0"/>
              <a:t>($valor);</a:t>
            </a:r>
          </a:p>
          <a:p>
            <a:pPr marL="69850" indent="0">
              <a:buNone/>
            </a:pPr>
            <a:r>
              <a:rPr lang="pt-BR" sz="1800" i="1" dirty="0"/>
              <a:t>    </a:t>
            </a:r>
            <a:r>
              <a:rPr lang="pt-BR" sz="1800" i="1" dirty="0" err="1"/>
              <a:t>echo</a:t>
            </a:r>
            <a:r>
              <a:rPr lang="pt-BR" sz="1800" i="1" dirty="0"/>
              <a:t> $total;</a:t>
            </a:r>
          </a:p>
          <a:p>
            <a:pPr marL="69850" indent="0">
              <a:buNone/>
            </a:pPr>
            <a:r>
              <a:rPr lang="pt-BR" sz="1800" i="1" dirty="0"/>
              <a:t>    }</a:t>
            </a:r>
          </a:p>
          <a:p>
            <a:pPr marL="69850" indent="0">
              <a:buNone/>
            </a:pPr>
            <a:r>
              <a:rPr lang="pt-BR" sz="1800" i="1" dirty="0"/>
              <a:t>    </a:t>
            </a:r>
            <a:r>
              <a:rPr lang="pt-BR" sz="1800" i="1" dirty="0" err="1"/>
              <a:t>echo</a:t>
            </a:r>
            <a:r>
              <a:rPr lang="pt-BR" sz="1800" i="1" dirty="0"/>
              <a:t> "A raiz quadrada é = ";</a:t>
            </a:r>
          </a:p>
          <a:p>
            <a:pPr marL="69850" indent="0">
              <a:buNone/>
            </a:pPr>
            <a:r>
              <a:rPr lang="pt-BR" sz="1800" i="1" dirty="0"/>
              <a:t>    raiz(81);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Uma função é um bloco de código nomeado que executa uma tarefa específica, possivelmente processando um conjunto de valores fornecidos a ela e/ou retornando algum valor..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Por exemplo, considere que você está trabalhando num sistema em que é necessário somar dois números. </a:t>
            </a:r>
          </a:p>
          <a:p>
            <a:r>
              <a:rPr lang="pt-BR" sz="1800" dirty="0"/>
              <a:t>Caso essa operação seja realizada repetidas vezes dentro código, então ela pode ser implementada dentro de uma função que será invocada sempre que for necessário realizar a soma.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04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/>
              <a:t>Exemplo de declaração de função:</a:t>
            </a:r>
          </a:p>
          <a:p>
            <a:pPr marL="69850" indent="0">
              <a:buNone/>
            </a:pPr>
            <a:endParaRPr lang="pt-BR" sz="1800" dirty="0"/>
          </a:p>
          <a:p>
            <a:pPr marL="69850" indent="0">
              <a:buNone/>
            </a:pPr>
            <a:r>
              <a:rPr lang="pt-BR" sz="1600" dirty="0" err="1">
                <a:latin typeface="+mj-lt"/>
              </a:rPr>
              <a:t>function</a:t>
            </a:r>
            <a:r>
              <a:rPr lang="pt-BR" sz="1600" dirty="0">
                <a:latin typeface="+mj-lt"/>
              </a:rPr>
              <a:t> soma($num_1, $num_2){ 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$total = $num_1 + $num_2;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echo</a:t>
            </a:r>
            <a:r>
              <a:rPr lang="pt-BR" sz="1600" dirty="0">
                <a:latin typeface="+mj-lt"/>
              </a:rPr>
              <a:t> $total;</a:t>
            </a:r>
          </a:p>
          <a:p>
            <a:pPr marL="69850" indent="0">
              <a:buNone/>
            </a:pPr>
            <a:r>
              <a:rPr lang="pt-BR" sz="1600" dirty="0">
                <a:latin typeface="+mj-lt"/>
              </a:rPr>
              <a:t> 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89BEC6D-24A9-4909-ACCA-898C17374286}"/>
                  </a:ext>
                </a:extLst>
              </p14:cNvPr>
              <p14:cNvContentPartPr/>
              <p14:nvPr/>
            </p14:nvContentPartPr>
            <p14:xfrm>
              <a:off x="745200" y="2382840"/>
              <a:ext cx="1350360" cy="2244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89BEC6D-24A9-4909-ACCA-898C173742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840" y="2373480"/>
                <a:ext cx="1369080" cy="226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50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 - Parâmentros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Um função é declarada pela palavra reservada </a:t>
            </a:r>
            <a:r>
              <a:rPr lang="pt-BR" sz="1800" dirty="0" err="1"/>
              <a:t>function</a:t>
            </a:r>
            <a:r>
              <a:rPr lang="pt-BR" sz="1800" dirty="0"/>
              <a:t> seguida do nome da função. Para nomear uma função usamos qualquer sequência de caracteres que comece com uma letra ou sublinhado</a:t>
            </a:r>
          </a:p>
          <a:p>
            <a:r>
              <a:rPr lang="pt-BR" sz="1600" dirty="0"/>
              <a:t>No PHP a forma de passagem de argumentos (*Dentro do parênteses)é por valor.</a:t>
            </a:r>
          </a:p>
          <a:p>
            <a:r>
              <a:rPr lang="pt-BR" sz="1600" dirty="0"/>
              <a:t>Consiste na passagem de valores para os parâmetros definidos na função</a:t>
            </a:r>
            <a:endParaRPr lang="pt-BR" sz="160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95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 - Comandos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Depois de informar os parâmetros, é necessário informar oque será executado com os parâmetros toda vez que a função for chamada.</a:t>
            </a:r>
          </a:p>
          <a:p>
            <a:r>
              <a:rPr lang="pt-BR" sz="1800" dirty="0"/>
              <a:t>No nosso exemplo será efetuada a soma dos dois parâmetros e atribuído a uma variável.</a:t>
            </a:r>
          </a:p>
          <a:p>
            <a:r>
              <a:rPr lang="pt-BR" sz="1800" dirty="0"/>
              <a:t>$total = $num_1 + $num_2;</a:t>
            </a:r>
          </a:p>
          <a:p>
            <a:endParaRPr lang="pt-BR" sz="1800" dirty="0"/>
          </a:p>
          <a:p>
            <a:endParaRPr lang="pt-BR" sz="160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72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 Retorno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Ao escrever uma função é necessário especificar se ela retornará um valor ou não.</a:t>
            </a:r>
          </a:p>
          <a:p>
            <a:endParaRPr lang="pt-BR" sz="1800" dirty="0"/>
          </a:p>
          <a:p>
            <a:pPr marL="69850" indent="0">
              <a:buNone/>
            </a:pPr>
            <a:r>
              <a:rPr lang="pt-BR" sz="1800" dirty="0" err="1"/>
              <a:t>function</a:t>
            </a:r>
            <a:r>
              <a:rPr lang="pt-BR" sz="1800" dirty="0"/>
              <a:t> soma($num_1, $num_2){ </a:t>
            </a:r>
          </a:p>
          <a:p>
            <a:pPr marL="69850" indent="0">
              <a:buNone/>
            </a:pPr>
            <a:r>
              <a:rPr lang="pt-BR" sz="1800" dirty="0"/>
              <a:t>$total = $num_1 + $num_2;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echo</a:t>
            </a:r>
            <a:r>
              <a:rPr lang="pt-BR" sz="1800" dirty="0">
                <a:solidFill>
                  <a:srgbClr val="FF0000"/>
                </a:solidFill>
              </a:rPr>
              <a:t> $total</a:t>
            </a:r>
            <a:r>
              <a:rPr lang="pt-BR" sz="1800" dirty="0"/>
              <a:t>;</a:t>
            </a:r>
          </a:p>
          <a:p>
            <a:pPr marL="69850" indent="0">
              <a:buNone/>
            </a:pPr>
            <a:r>
              <a:rPr lang="pt-BR" sz="1800" dirty="0"/>
              <a:t> }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 – chamada da função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chamada da função consiste em utilizar a sintaxe </a:t>
            </a:r>
            <a:r>
              <a:rPr lang="pt-BR" sz="1800" dirty="0" err="1"/>
              <a:t>nome_função</a:t>
            </a:r>
            <a:r>
              <a:rPr lang="pt-BR" sz="1800" dirty="0"/>
              <a:t> ( ); para que o PHP interprete qual função queremos executar. </a:t>
            </a:r>
          </a:p>
          <a:p>
            <a:r>
              <a:rPr lang="pt-BR" sz="1800" dirty="0"/>
              <a:t>É preciso passar os valores que irão assumir os argumentos.</a:t>
            </a:r>
          </a:p>
          <a:p>
            <a:endParaRPr lang="pt-BR" sz="1800" dirty="0"/>
          </a:p>
          <a:p>
            <a:r>
              <a:rPr lang="pt-BR" sz="1800" dirty="0"/>
              <a:t>soma(6,4);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53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Funções / Rotinas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 err="1"/>
              <a:t>function</a:t>
            </a:r>
            <a:r>
              <a:rPr lang="pt-BR" sz="1800" dirty="0"/>
              <a:t> soma($num_1, $num_2){ </a:t>
            </a:r>
          </a:p>
          <a:p>
            <a:pPr marL="69850" indent="0">
              <a:buNone/>
            </a:pPr>
            <a:r>
              <a:rPr lang="pt-BR" sz="1800" dirty="0"/>
              <a:t>    $total = $num_1 + $num_2;</a:t>
            </a:r>
          </a:p>
          <a:p>
            <a:pPr marL="69850" indent="0">
              <a:buNone/>
            </a:pPr>
            <a:r>
              <a:rPr lang="pt-BR" sz="1800" dirty="0"/>
              <a:t>     </a:t>
            </a:r>
            <a:r>
              <a:rPr lang="pt-BR" sz="1800" dirty="0" err="1"/>
              <a:t>echo</a:t>
            </a:r>
            <a:r>
              <a:rPr lang="pt-BR" sz="1800" dirty="0"/>
              <a:t> $total;</a:t>
            </a:r>
          </a:p>
          <a:p>
            <a:pPr marL="69850" indent="0">
              <a:buNone/>
            </a:pPr>
            <a:r>
              <a:rPr lang="pt-BR" sz="1800" dirty="0"/>
              <a:t>     }</a:t>
            </a:r>
          </a:p>
          <a:p>
            <a:pPr marL="69850" indent="0">
              <a:buNone/>
            </a:pPr>
            <a:br>
              <a:rPr lang="pt-BR" sz="1800" dirty="0"/>
            </a:br>
            <a:r>
              <a:rPr lang="pt-BR" sz="1800" dirty="0"/>
              <a:t>     </a:t>
            </a:r>
          </a:p>
          <a:p>
            <a:pPr marL="69850" indent="0">
              <a:buNone/>
            </a:pPr>
            <a:r>
              <a:rPr lang="pt-BR" sz="1800" dirty="0" err="1"/>
              <a:t>echo</a:t>
            </a:r>
            <a:r>
              <a:rPr lang="pt-BR" sz="1800" dirty="0"/>
              <a:t> "A Soma com função é = ";</a:t>
            </a:r>
          </a:p>
          <a:p>
            <a:pPr marL="69850" indent="0">
              <a:buNone/>
            </a:pPr>
            <a:r>
              <a:rPr lang="pt-BR" sz="1800" dirty="0"/>
              <a:t>soma(6,4);</a:t>
            </a:r>
            <a:br>
              <a:rPr lang="pt-BR" sz="1800" dirty="0"/>
            </a:b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413841"/>
            <a:ext cx="2814519" cy="157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C960B07-4E5A-4471-8333-1052AAE027ED}"/>
                  </a:ext>
                </a:extLst>
              </p14:cNvPr>
              <p14:cNvContentPartPr/>
              <p14:nvPr/>
            </p14:nvContentPartPr>
            <p14:xfrm>
              <a:off x="814680" y="1728000"/>
              <a:ext cx="1276560" cy="2458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C960B07-4E5A-4471-8333-1052AAE027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320" y="1718640"/>
                <a:ext cx="1295280" cy="24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92017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D83A83-9F2C-4A70-BD33-6346B1D4BA1A}"/>
</file>

<file path=customXml/itemProps2.xml><?xml version="1.0" encoding="utf-8"?>
<ds:datastoreItem xmlns:ds="http://schemas.openxmlformats.org/officeDocument/2006/customXml" ds:itemID="{141AF9CA-3DCC-4E5B-B2E2-EA77CB2505EB}"/>
</file>

<file path=customXml/itemProps3.xml><?xml version="1.0" encoding="utf-8"?>
<ds:datastoreItem xmlns:ds="http://schemas.openxmlformats.org/officeDocument/2006/customXml" ds:itemID="{800B8B7A-34F7-400F-8554-B0DBB3ADA529}"/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560</Words>
  <Application>Microsoft Office PowerPoint</Application>
  <PresentationFormat>Apresentação na tela (16:9)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Dosis</vt:lpstr>
      <vt:lpstr>Sniglet</vt:lpstr>
      <vt:lpstr>Arial</vt:lpstr>
      <vt:lpstr>Friar template</vt:lpstr>
      <vt:lpstr>PHP</vt:lpstr>
      <vt:lpstr>Funções / Rotinas</vt:lpstr>
      <vt:lpstr>Funções / Rotinas</vt:lpstr>
      <vt:lpstr>Funções / Rotinas</vt:lpstr>
      <vt:lpstr>Funções / Rotinas - Parâmentros</vt:lpstr>
      <vt:lpstr>Funções / Rotinas - Comandos</vt:lpstr>
      <vt:lpstr>Funções / Rotinas Retorno</vt:lpstr>
      <vt:lpstr>Funções / Rotinas – chamada da função</vt:lpstr>
      <vt:lpstr>Funções / Rotinas</vt:lpstr>
      <vt:lpstr>Funções / Rotinas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88</cp:revision>
  <dcterms:modified xsi:type="dcterms:W3CDTF">2024-12-02T15:07:21Z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