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278" r:id="rId22"/>
  </p:sldIdLst>
  <p:sldSz cx="9144000" cy="5143500" type="screen16x9"/>
  <p:notesSz cx="6858000" cy="9144000"/>
  <p:embeddedFontLst>
    <p:embeddedFont>
      <p:font typeface="Dosis" panose="020B0604020202020204" charset="0"/>
      <p:regular r:id="rId24"/>
      <p:bold r:id="rId25"/>
    </p:embeddedFont>
    <p:embeddedFont>
      <p:font typeface="Sniglet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2" autoAdjust="0"/>
  </p:normalViewPr>
  <p:slideViewPr>
    <p:cSldViewPr>
      <p:cViewPr varScale="1">
        <p:scale>
          <a:sx n="87" d="100"/>
          <a:sy n="87" d="100"/>
        </p:scale>
        <p:origin x="84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1694E-165B-4F75-945F-80A36EA7BE74}" type="datetimeFigureOut">
              <a:rPr lang="pt-BR"/>
              <a:pPr>
                <a:defRPr/>
              </a:pPr>
              <a:t>13/10/2024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EBDD4-8368-4F99-924E-5E5648DE61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75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A9528-43A7-4213-A4FF-1509CEBDAD02}" type="datetimeFigureOut">
              <a:rPr lang="pt-BR"/>
              <a:pPr>
                <a:defRPr/>
              </a:pPr>
              <a:t>13/10/2024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CFA73-0646-4EBC-B954-41C3BEB4A9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20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Servidor WEB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72147" cy="3610800"/>
          </a:xfrm>
        </p:spPr>
        <p:txBody>
          <a:bodyPr/>
          <a:lstStyle/>
          <a:p>
            <a:r>
              <a:rPr lang="pt-BR" sz="1600" dirty="0" smtClean="0"/>
              <a:t>Um servidor </a:t>
            </a:r>
            <a:r>
              <a:rPr lang="pt-BR" sz="1600" i="1" dirty="0" smtClean="0"/>
              <a:t>web</a:t>
            </a:r>
            <a:r>
              <a:rPr lang="pt-BR" sz="1600" dirty="0" smtClean="0"/>
              <a:t> precisa primeiro armazenar os arquivos dos </a:t>
            </a:r>
            <a:r>
              <a:rPr lang="pt-BR" sz="1600" i="1" dirty="0" smtClean="0"/>
              <a:t>websites</a:t>
            </a:r>
            <a:r>
              <a:rPr lang="pt-BR" sz="1600" dirty="0" smtClean="0"/>
              <a:t>, como todos os documentos HTML e seus </a:t>
            </a:r>
            <a:r>
              <a:rPr lang="pt-BR" sz="1600" i="1" dirty="0" err="1" smtClean="0"/>
              <a:t>assets</a:t>
            </a:r>
            <a:r>
              <a:rPr lang="pt-BR" sz="1600" i="1" dirty="0" smtClean="0"/>
              <a:t> (</a:t>
            </a:r>
            <a:r>
              <a:rPr lang="pt-BR" sz="1600" dirty="0"/>
              <a:t>recursos que complementam o </a:t>
            </a:r>
            <a:r>
              <a:rPr lang="pt-BR" sz="1600" dirty="0" smtClean="0"/>
              <a:t>conteúdo)</a:t>
            </a:r>
            <a:r>
              <a:rPr lang="pt-BR" sz="1600" dirty="0" smtClean="0"/>
              <a:t>, </a:t>
            </a:r>
            <a:r>
              <a:rPr lang="pt-BR" sz="1600" dirty="0" smtClean="0"/>
              <a:t>que incluem imagens, páginas de estilo CSS, arquivos </a:t>
            </a:r>
            <a:r>
              <a:rPr lang="pt-BR" sz="1600" dirty="0" err="1" smtClean="0"/>
              <a:t>JavaScript</a:t>
            </a:r>
            <a:r>
              <a:rPr lang="pt-BR" sz="1600" dirty="0" smtClean="0"/>
              <a:t>, fontes e vídeos.</a:t>
            </a:r>
          </a:p>
          <a:p>
            <a:r>
              <a:rPr lang="pt-BR" sz="1600" dirty="0" smtClean="0"/>
              <a:t>Tecnicamente, você pode servir todos esses arquivos em seu próprio computador. Mas, é muito mais conveniente armazená-los em um servidor web dedicado que: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895475"/>
            <a:ext cx="34464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Carregando páginas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72147" cy="3610800"/>
          </a:xfrm>
        </p:spPr>
        <p:txBody>
          <a:bodyPr/>
          <a:lstStyle/>
          <a:p>
            <a:r>
              <a:rPr lang="pt-BR" sz="1600" dirty="0" smtClean="0"/>
              <a:t>está sempre "vivo" e rodando;</a:t>
            </a:r>
          </a:p>
          <a:p>
            <a:r>
              <a:rPr lang="pt-BR" sz="1600" dirty="0" smtClean="0"/>
              <a:t>está sempre conectado à Internet;</a:t>
            </a:r>
          </a:p>
          <a:p>
            <a:r>
              <a:rPr lang="pt-BR" sz="1600" dirty="0" smtClean="0"/>
              <a:t>tem o mesmo endereço IP sempre (nem todos </a:t>
            </a:r>
            <a:r>
              <a:rPr lang="pt-BR" sz="1600" dirty="0" err="1" smtClean="0"/>
              <a:t>ISPs</a:t>
            </a:r>
            <a:r>
              <a:rPr lang="pt-BR" sz="1600" dirty="0" smtClean="0"/>
              <a:t> - </a:t>
            </a:r>
            <a:r>
              <a:rPr lang="pt-BR" sz="1600" i="1" dirty="0" smtClean="0"/>
              <a:t>Internet Service </a:t>
            </a:r>
            <a:r>
              <a:rPr lang="pt-BR" sz="1600" i="1" dirty="0" err="1" smtClean="0"/>
              <a:t>Provider</a:t>
            </a:r>
            <a:r>
              <a:rPr lang="pt-BR" sz="1600" dirty="0" smtClean="0"/>
              <a:t> – Provedor de Internet) fornecem um endereço IP fixo para linhas domésticas);</a:t>
            </a:r>
          </a:p>
          <a:p>
            <a:r>
              <a:rPr lang="pt-BR" sz="1600" dirty="0" smtClean="0"/>
              <a:t>é mantido por um provedor de terceiros;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Servindo arquivos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895475"/>
            <a:ext cx="34464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7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72147" cy="3610800"/>
          </a:xfrm>
        </p:spPr>
        <p:txBody>
          <a:bodyPr/>
          <a:lstStyle/>
          <a:p>
            <a:r>
              <a:rPr lang="pt-BR" sz="1600" dirty="0" smtClean="0"/>
              <a:t>Em um servidor web, o servidor HTTP é responsável por processar e responder as requisições recebidas.</a:t>
            </a:r>
          </a:p>
          <a:p>
            <a:r>
              <a:rPr lang="pt-BR" sz="1600" dirty="0" smtClean="0"/>
              <a:t>Ao receber uma requisição, um servidor HTTP primeiramente confirma se a URL requisitada corresponde ao arquivo existente.</a:t>
            </a:r>
          </a:p>
          <a:p>
            <a:r>
              <a:rPr lang="pt-BR" sz="1600" dirty="0" smtClean="0"/>
              <a:t>Se confirmar, o servidor web envia o conteúdo do arquivo de volta ao navegador. </a:t>
            </a:r>
          </a:p>
          <a:p>
            <a:r>
              <a:rPr lang="pt-BR" sz="1600" dirty="0" smtClean="0"/>
              <a:t>Se não, o servidor de aplicações cria o arquivo </a:t>
            </a:r>
            <a:r>
              <a:rPr lang="pt-BR" sz="1600" dirty="0" smtClean="0"/>
              <a:t>necessário/possível.</a:t>
            </a:r>
            <a:endParaRPr lang="pt-BR" sz="1600" dirty="0" smtClean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895475"/>
            <a:ext cx="34464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Servidor HTTP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5192227" cy="3610800"/>
          </a:xfrm>
        </p:spPr>
        <p:txBody>
          <a:bodyPr/>
          <a:lstStyle/>
          <a:p>
            <a:r>
              <a:rPr lang="pt-BR" sz="1600" dirty="0" smtClean="0"/>
              <a:t>Se nenhum dos processos for possível, o servidor web retorna uma mensagem de erro ao navegador, mais conhecido como "404 </a:t>
            </a:r>
            <a:r>
              <a:rPr lang="pt-BR" sz="1600" dirty="0" err="1" smtClean="0"/>
              <a:t>Not</a:t>
            </a:r>
            <a:r>
              <a:rPr lang="pt-BR" sz="1600" dirty="0" smtClean="0"/>
              <a:t> </a:t>
            </a:r>
            <a:r>
              <a:rPr lang="pt-BR" sz="1600" dirty="0" err="1" smtClean="0"/>
              <a:t>Found</a:t>
            </a:r>
            <a:r>
              <a:rPr lang="pt-BR" sz="1600" dirty="0" smtClean="0"/>
              <a:t>". </a:t>
            </a:r>
          </a:p>
          <a:p>
            <a:r>
              <a:rPr lang="pt-BR" sz="1600" dirty="0" smtClean="0"/>
              <a:t>Esse erro é tão comum que muitos desenvolvedores web passam um bom tempo criando páginas de erro do </a:t>
            </a:r>
            <a:r>
              <a:rPr lang="pt-BR" sz="1600" dirty="0" smtClean="0"/>
              <a:t>404 personalizadas.</a:t>
            </a:r>
            <a:endParaRPr lang="pt-BR" sz="1600" dirty="0" smtClean="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1818327"/>
            <a:ext cx="2098948" cy="1321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Servidor HTTP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6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72147" cy="3610800"/>
          </a:xfrm>
        </p:spPr>
        <p:txBody>
          <a:bodyPr/>
          <a:lstStyle/>
          <a:p>
            <a:r>
              <a:rPr lang="pt-BR" sz="1600" dirty="0" smtClean="0"/>
              <a:t>Para publicar um site oficial, primeiramente é necessário o registro de um domínio em um órgão registrador, no Brasil o órgão oficial é o Registro.br.</a:t>
            </a:r>
          </a:p>
          <a:p>
            <a:r>
              <a:rPr lang="pt-BR" sz="1600" dirty="0" smtClean="0"/>
              <a:t>Domínio é um nome que serve para localizar e identificar conjuntos de computadores e serviços na Internet. </a:t>
            </a:r>
          </a:p>
          <a:p>
            <a:r>
              <a:rPr lang="pt-BR" sz="1600" dirty="0" smtClean="0"/>
              <a:t>O nome de domínio </a:t>
            </a:r>
            <a:r>
              <a:rPr lang="pt-BR" sz="1600" dirty="0" smtClean="0"/>
              <a:t>(DNS) foi </a:t>
            </a:r>
            <a:r>
              <a:rPr lang="pt-BR" sz="1600" dirty="0" smtClean="0"/>
              <a:t>concebido com o objetivo de facilitar a memorização desses endereços, pois sem ele, teríamos que memorizar uma sequência grande de números.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Publicando um Site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946275"/>
            <a:ext cx="3446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72147" cy="3610800"/>
          </a:xfrm>
        </p:spPr>
        <p:txBody>
          <a:bodyPr/>
          <a:lstStyle/>
          <a:p>
            <a:r>
              <a:rPr lang="pt-BR" sz="1600" dirty="0" smtClean="0"/>
              <a:t>Qualquer empresa/pessoa legalmente estabelecida no Brasil, como pessoa jurídica (CNPJ) ou física (CPF), e que possua um contato em território nacional. </a:t>
            </a:r>
          </a:p>
          <a:p>
            <a:r>
              <a:rPr lang="pt-BR" sz="1600" dirty="0" smtClean="0"/>
              <a:t>Empresas estrangeiras poderão solicitar um domínio, desde que possuam um procurador legalmente estabelecido no Brasil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946275"/>
            <a:ext cx="3446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Publicando um Site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38438" cy="3610800"/>
          </a:xfrm>
        </p:spPr>
        <p:txBody>
          <a:bodyPr/>
          <a:lstStyle/>
          <a:p>
            <a:r>
              <a:rPr lang="pt-BR" sz="1600" smtClean="0"/>
              <a:t>Após liberado o registro do domínio, é preciso informar o endereço onde está armazenado os arquivos (Servidor WEB)</a:t>
            </a:r>
          </a:p>
          <a:p>
            <a:r>
              <a:rPr lang="pt-BR" sz="1600" smtClean="0"/>
              <a:t>A tela de Servidores DNS do registro.br exibirá caixas de texto para que você informe os novos endereços de DNS a serem alterados.</a:t>
            </a:r>
          </a:p>
          <a:p>
            <a:r>
              <a:rPr lang="pt-BR" sz="1600" smtClean="0"/>
              <a:t>Informe os endereços onde constam os arquivos do servidor web e pronto, por volta de 40min. O Domínio estará “no ar”.</a:t>
            </a:r>
            <a:br>
              <a:rPr lang="pt-BR" sz="1600" smtClean="0"/>
            </a:br>
            <a:endParaRPr lang="pt-BR" sz="1600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032000"/>
            <a:ext cx="3649662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Publicando um Site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38438" cy="3610800"/>
          </a:xfrm>
        </p:spPr>
        <p:txBody>
          <a:bodyPr/>
          <a:lstStyle/>
          <a:p>
            <a:r>
              <a:rPr lang="pt-BR" sz="1600" dirty="0" smtClean="0"/>
              <a:t>O Apache é um servidor web de plataforma aberta e popular, ou seja, pelos números, o servidor web mais popular que existe. É ativamente mantido pelo </a:t>
            </a:r>
            <a:r>
              <a:rPr lang="pt-BR" sz="1600" b="1" dirty="0" smtClean="0"/>
              <a:t>Apache Software Foundation.</a:t>
            </a:r>
          </a:p>
          <a:p>
            <a:r>
              <a:rPr lang="pt-BR" sz="1600" dirty="0" smtClean="0"/>
              <a:t>Algumas empresas de alto perfil que usam o Apache incluem a Cisco, a IBM, a Salesforce, a General Electric, a Adobe, a </a:t>
            </a:r>
            <a:r>
              <a:rPr lang="pt-BR" sz="1600" dirty="0" err="1" smtClean="0"/>
              <a:t>VMware</a:t>
            </a:r>
            <a:r>
              <a:rPr lang="pt-BR" sz="1600" dirty="0" smtClean="0"/>
              <a:t>, a Xerox, a </a:t>
            </a:r>
            <a:r>
              <a:rPr lang="pt-BR" sz="1600" dirty="0" err="1" smtClean="0"/>
              <a:t>LinkedIn</a:t>
            </a:r>
            <a:r>
              <a:rPr lang="pt-BR" sz="1600" dirty="0" smtClean="0"/>
              <a:t>, a </a:t>
            </a:r>
            <a:r>
              <a:rPr lang="pt-BR" sz="1600" dirty="0" err="1" smtClean="0"/>
              <a:t>Facebook</a:t>
            </a:r>
            <a:r>
              <a:rPr lang="pt-BR" sz="1600" dirty="0" smtClean="0"/>
              <a:t>, a Hewlett-Packard, a AT &amp; T, a Siemens, a eBay e muitas outras.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243138"/>
            <a:ext cx="3649662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1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38438" cy="3610800"/>
          </a:xfrm>
        </p:spPr>
        <p:txBody>
          <a:bodyPr/>
          <a:lstStyle/>
          <a:p>
            <a:r>
              <a:rPr lang="pt-BR" sz="1600" dirty="0" smtClean="0"/>
              <a:t>Embora haja muita complexidade por trás do funcionamento de um servidor da Web, o trabalho básico de todos os servidores da Web é aceitar solicitações de clientes (por exemplo, um navegador da Web do visitante) e enviar a resposta a essa solicitação (por exemplo, os componentes da página que o  visitante quer ver).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243138"/>
            <a:ext cx="3649662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Apache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38438" cy="3610800"/>
          </a:xfrm>
        </p:spPr>
        <p:txBody>
          <a:bodyPr/>
          <a:lstStyle/>
          <a:p>
            <a:r>
              <a:rPr lang="pt-BR" sz="1600" dirty="0" smtClean="0"/>
              <a:t>O servidor web Apache possui módulos que adicionam mais funções ao seu software, como o MPM (para manipular modos de </a:t>
            </a:r>
            <a:r>
              <a:rPr lang="pt-BR" sz="1600" dirty="0" err="1" smtClean="0"/>
              <a:t>multiprocessamento</a:t>
            </a:r>
            <a:r>
              <a:rPr lang="pt-BR" sz="1600" dirty="0" smtClean="0"/>
              <a:t>) ou </a:t>
            </a:r>
            <a:r>
              <a:rPr lang="pt-BR" sz="1600" dirty="0" err="1" smtClean="0"/>
              <a:t>mod_ssl</a:t>
            </a:r>
            <a:r>
              <a:rPr lang="pt-BR" sz="1600" dirty="0" smtClean="0"/>
              <a:t> para ativar o suporte SSL v3 e TLS (leitura sugerida: TLS </a:t>
            </a:r>
            <a:r>
              <a:rPr lang="pt-BR" sz="1600" dirty="0" err="1" smtClean="0"/>
              <a:t>vs</a:t>
            </a:r>
            <a:r>
              <a:rPr lang="pt-BR" sz="1600" dirty="0" smtClean="0"/>
              <a:t> SSL). 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243138"/>
            <a:ext cx="3649662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Apache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72147" cy="3610800"/>
          </a:xfrm>
        </p:spPr>
        <p:txBody>
          <a:bodyPr/>
          <a:lstStyle/>
          <a:p>
            <a:r>
              <a:rPr lang="pt-BR" sz="1600" dirty="0" smtClean="0"/>
              <a:t>"Servidor web (</a:t>
            </a:r>
            <a:r>
              <a:rPr lang="pt-BR" sz="1600" i="1" dirty="0" smtClean="0"/>
              <a:t>web server</a:t>
            </a:r>
            <a:r>
              <a:rPr lang="pt-BR" sz="1600" dirty="0" smtClean="0"/>
              <a:t>)" pode referir ao hardware ou ao software, ou ambos trabalhando juntos.</a:t>
            </a:r>
          </a:p>
          <a:p>
            <a:endParaRPr lang="pt-BR" sz="16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Conceitos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747838"/>
            <a:ext cx="3446463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38438" cy="3610800"/>
          </a:xfrm>
        </p:spPr>
        <p:txBody>
          <a:bodyPr/>
          <a:lstStyle/>
          <a:p>
            <a:r>
              <a:rPr lang="pt-BR" sz="1600" dirty="0" smtClean="0"/>
              <a:t>Alguns recursos do Apache incluem:</a:t>
            </a:r>
          </a:p>
          <a:p>
            <a:r>
              <a:rPr lang="pt-BR" sz="1600" dirty="0" smtClean="0"/>
              <a:t>.</a:t>
            </a:r>
            <a:r>
              <a:rPr lang="pt-BR" sz="1600" dirty="0" err="1" smtClean="0"/>
              <a:t>htaccess</a:t>
            </a:r>
            <a:endParaRPr lang="pt-BR" sz="1600" dirty="0" smtClean="0"/>
          </a:p>
          <a:p>
            <a:r>
              <a:rPr lang="pt-BR" sz="1600" dirty="0" smtClean="0"/>
              <a:t>IPv6</a:t>
            </a:r>
          </a:p>
          <a:p>
            <a:r>
              <a:rPr lang="pt-BR" sz="1600" dirty="0" smtClean="0"/>
              <a:t>FTP</a:t>
            </a:r>
          </a:p>
          <a:p>
            <a:r>
              <a:rPr lang="pt-BR" sz="1600" dirty="0" smtClean="0"/>
              <a:t>HTTP/2</a:t>
            </a:r>
          </a:p>
          <a:p>
            <a:r>
              <a:rPr lang="pt-BR" sz="1600" dirty="0" smtClean="0"/>
              <a:t>Perl, Lua, e PHP</a:t>
            </a:r>
          </a:p>
          <a:p>
            <a:r>
              <a:rPr lang="pt-BR" sz="1600" dirty="0" smtClean="0"/>
              <a:t>Limitação de largura de banda</a:t>
            </a:r>
          </a:p>
          <a:p>
            <a:r>
              <a:rPr lang="pt-BR" sz="1600" dirty="0" err="1" smtClean="0"/>
              <a:t>WebDAV</a:t>
            </a:r>
            <a:endParaRPr lang="pt-BR" sz="1600" dirty="0" smtClean="0"/>
          </a:p>
          <a:p>
            <a:r>
              <a:rPr lang="pt-BR" sz="1600" dirty="0" smtClean="0"/>
              <a:t>Balanceamento de carga</a:t>
            </a:r>
          </a:p>
          <a:p>
            <a:r>
              <a:rPr lang="pt-BR" sz="1600" dirty="0" smtClean="0"/>
              <a:t>Reescrita de URL</a:t>
            </a:r>
          </a:p>
          <a:p>
            <a:r>
              <a:rPr lang="pt-BR" sz="1600" dirty="0" smtClean="0"/>
              <a:t>Acompanhamento de sessão</a:t>
            </a:r>
          </a:p>
          <a:p>
            <a:r>
              <a:rPr lang="pt-BR" sz="1600" dirty="0" err="1" smtClean="0"/>
              <a:t>Geolocalização</a:t>
            </a:r>
            <a:r>
              <a:rPr lang="pt-BR" sz="1600" dirty="0" smtClean="0"/>
              <a:t> baseada em IP</a:t>
            </a:r>
          </a:p>
          <a:p>
            <a:endParaRPr lang="pt-BR" sz="1600" dirty="0" smtClean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243138"/>
            <a:ext cx="3649662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Apache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72147" cy="3610800"/>
          </a:xfrm>
        </p:spPr>
        <p:txBody>
          <a:bodyPr/>
          <a:lstStyle/>
          <a:p>
            <a:r>
              <a:rPr lang="pt-BR" sz="1600" dirty="0" smtClean="0"/>
              <a:t>Referente ao hardware, um servidor web é um computador que armazena arquivos que compõem os sites (por exemplo, documentos HTML, imagens, folhas de estilo, e arquivos </a:t>
            </a:r>
            <a:r>
              <a:rPr lang="pt-BR" sz="1600" dirty="0" err="1" smtClean="0"/>
              <a:t>JavaScript</a:t>
            </a:r>
            <a:r>
              <a:rPr lang="pt-BR" sz="1600" dirty="0" smtClean="0"/>
              <a:t>) e os entrega para o dispositivo do usuário final.</a:t>
            </a:r>
          </a:p>
          <a:p>
            <a:r>
              <a:rPr lang="pt-BR" sz="1600" dirty="0" smtClean="0"/>
              <a:t>Está conectado a Internet e pode ser acessado através do seu nome de domínio (DNS) ou IP, como por exemplo mozilla.org.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747838"/>
            <a:ext cx="3446463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Conceitos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72147" cy="3610800"/>
          </a:xfrm>
        </p:spPr>
        <p:txBody>
          <a:bodyPr/>
          <a:lstStyle/>
          <a:p>
            <a:r>
              <a:rPr lang="pt-BR" sz="1600" dirty="0" smtClean="0"/>
              <a:t>Referente ao software, um servidor web inclui diversos componentes que controlam como os usuários acessam os arquivos hospedados (armazenados para disponibilização), no mínimo um </a:t>
            </a:r>
            <a:r>
              <a:rPr lang="pt-BR" sz="1600" i="1" dirty="0" smtClean="0"/>
              <a:t>servidor HTTP.</a:t>
            </a:r>
          </a:p>
          <a:p>
            <a:r>
              <a:rPr lang="pt-BR" sz="1600" dirty="0" smtClean="0"/>
              <a:t>Um servidor HTTP é um software que compreende </a:t>
            </a:r>
            <a:r>
              <a:rPr lang="pt-BR" sz="1600" dirty="0" err="1" smtClean="0"/>
              <a:t>URLs</a:t>
            </a:r>
            <a:r>
              <a:rPr lang="pt-BR" sz="1600" dirty="0" smtClean="0"/>
              <a:t> (endereços web) e HTTP (o protocolo que seu navegador utiliza para visualizar páginas web.</a:t>
            </a: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747838"/>
            <a:ext cx="3446463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Conceitos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72147" cy="3610800"/>
          </a:xfrm>
        </p:spPr>
        <p:txBody>
          <a:bodyPr/>
          <a:lstStyle/>
          <a:p>
            <a:r>
              <a:rPr lang="pt-BR" sz="1600" dirty="0" smtClean="0"/>
              <a:t>Em um nível mais básico, o navegador fará uma requisição utilizando o protocolo HTTP sempre que necessitar de um arquivo hospedado em um servidor web.</a:t>
            </a:r>
          </a:p>
          <a:p>
            <a:r>
              <a:rPr lang="pt-BR" sz="1600" dirty="0" smtClean="0"/>
              <a:t>Quando a requisição alcançar o servidor web correto (hardware), o </a:t>
            </a:r>
            <a:r>
              <a:rPr lang="pt-BR" sz="1600" i="1" dirty="0" smtClean="0"/>
              <a:t>servidor HTTP </a:t>
            </a:r>
            <a:r>
              <a:rPr lang="pt-BR" sz="1600" dirty="0" smtClean="0"/>
              <a:t>(software) enviará o documento requerido, também via HTTP.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895475"/>
            <a:ext cx="34464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Conceitos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72147" cy="3610800"/>
          </a:xfrm>
        </p:spPr>
        <p:txBody>
          <a:bodyPr/>
          <a:lstStyle/>
          <a:p>
            <a:r>
              <a:rPr lang="pt-BR" sz="1600" dirty="0" smtClean="0"/>
              <a:t>Para publicar um website, é necessário ou um servidor web estático ou um dinâmico.</a:t>
            </a:r>
          </a:p>
          <a:p>
            <a:r>
              <a:rPr lang="pt-BR" sz="1600" dirty="0" smtClean="0"/>
              <a:t>Um </a:t>
            </a:r>
            <a:r>
              <a:rPr lang="pt-BR" sz="1600" b="1" dirty="0" smtClean="0"/>
              <a:t>servidor web estático</a:t>
            </a:r>
            <a:r>
              <a:rPr lang="pt-BR" sz="1600" dirty="0" smtClean="0"/>
              <a:t> consiste em um computador (hardware) com um servidor HTTP (software). </a:t>
            </a:r>
          </a:p>
          <a:p>
            <a:r>
              <a:rPr lang="pt-BR" sz="1600" dirty="0" smtClean="0"/>
              <a:t>É chamado "estático" porque o servidor envia seus arquivos tal como foram criados e armazenados (hospedados) ao navegador.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04850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Servidor Web Estático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895475"/>
            <a:ext cx="34464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4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72147" cy="3610800"/>
          </a:xfrm>
        </p:spPr>
        <p:txBody>
          <a:bodyPr/>
          <a:lstStyle/>
          <a:p>
            <a:r>
              <a:rPr lang="pt-BR" sz="1600" dirty="0" smtClean="0"/>
              <a:t>Um </a:t>
            </a:r>
            <a:r>
              <a:rPr lang="pt-BR" sz="1600" b="1" dirty="0" smtClean="0"/>
              <a:t>servidor web dinâmico</a:t>
            </a:r>
            <a:r>
              <a:rPr lang="pt-BR" sz="1600" dirty="0" smtClean="0"/>
              <a:t> consiste em um servidor web estático com software adicional, mais comumente um servidor de aplicações (</a:t>
            </a:r>
            <a:r>
              <a:rPr lang="pt-BR" sz="1600" i="1" dirty="0" err="1" smtClean="0"/>
              <a:t>application</a:t>
            </a:r>
            <a:r>
              <a:rPr lang="pt-BR" sz="1600" i="1" dirty="0" smtClean="0"/>
              <a:t> server) </a:t>
            </a:r>
            <a:r>
              <a:rPr lang="pt-BR" sz="1600" dirty="0" smtClean="0"/>
              <a:t>e um banco de dados (</a:t>
            </a:r>
            <a:r>
              <a:rPr lang="pt-BR" sz="1600" i="1" dirty="0" err="1" smtClean="0"/>
              <a:t>database</a:t>
            </a:r>
            <a:r>
              <a:rPr lang="pt-BR" sz="1600" i="1" dirty="0" smtClean="0"/>
              <a:t>). </a:t>
            </a:r>
          </a:p>
          <a:p>
            <a:r>
              <a:rPr lang="pt-BR" sz="1600" dirty="0" smtClean="0"/>
              <a:t>É chamado "dinâmico" porque o servidor de aplicações atualiza os arquivos hospedados antes de enviá-los ao navegador através do servidor HTTP.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895475"/>
            <a:ext cx="34464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04850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Servidor Web Estático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72147" cy="3610800"/>
          </a:xfrm>
        </p:spPr>
        <p:txBody>
          <a:bodyPr/>
          <a:lstStyle/>
          <a:p>
            <a:r>
              <a:rPr lang="pt-BR" sz="1600" dirty="0" smtClean="0"/>
              <a:t>Por exemplo, para produzir as páginas finalizadas que você vê em seu navegador, o servidor de aplicações pode completar um modelo de página HTML (</a:t>
            </a:r>
            <a:r>
              <a:rPr lang="pt-BR" sz="1600" i="1" dirty="0" smtClean="0"/>
              <a:t>HTML </a:t>
            </a:r>
            <a:r>
              <a:rPr lang="pt-BR" sz="1600" i="1" dirty="0" err="1" smtClean="0"/>
              <a:t>template</a:t>
            </a:r>
            <a:r>
              <a:rPr lang="pt-BR" sz="1600" dirty="0" smtClean="0"/>
              <a:t>) com o conteúdo obtido de um banco de dados.</a:t>
            </a:r>
          </a:p>
          <a:p>
            <a:r>
              <a:rPr lang="pt-BR" sz="1600" dirty="0" smtClean="0"/>
              <a:t>Sites como o MDN ou a Wikipédia possuem vários milhares de páginas web, mas elas não são realmente documentos HTML, mas apenas alguns poucos </a:t>
            </a:r>
            <a:r>
              <a:rPr lang="pt-BR" sz="1600" i="1" dirty="0" err="1" smtClean="0"/>
              <a:t>templates</a:t>
            </a:r>
            <a:r>
              <a:rPr lang="pt-BR" sz="1600" dirty="0" smtClean="0"/>
              <a:t> HTML e uma gigantesca base de dados.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895475"/>
            <a:ext cx="34464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04850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Servidor Web Estático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4472147" cy="3610800"/>
          </a:xfrm>
        </p:spPr>
        <p:txBody>
          <a:bodyPr/>
          <a:lstStyle/>
          <a:p>
            <a:r>
              <a:rPr lang="pt-BR" sz="1600" dirty="0" smtClean="0"/>
              <a:t>Para carregar uma página </a:t>
            </a:r>
            <a:r>
              <a:rPr lang="pt-BR" sz="1600" i="1" dirty="0" smtClean="0"/>
              <a:t>web</a:t>
            </a:r>
            <a:r>
              <a:rPr lang="pt-BR" sz="1600" dirty="0" smtClean="0"/>
              <a:t>, como já foi dito, seu </a:t>
            </a:r>
            <a:r>
              <a:rPr lang="pt-BR" sz="1600" i="1" dirty="0" smtClean="0"/>
              <a:t>browser</a:t>
            </a:r>
            <a:r>
              <a:rPr lang="pt-BR" sz="1600" dirty="0" smtClean="0"/>
              <a:t> envia uma requisição ao servidor </a:t>
            </a:r>
            <a:r>
              <a:rPr lang="pt-BR" sz="1600" i="1" dirty="0" smtClean="0"/>
              <a:t>web</a:t>
            </a:r>
            <a:r>
              <a:rPr lang="pt-BR" sz="1600" dirty="0" smtClean="0"/>
              <a:t>, que busca pelo arquivo requisitado no seu próprio espaço de armazenamento. </a:t>
            </a:r>
          </a:p>
          <a:p>
            <a:r>
              <a:rPr lang="pt-BR" sz="1600" dirty="0" smtClean="0"/>
              <a:t>Ao encontrar o arquivo, o servidor </a:t>
            </a:r>
            <a:r>
              <a:rPr lang="pt-BR" sz="1600" i="1" dirty="0" smtClean="0"/>
              <a:t>web</a:t>
            </a:r>
            <a:r>
              <a:rPr lang="pt-BR" sz="1600" dirty="0" smtClean="0"/>
              <a:t> realiza a leitura, faz os processamentos necessários e o envia ao </a:t>
            </a:r>
            <a:r>
              <a:rPr lang="pt-BR" sz="1600" i="1" dirty="0" smtClean="0"/>
              <a:t>browser</a:t>
            </a:r>
            <a:r>
              <a:rPr lang="pt-BR" sz="1600" dirty="0" smtClean="0"/>
              <a:t>. Vamos olhar mais detalhadamente para essas etapas.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15616" y="267494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Carregando páginas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895475"/>
            <a:ext cx="34464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2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1AD3DB-CA6E-41CE-8FA4-BDACBC7D4125}"/>
</file>

<file path=customXml/itemProps2.xml><?xml version="1.0" encoding="utf-8"?>
<ds:datastoreItem xmlns:ds="http://schemas.openxmlformats.org/officeDocument/2006/customXml" ds:itemID="{FFDBA517-6C0E-431B-A9B9-7E39F5FE7E54}"/>
</file>

<file path=customXml/itemProps3.xml><?xml version="1.0" encoding="utf-8"?>
<ds:datastoreItem xmlns:ds="http://schemas.openxmlformats.org/officeDocument/2006/customXml" ds:itemID="{B0B8895F-A299-47C9-A700-4AA2DCD24804}"/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714</Words>
  <Application>Microsoft Office PowerPoint</Application>
  <PresentationFormat>Apresentação na tela (16:9)</PresentationFormat>
  <Paragraphs>77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Dosis</vt:lpstr>
      <vt:lpstr>Arial</vt:lpstr>
      <vt:lpstr>Sniglet</vt:lpstr>
      <vt:lpstr>Friar template</vt:lpstr>
      <vt:lpstr>Servidor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49</cp:revision>
  <dcterms:modified xsi:type="dcterms:W3CDTF">2024-10-13T23:21:13Z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