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7"/>
  </p:notesMasterIdLst>
  <p:sldIdLst>
    <p:sldId id="256" r:id="rId2"/>
    <p:sldId id="350" r:id="rId3"/>
    <p:sldId id="357" r:id="rId4"/>
    <p:sldId id="385" r:id="rId5"/>
    <p:sldId id="379" r:id="rId6"/>
    <p:sldId id="360" r:id="rId7"/>
    <p:sldId id="361" r:id="rId8"/>
    <p:sldId id="381" r:id="rId9"/>
    <p:sldId id="387" r:id="rId10"/>
    <p:sldId id="384" r:id="rId11"/>
    <p:sldId id="382" r:id="rId12"/>
    <p:sldId id="383" r:id="rId13"/>
    <p:sldId id="386" r:id="rId14"/>
    <p:sldId id="378" r:id="rId15"/>
    <p:sldId id="380" r:id="rId16"/>
    <p:sldId id="366" r:id="rId17"/>
    <p:sldId id="367" r:id="rId18"/>
    <p:sldId id="396" r:id="rId19"/>
    <p:sldId id="362" r:id="rId20"/>
    <p:sldId id="363" r:id="rId21"/>
    <p:sldId id="364" r:id="rId22"/>
    <p:sldId id="388" r:id="rId23"/>
    <p:sldId id="375" r:id="rId24"/>
    <p:sldId id="376" r:id="rId25"/>
    <p:sldId id="377" r:id="rId26"/>
    <p:sldId id="392" r:id="rId27"/>
    <p:sldId id="391" r:id="rId28"/>
    <p:sldId id="389" r:id="rId29"/>
    <p:sldId id="390" r:id="rId30"/>
    <p:sldId id="393" r:id="rId31"/>
    <p:sldId id="394" r:id="rId32"/>
    <p:sldId id="395" r:id="rId33"/>
    <p:sldId id="397" r:id="rId34"/>
    <p:sldId id="398" r:id="rId35"/>
    <p:sldId id="278" r:id="rId36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Sniglet" panose="020B0604020202020204" charset="0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86388" autoAdjust="0"/>
  </p:normalViewPr>
  <p:slideViewPr>
    <p:cSldViewPr>
      <p:cViewPr varScale="1">
        <p:scale>
          <a:sx n="79" d="100"/>
          <a:sy n="79" d="100"/>
        </p:scale>
        <p:origin x="118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 smtClean="0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HTML - Forms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smtClean="0"/>
              <a:t>O atributo </a:t>
            </a:r>
            <a:r>
              <a:rPr lang="pt-BR" sz="1600" dirty="0" err="1" smtClean="0"/>
              <a:t>name</a:t>
            </a:r>
            <a:r>
              <a:rPr lang="pt-BR" sz="1600" dirty="0" smtClean="0"/>
              <a:t> especifica o nome de um formulário.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É usado para fazer referência a elementos em um </a:t>
            </a:r>
            <a:r>
              <a:rPr lang="pt-BR" sz="1600" dirty="0" err="1" smtClean="0"/>
              <a:t>JavaScript</a:t>
            </a:r>
            <a:r>
              <a:rPr lang="pt-BR" sz="1600" dirty="0" smtClean="0"/>
              <a:t> ou para fazer referência a dados de formulário após o envio de um formulário.</a:t>
            </a:r>
          </a:p>
          <a:p>
            <a:pPr algn="l"/>
            <a:endParaRPr lang="pt-PT" sz="1600" dirty="0" smtClean="0"/>
          </a:p>
          <a:p>
            <a:pPr algn="l"/>
            <a:r>
              <a:rPr lang="pt-PT" sz="1600" dirty="0" smtClean="0"/>
              <a:t>Observe </a:t>
            </a:r>
            <a:r>
              <a:rPr lang="pt-PT" sz="1600" dirty="0"/>
              <a:t>que cada campo de entrada deve ter um atributo de name a ser enviado.</a:t>
            </a:r>
          </a:p>
          <a:p>
            <a:pPr algn="l"/>
            <a:endParaRPr lang="pt-PT" sz="1600" dirty="0" smtClean="0"/>
          </a:p>
          <a:p>
            <a:pPr algn="l"/>
            <a:r>
              <a:rPr lang="pt-PT" sz="1600" dirty="0" smtClean="0"/>
              <a:t>Se </a:t>
            </a:r>
            <a:r>
              <a:rPr lang="pt-PT" sz="1600" dirty="0"/>
              <a:t>o atributo name for omitido, o valor do campo de entrada não será enviado.</a:t>
            </a:r>
            <a:endParaRPr lang="pt-BR" sz="1600" i="1" dirty="0">
              <a:solidFill>
                <a:srgbClr val="FF0000"/>
              </a:solidFill>
            </a:endParaRPr>
          </a:p>
          <a:p>
            <a:pPr algn="just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smtClean="0"/>
              <a:t>O atributo </a:t>
            </a:r>
            <a:r>
              <a:rPr lang="pt-BR" sz="1600" dirty="0" err="1" smtClean="0"/>
              <a:t>placeholder</a:t>
            </a:r>
            <a:r>
              <a:rPr lang="pt-BR" sz="1600" dirty="0" smtClean="0"/>
              <a:t> especifica </a:t>
            </a:r>
            <a:r>
              <a:rPr lang="pt-BR" sz="1600" dirty="0"/>
              <a:t>uma breve dica que descreve o valor esperado de um campo de entrada (por exemplo, um valor de amostra ou uma breve descrição do formato esperado).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dica curta é exibida no campo de entrada antes que o usuário insira um valor.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Nota: O </a:t>
            </a:r>
            <a:r>
              <a:rPr lang="pt-BR" sz="1600" dirty="0" smtClean="0"/>
              <a:t>atributo </a:t>
            </a:r>
            <a:r>
              <a:rPr lang="pt-BR" sz="1600" dirty="0" err="1" smtClean="0"/>
              <a:t>placeholder</a:t>
            </a:r>
            <a:r>
              <a:rPr lang="pt-BR" sz="1600" dirty="0" smtClean="0"/>
              <a:t> funciona </a:t>
            </a:r>
            <a:r>
              <a:rPr lang="pt-BR" sz="1600" dirty="0"/>
              <a:t>com os seguintes tipos de entrada: texto, pesquisa, </a:t>
            </a:r>
            <a:r>
              <a:rPr lang="pt-BR" sz="1600" dirty="0" err="1"/>
              <a:t>url</a:t>
            </a:r>
            <a:r>
              <a:rPr lang="pt-BR" sz="1600" dirty="0"/>
              <a:t>, </a:t>
            </a:r>
            <a:r>
              <a:rPr lang="pt-BR" sz="1600" dirty="0" err="1"/>
              <a:t>tel</a:t>
            </a:r>
            <a:r>
              <a:rPr lang="pt-BR" sz="1600" dirty="0"/>
              <a:t>, email e senha.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PlaceHolder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26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err="1" smtClean="0"/>
              <a:t>maxlength</a:t>
            </a:r>
            <a:r>
              <a:rPr lang="pt-BR" sz="1600" dirty="0" smtClean="0"/>
              <a:t>=“5" </a:t>
            </a:r>
          </a:p>
          <a:p>
            <a:pPr algn="just"/>
            <a:r>
              <a:rPr lang="pt-BR" sz="1600" dirty="0" smtClean="0"/>
              <a:t>size</a:t>
            </a:r>
            <a:r>
              <a:rPr lang="pt-BR" sz="1600" dirty="0"/>
              <a:t>="</a:t>
            </a:r>
            <a:r>
              <a:rPr lang="pt-BR" sz="1600" dirty="0" smtClean="0"/>
              <a:t>10“</a:t>
            </a:r>
          </a:p>
          <a:p>
            <a:pPr algn="just"/>
            <a:endParaRPr lang="pt-BR" sz="1600" dirty="0" smtClean="0"/>
          </a:p>
          <a:p>
            <a:pPr algn="just"/>
            <a:r>
              <a:rPr lang="pt-BR" sz="1600" dirty="0" smtClean="0"/>
              <a:t>O atributo size </a:t>
            </a:r>
            <a:r>
              <a:rPr lang="pt-BR" sz="1600" dirty="0"/>
              <a:t>especifica a largura visível, em caracteres, de um </a:t>
            </a:r>
            <a:r>
              <a:rPr lang="pt-BR" sz="1600" dirty="0" smtClean="0"/>
              <a:t>elemento &lt;</a:t>
            </a:r>
            <a:r>
              <a:rPr lang="pt-BR" sz="1600" dirty="0"/>
              <a:t>input&gt;.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 smtClean="0"/>
              <a:t>Dica</a:t>
            </a:r>
            <a:r>
              <a:rPr lang="pt-BR" sz="1600" dirty="0"/>
              <a:t>: Para especificar o número máximo de caracteres permitidos no </a:t>
            </a:r>
            <a:r>
              <a:rPr lang="pt-BR" sz="1600" dirty="0" smtClean="0"/>
              <a:t>elemento &lt;input&gt;, </a:t>
            </a:r>
            <a:r>
              <a:rPr lang="pt-BR" sz="1600" dirty="0"/>
              <a:t>utilize o </a:t>
            </a:r>
            <a:r>
              <a:rPr lang="pt-BR" sz="1600" dirty="0" smtClean="0"/>
              <a:t>atributo </a:t>
            </a:r>
            <a:r>
              <a:rPr lang="pt-BR" sz="1600" dirty="0" err="1" smtClean="0"/>
              <a:t>maxlength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size e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maxsize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87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A </a:t>
            </a:r>
            <a:r>
              <a:rPr lang="pt-BR" sz="1600" dirty="0" err="1" smtClean="0"/>
              <a:t>tag</a:t>
            </a:r>
            <a:r>
              <a:rPr lang="pt-BR" sz="1600" dirty="0" smtClean="0"/>
              <a:t> &lt;</a:t>
            </a:r>
            <a:r>
              <a:rPr lang="pt-BR" sz="1600" dirty="0" err="1" smtClean="0"/>
              <a:t>fieldset</a:t>
            </a:r>
            <a:r>
              <a:rPr lang="pt-BR" sz="1600" dirty="0" smtClean="0"/>
              <a:t>&gt; é </a:t>
            </a:r>
            <a:r>
              <a:rPr lang="pt-BR" sz="1600" dirty="0"/>
              <a:t>usada para agrupar elementos relacionados em um formulário.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&lt;</a:t>
            </a:r>
            <a:r>
              <a:rPr lang="pt-BR" sz="1600" dirty="0" err="1" smtClean="0"/>
              <a:t>fieldset</a:t>
            </a:r>
            <a:r>
              <a:rPr lang="pt-BR" sz="1600" dirty="0" smtClean="0"/>
              <a:t>&gt; </a:t>
            </a:r>
            <a:r>
              <a:rPr lang="pt-BR" sz="1600" dirty="0"/>
              <a:t>desenha uma caixa ao redor dos elementos relacionados.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Dicas e notas</a:t>
            </a:r>
          </a:p>
          <a:p>
            <a:pPr algn="just"/>
            <a:r>
              <a:rPr lang="pt-BR" sz="1600" dirty="0"/>
              <a:t>Dica: A </a:t>
            </a:r>
            <a:r>
              <a:rPr lang="pt-BR" sz="1600" dirty="0" err="1"/>
              <a:t>tag</a:t>
            </a:r>
            <a:r>
              <a:rPr lang="pt-BR" sz="1600" dirty="0"/>
              <a:t> &lt;</a:t>
            </a:r>
            <a:r>
              <a:rPr lang="pt-BR" sz="1600" dirty="0" err="1"/>
              <a:t>legend</a:t>
            </a:r>
            <a:r>
              <a:rPr lang="pt-BR" sz="1600" dirty="0"/>
              <a:t>&gt; é usada para definir uma legenda para o &lt;</a:t>
            </a:r>
            <a:r>
              <a:rPr lang="pt-BR" sz="1600" dirty="0" err="1"/>
              <a:t>fieldset</a:t>
            </a:r>
            <a:r>
              <a:rPr lang="pt-BR" sz="1600" dirty="0"/>
              <a:t>&gt;elemento</a:t>
            </a:r>
            <a:r>
              <a:rPr lang="pt-BR" sz="1600" dirty="0" smtClean="0"/>
              <a:t>.</a:t>
            </a:r>
          </a:p>
          <a:p>
            <a:pPr algn="just"/>
            <a:r>
              <a:rPr lang="pt-BR" sz="1600" dirty="0" smtClean="0"/>
              <a:t>É necessário fechar a </a:t>
            </a:r>
            <a:r>
              <a:rPr lang="pt-BR" sz="1600" dirty="0" err="1" smtClean="0"/>
              <a:t>tag</a:t>
            </a:r>
            <a:r>
              <a:rPr lang="pt-BR" sz="1600" dirty="0" smtClean="0"/>
              <a:t>.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fieldset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6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 smtClean="0"/>
              <a:t>Adicionalmente podemos obrigar o usuário a preencher os campos adicionando o item required no final do input.</a:t>
            </a: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&lt;input </a:t>
            </a:r>
            <a:r>
              <a:rPr lang="pt-BR" sz="1800" i="1" dirty="0" err="1">
                <a:solidFill>
                  <a:srgbClr val="FF0000"/>
                </a:solidFill>
              </a:rPr>
              <a:t>type</a:t>
            </a:r>
            <a:r>
              <a:rPr lang="pt-BR" sz="1800" i="1" dirty="0">
                <a:solidFill>
                  <a:srgbClr val="FF0000"/>
                </a:solidFill>
              </a:rPr>
              <a:t>="</a:t>
            </a:r>
            <a:r>
              <a:rPr lang="pt-BR" sz="1800" i="1" dirty="0" err="1">
                <a:solidFill>
                  <a:srgbClr val="FF0000"/>
                </a:solidFill>
              </a:rPr>
              <a:t>text</a:t>
            </a:r>
            <a:r>
              <a:rPr lang="pt-BR" sz="1800" i="1" dirty="0">
                <a:solidFill>
                  <a:srgbClr val="FF0000"/>
                </a:solidFill>
              </a:rPr>
              <a:t>" id="</a:t>
            </a:r>
            <a:r>
              <a:rPr lang="pt-BR" sz="1800" i="1" dirty="0" err="1">
                <a:solidFill>
                  <a:srgbClr val="FF0000"/>
                </a:solidFill>
              </a:rPr>
              <a:t>fname</a:t>
            </a:r>
            <a:r>
              <a:rPr lang="pt-BR" sz="1800" i="1" dirty="0">
                <a:solidFill>
                  <a:srgbClr val="FF0000"/>
                </a:solidFill>
              </a:rPr>
              <a:t>" </a:t>
            </a:r>
            <a:r>
              <a:rPr lang="pt-BR" sz="1800" i="1" dirty="0" err="1" smtClean="0">
                <a:solidFill>
                  <a:srgbClr val="FF0000"/>
                </a:solidFill>
              </a:rPr>
              <a:t>name</a:t>
            </a:r>
            <a:r>
              <a:rPr lang="pt-BR" sz="1800" i="1" dirty="0">
                <a:solidFill>
                  <a:srgbClr val="FF0000"/>
                </a:solidFill>
              </a:rPr>
              <a:t>="</a:t>
            </a:r>
            <a:r>
              <a:rPr lang="pt-BR" sz="1800" i="1" dirty="0" err="1" smtClean="0">
                <a:solidFill>
                  <a:srgbClr val="FF0000"/>
                </a:solidFill>
              </a:rPr>
              <a:t>fname</a:t>
            </a:r>
            <a:r>
              <a:rPr lang="pt-BR" sz="1800" i="1" dirty="0" smtClean="0">
                <a:solidFill>
                  <a:srgbClr val="FF0000"/>
                </a:solidFill>
              </a:rPr>
              <a:t>“ </a:t>
            </a:r>
            <a:r>
              <a:rPr lang="pt-BR" sz="1800" b="1" i="1" dirty="0" err="1" smtClean="0">
                <a:solidFill>
                  <a:srgbClr val="FF0000"/>
                </a:solidFill>
              </a:rPr>
              <a:t>required</a:t>
            </a:r>
            <a:r>
              <a:rPr lang="pt-BR" sz="1800" i="1" dirty="0" smtClean="0">
                <a:solidFill>
                  <a:srgbClr val="FF0000"/>
                </a:solidFill>
              </a:rPr>
              <a:t>&gt;&lt;</a:t>
            </a:r>
            <a:r>
              <a:rPr lang="pt-BR" sz="1800" i="1" dirty="0" err="1">
                <a:solidFill>
                  <a:srgbClr val="FF0000"/>
                </a:solidFill>
              </a:rPr>
              <a:t>br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415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O </a:t>
            </a:r>
            <a:r>
              <a:rPr lang="pt-BR" sz="1600" dirty="0" err="1"/>
              <a:t>value</a:t>
            </a:r>
            <a:r>
              <a:rPr lang="pt-BR" sz="1600" dirty="0"/>
              <a:t> é a informação que será enviado </a:t>
            </a:r>
            <a:r>
              <a:rPr lang="pt-BR" sz="1600" dirty="0" smtClean="0"/>
              <a:t>ao </a:t>
            </a:r>
            <a:r>
              <a:rPr lang="pt-BR" sz="1600" dirty="0" err="1" smtClean="0"/>
              <a:t>back-end</a:t>
            </a:r>
            <a:r>
              <a:rPr lang="pt-BR" sz="1600" dirty="0" smtClean="0"/>
              <a:t>, posteriormente ao servidor.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"</a:t>
            </a:r>
            <a:r>
              <a:rPr lang="pt-BR" sz="1600" dirty="0" err="1" smtClean="0"/>
              <a:t>button</a:t>
            </a:r>
            <a:r>
              <a:rPr lang="pt-BR" sz="1600" dirty="0" smtClean="0"/>
              <a:t>", </a:t>
            </a:r>
            <a:r>
              <a:rPr lang="pt-BR" sz="1600" dirty="0"/>
              <a:t>"redefinir" e "enviar" - define o texto do botão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“</a:t>
            </a:r>
            <a:r>
              <a:rPr lang="pt-BR" sz="1600" dirty="0" err="1" smtClean="0"/>
              <a:t>text</a:t>
            </a:r>
            <a:r>
              <a:rPr lang="pt-BR" sz="1600" dirty="0" smtClean="0"/>
              <a:t>", </a:t>
            </a:r>
            <a:r>
              <a:rPr lang="pt-BR" sz="1600" dirty="0"/>
              <a:t>"senha" e "oculto" - define o valor inicial (padrão) do campo de entrada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 smtClean="0"/>
              <a:t>“</a:t>
            </a:r>
            <a:r>
              <a:rPr lang="pt-BR" sz="1600" dirty="0" err="1"/>
              <a:t>checkbox</a:t>
            </a:r>
            <a:r>
              <a:rPr lang="pt-BR" sz="1600" dirty="0"/>
              <a:t>”, “radio”, “</a:t>
            </a:r>
            <a:r>
              <a:rPr lang="pt-BR" sz="1600" dirty="0" err="1"/>
              <a:t>image</a:t>
            </a:r>
            <a:r>
              <a:rPr lang="pt-BR" sz="1600" dirty="0"/>
              <a:t>” - define o valor associado ao input (este também é o valor que é enviado no </a:t>
            </a:r>
            <a:r>
              <a:rPr lang="pt-BR" sz="1600" dirty="0" err="1" smtClean="0"/>
              <a:t>submit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5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type="submit"&gt; define um botão para enviar os dados do formulário para um manipulador de formulários. </a:t>
            </a:r>
            <a:endParaRPr lang="pt-PT" sz="1800" dirty="0" smtClean="0"/>
          </a:p>
          <a:p>
            <a:pPr algn="l"/>
            <a:r>
              <a:rPr lang="pt-PT" sz="1800" dirty="0" smtClean="0"/>
              <a:t>O </a:t>
            </a:r>
            <a:r>
              <a:rPr lang="pt-PT" sz="1800" dirty="0"/>
              <a:t>manipulador de formulário geralmente é um arquivo no servidor com um script para processar dados de entrada. </a:t>
            </a:r>
            <a:endParaRPr lang="pt-PT" sz="1800" dirty="0" smtClean="0"/>
          </a:p>
          <a:p>
            <a:pPr algn="l"/>
            <a:r>
              <a:rPr lang="pt-PT" sz="1800" dirty="0" smtClean="0"/>
              <a:t>O </a:t>
            </a:r>
            <a:r>
              <a:rPr lang="pt-PT" sz="1800" dirty="0"/>
              <a:t>manipulador de formulário é especificado no atributo de ação do formulário.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66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&lt;form </a:t>
            </a:r>
            <a:r>
              <a:rPr lang="pt-BR" sz="1600" i="1" dirty="0" err="1" smtClean="0">
                <a:solidFill>
                  <a:srgbClr val="FF0000"/>
                </a:solidFill>
              </a:rPr>
              <a:t>action</a:t>
            </a:r>
            <a:r>
              <a:rPr lang="pt-BR" sz="1600" i="1" dirty="0" smtClean="0">
                <a:solidFill>
                  <a:srgbClr val="FF0000"/>
                </a:solidFill>
              </a:rPr>
              <a:t>="/</a:t>
            </a:r>
            <a:r>
              <a:rPr lang="pt-BR" sz="1600" i="1" dirty="0" err="1" smtClean="0">
                <a:solidFill>
                  <a:srgbClr val="FF0000"/>
                </a:solidFill>
              </a:rPr>
              <a:t>action_page.php</a:t>
            </a:r>
            <a:r>
              <a:rPr lang="pt-BR" sz="1600" i="1" dirty="0" smtClean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        &lt;</a:t>
            </a:r>
            <a:r>
              <a:rPr lang="pt-BR" sz="1600" i="1" dirty="0" err="1" smtClean="0">
                <a:solidFill>
                  <a:srgbClr val="FF0000"/>
                </a:solidFill>
              </a:rPr>
              <a:t>label</a:t>
            </a:r>
            <a:r>
              <a:rPr lang="pt-BR" sz="1600" i="1" dirty="0" smtClean="0">
                <a:solidFill>
                  <a:srgbClr val="FF0000"/>
                </a:solidFill>
              </a:rPr>
              <a:t> for="</a:t>
            </a:r>
            <a:r>
              <a:rPr lang="pt-BR" sz="1600" i="1" dirty="0" err="1" smtClean="0">
                <a:solidFill>
                  <a:srgbClr val="FF0000"/>
                </a:solidFill>
              </a:rPr>
              <a:t>fname</a:t>
            </a:r>
            <a:r>
              <a:rPr lang="pt-BR" sz="1600" i="1" dirty="0" smtClean="0">
                <a:solidFill>
                  <a:srgbClr val="FF0000"/>
                </a:solidFill>
              </a:rPr>
              <a:t>"&gt;Primeiro Nome:&lt;/</a:t>
            </a:r>
            <a:r>
              <a:rPr lang="pt-BR" sz="1600" i="1" dirty="0" err="1" smtClean="0">
                <a:solidFill>
                  <a:srgbClr val="FF0000"/>
                </a:solidFill>
              </a:rPr>
              <a:t>label</a:t>
            </a:r>
            <a:r>
              <a:rPr lang="pt-BR" sz="1600" i="1" dirty="0" smtClean="0">
                <a:solidFill>
                  <a:srgbClr val="FF0000"/>
                </a:solidFill>
              </a:rPr>
              <a:t>&gt;&lt;</a:t>
            </a:r>
            <a:r>
              <a:rPr lang="pt-BR" sz="1600" i="1" dirty="0" err="1" smtClean="0">
                <a:solidFill>
                  <a:srgbClr val="FF0000"/>
                </a:solidFill>
              </a:rPr>
              <a:t>br</a:t>
            </a:r>
            <a:r>
              <a:rPr lang="pt-BR" sz="1600" i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text</a:t>
            </a:r>
            <a:r>
              <a:rPr lang="pt-BR" sz="1600" i="1" dirty="0">
                <a:solidFill>
                  <a:srgbClr val="FF0000"/>
                </a:solidFill>
              </a:rPr>
              <a:t>" id="</a:t>
            </a:r>
            <a:r>
              <a:rPr lang="pt-BR" sz="1600" i="1" dirty="0" err="1">
                <a:solidFill>
                  <a:srgbClr val="FF0000"/>
                </a:solidFill>
              </a:rPr>
              <a:t>fname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fname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="Ederson"&gt;&lt;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 for="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"&gt;Último nome:&lt;/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text</a:t>
            </a:r>
            <a:r>
              <a:rPr lang="pt-BR" sz="1600" i="1" dirty="0">
                <a:solidFill>
                  <a:srgbClr val="FF0000"/>
                </a:solidFill>
              </a:rPr>
              <a:t>" id="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lname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="Costa"&gt;&lt;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    &lt;input 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submit</a:t>
            </a:r>
            <a:r>
              <a:rPr lang="pt-BR" sz="1600" i="1" dirty="0">
                <a:solidFill>
                  <a:srgbClr val="FF0000"/>
                </a:solidFill>
              </a:rPr>
              <a:t>" 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>
                <a:solidFill>
                  <a:srgbClr val="FF0000"/>
                </a:solidFill>
              </a:rPr>
              <a:t>="Enviar"&gt;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   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92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"&gt;Cadastrar&lt;/</a:t>
            </a:r>
            <a:r>
              <a:rPr lang="pt-BR" sz="1600" dirty="0" err="1"/>
              <a:t>button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="reset"&gt;Limpar Formulário&lt;/</a:t>
            </a:r>
            <a:r>
              <a:rPr lang="pt-BR" sz="1600" dirty="0" err="1"/>
              <a:t>button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button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submit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/reset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02" y="2307183"/>
            <a:ext cx="2984348" cy="5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type="radio"&gt; define um botão de opção</a:t>
            </a:r>
            <a:r>
              <a:rPr lang="pt-PT" sz="1800" dirty="0" smtClean="0"/>
              <a:t>.</a:t>
            </a:r>
          </a:p>
          <a:p>
            <a:pPr algn="l"/>
            <a:r>
              <a:rPr lang="pt-PT" sz="1800" dirty="0" smtClean="0"/>
              <a:t>Os </a:t>
            </a:r>
            <a:r>
              <a:rPr lang="pt-PT" sz="1800" dirty="0"/>
              <a:t>botões de opção permitem que o usuário selecione UMA dentre um número limitado de opções</a:t>
            </a:r>
            <a:r>
              <a:rPr lang="pt-PT" sz="1800" dirty="0" smtClean="0"/>
              <a:t>.</a:t>
            </a: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radio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51" y="1802386"/>
            <a:ext cx="3107204" cy="149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09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Um formulário HTML é usado para coletar a entrada do usuário. A entrada do usuário é mais frequentemente enviada a um servidor para processamento</a:t>
            </a:r>
            <a:r>
              <a:rPr lang="pt-PT" sz="1800" dirty="0" smtClean="0"/>
              <a:t>.</a:t>
            </a:r>
          </a:p>
          <a:p>
            <a:pPr algn="l"/>
            <a:r>
              <a:rPr lang="pt-PT" sz="1800" dirty="0"/>
              <a:t>O elemento HTML &lt;form&gt; é usado para criar um formulário HTML para entrada do usuário</a:t>
            </a:r>
            <a:r>
              <a:rPr lang="pt-PT" sz="1800" dirty="0" smtClean="0"/>
              <a:t>: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i="1" dirty="0" smtClean="0">
                <a:solidFill>
                  <a:srgbClr val="FF0000"/>
                </a:solidFill>
              </a:rPr>
              <a:t>&lt;</a:t>
            </a:r>
            <a:r>
              <a:rPr lang="pt-BR" sz="1800" i="1" dirty="0">
                <a:solidFill>
                  <a:srgbClr val="FF0000"/>
                </a:solidFill>
              </a:rPr>
              <a:t>form&gt;</a:t>
            </a:r>
            <a:br>
              <a:rPr lang="pt-BR" sz="1800" i="1" dirty="0">
                <a:solidFill>
                  <a:srgbClr val="FF0000"/>
                </a:solidFill>
              </a:rPr>
            </a:br>
            <a:r>
              <a:rPr lang="pt-BR" sz="1800" i="1" dirty="0" smtClean="0">
                <a:solidFill>
                  <a:srgbClr val="FF0000"/>
                </a:solidFill>
              </a:rPr>
              <a:t>form </a:t>
            </a:r>
            <a:r>
              <a:rPr lang="pt-BR" sz="1800" i="1" dirty="0" err="1">
                <a:solidFill>
                  <a:srgbClr val="FF0000"/>
                </a:solidFill>
              </a:rPr>
              <a:t>elements</a:t>
            </a:r>
            <a:r>
              <a:rPr lang="pt-BR" sz="1800" i="1" dirty="0">
                <a:solidFill>
                  <a:srgbClr val="FF0000"/>
                </a:solidFill>
              </a:rPr>
              <a:t/>
            </a:r>
            <a:br>
              <a:rPr lang="pt-BR" sz="1800" i="1" dirty="0">
                <a:solidFill>
                  <a:srgbClr val="FF0000"/>
                </a:solidFill>
              </a:rPr>
            </a:br>
            <a:r>
              <a:rPr lang="pt-BR" sz="1800" i="1" dirty="0" smtClean="0">
                <a:solidFill>
                  <a:srgbClr val="FF0000"/>
                </a:solidFill>
              </a:rPr>
              <a:t>&lt;/</a:t>
            </a:r>
            <a:r>
              <a:rPr lang="pt-BR" sz="1800" i="1" dirty="0">
                <a:solidFill>
                  <a:srgbClr val="FF0000"/>
                </a:solidFill>
              </a:rPr>
              <a:t>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9" y="1896065"/>
            <a:ext cx="2963797" cy="13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300" dirty="0">
                <a:solidFill>
                  <a:srgbClr val="FF0000"/>
                </a:solidFill>
              </a:rPr>
              <a:t>&lt;p&gt;Qual sua linguagem preferida:&lt;/p&gt;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&lt;</a:t>
            </a:r>
            <a:r>
              <a:rPr lang="pt-BR" sz="1300" dirty="0" err="1" smtClean="0">
                <a:solidFill>
                  <a:srgbClr val="FF0000"/>
                </a:solidFill>
              </a:rPr>
              <a:t>form</a:t>
            </a:r>
            <a:r>
              <a:rPr lang="pt-BR" sz="1300" dirty="0" smtClean="0">
                <a:solidFill>
                  <a:srgbClr val="FF0000"/>
                </a:solidFill>
              </a:rPr>
              <a:t> </a:t>
            </a:r>
            <a:r>
              <a:rPr lang="pt-BR" sz="1300" dirty="0" err="1" smtClean="0">
                <a:solidFill>
                  <a:srgbClr val="FF0000"/>
                </a:solidFill>
              </a:rPr>
              <a:t>action</a:t>
            </a:r>
            <a:r>
              <a:rPr lang="pt-BR" sz="1300" dirty="0" smtClean="0">
                <a:solidFill>
                  <a:srgbClr val="FF0000"/>
                </a:solidFill>
              </a:rPr>
              <a:t>:”</a:t>
            </a:r>
            <a:r>
              <a:rPr lang="pt-BR" sz="1300" dirty="0" err="1" smtClean="0">
                <a:solidFill>
                  <a:srgbClr val="FF0000"/>
                </a:solidFill>
              </a:rPr>
              <a:t>page.php</a:t>
            </a:r>
            <a:r>
              <a:rPr lang="pt-BR" sz="1300" dirty="0" smtClean="0">
                <a:solidFill>
                  <a:srgbClr val="FF0000"/>
                </a:solidFill>
              </a:rPr>
              <a:t>”&gt;</a:t>
            </a:r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dirty="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dirty="0" err="1">
                <a:solidFill>
                  <a:srgbClr val="FF0000"/>
                </a:solidFill>
              </a:rPr>
              <a:t>html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="HTML"&gt;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</a:t>
            </a:r>
            <a:r>
              <a:rPr lang="pt-BR" sz="1300" dirty="0" err="1">
                <a:solidFill>
                  <a:srgbClr val="FF0000"/>
                </a:solidFill>
              </a:rPr>
              <a:t>html</a:t>
            </a:r>
            <a:r>
              <a:rPr lang="pt-BR" sz="1300" dirty="0">
                <a:solidFill>
                  <a:srgbClr val="FF0000"/>
                </a:solidFill>
              </a:rPr>
              <a:t>"&gt;HTML&lt;/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&gt;&lt;</a:t>
            </a:r>
            <a:r>
              <a:rPr lang="pt-BR" sz="1300" dirty="0" err="1">
                <a:solidFill>
                  <a:srgbClr val="FF0000"/>
                </a:solidFill>
              </a:rPr>
              <a:t>br</a:t>
            </a:r>
            <a:r>
              <a:rPr lang="pt-BR" sz="1300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dirty="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dirty="0" err="1">
                <a:solidFill>
                  <a:srgbClr val="FF0000"/>
                </a:solidFill>
              </a:rPr>
              <a:t>css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="CSS"&gt;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for="css"&gt;CSS&lt;/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&gt;&lt;</a:t>
            </a:r>
            <a:r>
              <a:rPr lang="pt-BR" sz="1300" dirty="0" err="1">
                <a:solidFill>
                  <a:srgbClr val="FF0000"/>
                </a:solidFill>
              </a:rPr>
              <a:t>br</a:t>
            </a:r>
            <a:r>
              <a:rPr lang="pt-BR" sz="1300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&lt;input </a:t>
            </a:r>
            <a:r>
              <a:rPr lang="pt-BR" sz="1300" dirty="0" err="1">
                <a:solidFill>
                  <a:srgbClr val="FF0000"/>
                </a:solidFill>
              </a:rPr>
              <a:t>type</a:t>
            </a:r>
            <a:r>
              <a:rPr lang="pt-BR" sz="1300" dirty="0">
                <a:solidFill>
                  <a:srgbClr val="FF0000"/>
                </a:solidFill>
              </a:rPr>
              <a:t>="radio" id="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name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fav_language</a:t>
            </a:r>
            <a:r>
              <a:rPr lang="pt-BR" sz="1300" dirty="0">
                <a:solidFill>
                  <a:srgbClr val="FF0000"/>
                </a:solidFill>
              </a:rPr>
              <a:t>" </a:t>
            </a:r>
            <a:r>
              <a:rPr lang="pt-BR" sz="1300" dirty="0" err="1">
                <a:solidFill>
                  <a:srgbClr val="FF0000"/>
                </a:solidFill>
              </a:rPr>
              <a:t>value</a:t>
            </a:r>
            <a:r>
              <a:rPr lang="pt-BR" sz="1300" dirty="0">
                <a:solidFill>
                  <a:srgbClr val="FF0000"/>
                </a:solidFill>
              </a:rPr>
              <a:t>="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    &lt;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 for="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"&gt;</a:t>
            </a:r>
            <a:r>
              <a:rPr lang="pt-BR" sz="1300" dirty="0" err="1">
                <a:solidFill>
                  <a:srgbClr val="FF0000"/>
                </a:solidFill>
              </a:rPr>
              <a:t>JavaScript</a:t>
            </a:r>
            <a:r>
              <a:rPr lang="pt-BR" sz="1300" dirty="0">
                <a:solidFill>
                  <a:srgbClr val="FF0000"/>
                </a:solidFill>
              </a:rPr>
              <a:t>&lt;/</a:t>
            </a:r>
            <a:r>
              <a:rPr lang="pt-BR" sz="1300" dirty="0" err="1">
                <a:solidFill>
                  <a:srgbClr val="FF0000"/>
                </a:solidFill>
              </a:rPr>
              <a:t>label</a:t>
            </a:r>
            <a:r>
              <a:rPr lang="pt-BR" sz="1300" dirty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300" dirty="0" smtClean="0">
              <a:solidFill>
                <a:srgbClr val="FF0000"/>
              </a:solidFill>
            </a:endParaRPr>
          </a:p>
          <a:p>
            <a:pPr algn="l"/>
            <a:r>
              <a:rPr lang="pt-BR" sz="1300" dirty="0">
                <a:solidFill>
                  <a:srgbClr val="FF0000"/>
                </a:solidFill>
              </a:rPr>
              <a:t>    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radio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51" y="1802386"/>
            <a:ext cx="3107204" cy="149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6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/>
              <a:t>O &lt;input type="checkbox"&gt; define uma caixa de seleção. </a:t>
            </a:r>
            <a:endParaRPr lang="pt-PT" sz="1600" dirty="0" smtClean="0"/>
          </a:p>
          <a:p>
            <a:pPr algn="l"/>
            <a:r>
              <a:rPr lang="pt-PT" sz="1600" dirty="0" smtClean="0"/>
              <a:t>As </a:t>
            </a:r>
            <a:r>
              <a:rPr lang="pt-PT" sz="1600" dirty="0"/>
              <a:t>caixas de seleção permitem que um usuário selecione ZERO ou MAIS opções de um número limitado de opções</a:t>
            </a:r>
            <a:r>
              <a:rPr lang="pt-PT" sz="1600" dirty="0" smtClean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checkbox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6" y="2016468"/>
            <a:ext cx="3152552" cy="135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52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07474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i="1" dirty="0" smtClean="0">
                <a:solidFill>
                  <a:srgbClr val="FF0000"/>
                </a:solidFill>
              </a:rPr>
              <a:t>&lt;</a:t>
            </a:r>
            <a:r>
              <a:rPr lang="pt-BR" sz="1600" i="1" dirty="0">
                <a:solidFill>
                  <a:srgbClr val="FF0000"/>
                </a:solidFill>
              </a:rPr>
              <a:t>form&gt;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html</a:t>
            </a:r>
            <a:r>
              <a:rPr lang="pt-BR" sz="1600" i="1" dirty="0" smtClean="0">
                <a:solidFill>
                  <a:srgbClr val="FF0000"/>
                </a:solidFill>
              </a:rPr>
              <a:t>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fav_language</a:t>
            </a:r>
            <a:r>
              <a:rPr lang="pt-BR" sz="1600" i="1" dirty="0" smtClean="0">
                <a:solidFill>
                  <a:srgbClr val="FF0000"/>
                </a:solidFill>
              </a:rPr>
              <a:t>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html</a:t>
            </a:r>
            <a:r>
              <a:rPr lang="pt-BR" sz="1600" i="1" dirty="0" smtClean="0">
                <a:solidFill>
                  <a:srgbClr val="FF0000"/>
                </a:solidFill>
              </a:rPr>
              <a:t>"&gt;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html</a:t>
            </a:r>
            <a:r>
              <a:rPr lang="pt-BR" sz="1600" i="1" dirty="0" smtClean="0">
                <a:solidFill>
                  <a:srgbClr val="FF0000"/>
                </a:solidFill>
              </a:rPr>
              <a:t>"&gt;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 smtClean="0">
                <a:solidFill>
                  <a:srgbClr val="FF0000"/>
                </a:solidFill>
              </a:rPr>
              <a:t>html</a:t>
            </a:r>
            <a:r>
              <a:rPr lang="pt-BR" sz="1600" i="1" dirty="0" smtClean="0">
                <a:solidFill>
                  <a:srgbClr val="FF0000"/>
                </a:solidFill>
              </a:rPr>
              <a:t>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endParaRPr lang="pt-BR" sz="1600" i="1" dirty="0" smtClean="0">
              <a:solidFill>
                <a:srgbClr val="FF0000"/>
              </a:solidFill>
            </a:endParaRP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</a:t>
            </a:r>
            <a:r>
              <a:rPr lang="pt-BR" sz="1600" i="1" dirty="0" smtClean="0">
                <a:solidFill>
                  <a:srgbClr val="FF0000"/>
                </a:solidFill>
              </a:rPr>
              <a:t>=“css"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 smtClean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fav_language</a:t>
            </a:r>
            <a:r>
              <a:rPr lang="pt-BR" sz="1600" i="1" dirty="0" smtClean="0">
                <a:solidFill>
                  <a:srgbClr val="FF0000"/>
                </a:solidFill>
              </a:rPr>
              <a:t>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 smtClean="0">
                <a:solidFill>
                  <a:srgbClr val="FF0000"/>
                </a:solidFill>
              </a:rPr>
              <a:t>=“css"&gt;</a:t>
            </a:r>
            <a:r>
              <a:rPr lang="pt-BR" sz="1600" i="1" dirty="0">
                <a:solidFill>
                  <a:srgbClr val="FF0000"/>
                </a:solidFill>
              </a:rPr>
              <a:t/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</a:t>
            </a:r>
            <a:r>
              <a:rPr lang="pt-BR" sz="1600" i="1" dirty="0" smtClean="0">
                <a:solidFill>
                  <a:srgbClr val="FF0000"/>
                </a:solidFill>
              </a:rPr>
              <a:t>=“css"&gt;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smtClean="0">
                <a:solidFill>
                  <a:srgbClr val="FF0000"/>
                </a:solidFill>
              </a:rPr>
              <a:t>css&lt;/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endParaRPr lang="pt-BR" sz="1600" i="1" dirty="0" smtClean="0">
              <a:solidFill>
                <a:srgbClr val="FF0000"/>
              </a:solidFill>
            </a:endParaRP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  &lt;input </a:t>
            </a:r>
            <a:r>
              <a:rPr lang="pt-BR" sz="1600" i="1" dirty="0" err="1">
                <a:solidFill>
                  <a:srgbClr val="FF0000"/>
                </a:solidFill>
              </a:rPr>
              <a:t>type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checkbox</a:t>
            </a:r>
            <a:r>
              <a:rPr lang="pt-BR" sz="1600" i="1" dirty="0">
                <a:solidFill>
                  <a:srgbClr val="FF0000"/>
                </a:solidFill>
              </a:rPr>
              <a:t>" id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js</a:t>
            </a:r>
            <a:r>
              <a:rPr lang="pt-BR" sz="1600" i="1" dirty="0" smtClean="0">
                <a:solidFill>
                  <a:srgbClr val="FF0000"/>
                </a:solidFill>
              </a:rPr>
              <a:t>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name</a:t>
            </a:r>
            <a:r>
              <a:rPr lang="pt-BR" sz="1600" i="1" dirty="0" smtClean="0">
                <a:solidFill>
                  <a:srgbClr val="FF0000"/>
                </a:solidFill>
              </a:rPr>
              <a:t>="</a:t>
            </a:r>
            <a:r>
              <a:rPr lang="pt-BR" sz="1600" i="1" dirty="0" err="1" smtClean="0">
                <a:solidFill>
                  <a:srgbClr val="FF0000"/>
                </a:solidFill>
              </a:rPr>
              <a:t>fav_language</a:t>
            </a:r>
            <a:r>
              <a:rPr lang="pt-BR" sz="1600" i="1" dirty="0" smtClean="0">
                <a:solidFill>
                  <a:srgbClr val="FF0000"/>
                </a:solidFill>
              </a:rPr>
              <a:t>"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>
                <a:solidFill>
                  <a:srgbClr val="FF0000"/>
                </a:solidFill>
              </a:rPr>
              <a:t>value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js</a:t>
            </a:r>
            <a:r>
              <a:rPr lang="pt-BR" sz="1600" i="1" dirty="0" smtClean="0">
                <a:solidFill>
                  <a:srgbClr val="FF0000"/>
                </a:solidFill>
              </a:rPr>
              <a:t>"&gt;</a:t>
            </a:r>
            <a:r>
              <a:rPr lang="pt-BR" sz="1600" i="1" dirty="0">
                <a:solidFill>
                  <a:srgbClr val="FF0000"/>
                </a:solidFill>
              </a:rPr>
              <a:t/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  &lt;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 for</a:t>
            </a:r>
            <a:r>
              <a:rPr lang="pt-BR" sz="1600" i="1" dirty="0" smtClean="0">
                <a:solidFill>
                  <a:srgbClr val="FF0000"/>
                </a:solidFill>
              </a:rPr>
              <a:t>=“</a:t>
            </a:r>
            <a:r>
              <a:rPr lang="pt-BR" sz="1600" i="1" dirty="0" err="1" smtClean="0">
                <a:solidFill>
                  <a:srgbClr val="FF0000"/>
                </a:solidFill>
              </a:rPr>
              <a:t>js</a:t>
            </a:r>
            <a:r>
              <a:rPr lang="pt-BR" sz="1600" i="1" dirty="0" smtClean="0">
                <a:solidFill>
                  <a:srgbClr val="FF0000"/>
                </a:solidFill>
              </a:rPr>
              <a:t>"&gt;</a:t>
            </a:r>
            <a:r>
              <a:rPr lang="pt-BR" sz="1600" i="1" dirty="0">
                <a:solidFill>
                  <a:srgbClr val="FF0000"/>
                </a:solidFill>
              </a:rPr>
              <a:t> </a:t>
            </a:r>
            <a:r>
              <a:rPr lang="pt-BR" sz="1600" i="1" dirty="0" err="1" smtClean="0">
                <a:solidFill>
                  <a:srgbClr val="FF0000"/>
                </a:solidFill>
              </a:rPr>
              <a:t>js</a:t>
            </a:r>
            <a:r>
              <a:rPr lang="pt-BR" sz="1600" i="1" dirty="0" smtClean="0">
                <a:solidFill>
                  <a:srgbClr val="FF0000"/>
                </a:solidFill>
              </a:rPr>
              <a:t>&lt;/</a:t>
            </a:r>
            <a:r>
              <a:rPr lang="pt-BR" sz="1600" i="1" dirty="0" err="1">
                <a:solidFill>
                  <a:srgbClr val="FF0000"/>
                </a:solidFill>
              </a:rPr>
              <a:t>label</a:t>
            </a:r>
            <a:r>
              <a:rPr lang="pt-BR" sz="1600" i="1" dirty="0">
                <a:solidFill>
                  <a:srgbClr val="FF0000"/>
                </a:solidFill>
              </a:rPr>
              <a:t>&gt;</a:t>
            </a:r>
            <a:br>
              <a:rPr lang="pt-BR" sz="1600" i="1" dirty="0">
                <a:solidFill>
                  <a:srgbClr val="FF0000"/>
                </a:solidFill>
              </a:rPr>
            </a:br>
            <a:r>
              <a:rPr lang="pt-BR" sz="1600" i="1" dirty="0">
                <a:solidFill>
                  <a:srgbClr val="FF0000"/>
                </a:solidFill>
              </a:rPr>
              <a:t>&lt;/form&gt;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checkbox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476" y="2016468"/>
            <a:ext cx="3152552" cy="135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</a:t>
            </a:r>
            <a:r>
              <a:rPr lang="pt-BR" sz="1600" dirty="0" smtClean="0"/>
              <a:t>&lt;</a:t>
            </a:r>
            <a:r>
              <a:rPr lang="pt-BR" sz="1600" dirty="0" err="1" smtClean="0"/>
              <a:t>fieldset</a:t>
            </a:r>
            <a:r>
              <a:rPr lang="pt-BR" sz="1600" dirty="0" smtClean="0"/>
              <a:t> id= “</a:t>
            </a:r>
            <a:r>
              <a:rPr lang="pt-BR" sz="1600" dirty="0" err="1" smtClean="0"/>
              <a:t>email</a:t>
            </a:r>
            <a:r>
              <a:rPr lang="pt-BR" sz="1600" dirty="0" smtClean="0"/>
              <a:t>”&gt;</a:t>
            </a:r>
          </a:p>
          <a:p>
            <a:pPr algn="l"/>
            <a:r>
              <a:rPr lang="pt-BR" sz="1600" dirty="0" smtClean="0"/>
              <a:t>            &lt;</a:t>
            </a:r>
            <a:r>
              <a:rPr lang="pt-BR" sz="1600" dirty="0" err="1" smtClean="0"/>
              <a:t>legend</a:t>
            </a:r>
            <a:r>
              <a:rPr lang="pt-BR" sz="1600" dirty="0" smtClean="0"/>
              <a:t>&gt;E-mail&lt;/</a:t>
            </a:r>
            <a:r>
              <a:rPr lang="pt-BR" sz="1600" dirty="0" err="1" smtClean="0"/>
              <a:t>legend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/>
              <a:t> </a:t>
            </a:r>
            <a:r>
              <a:rPr lang="pt-BR" sz="1600" dirty="0" smtClean="0"/>
              <a:t>           &lt;p&gt;email </a:t>
            </a:r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smtClean="0"/>
              <a:t>email“ </a:t>
            </a:r>
            <a:r>
              <a:rPr lang="pt-BR" sz="1600" dirty="0" err="1" smtClean="0"/>
              <a:t>name</a:t>
            </a:r>
            <a:r>
              <a:rPr lang="pt-BR" sz="1600" dirty="0"/>
              <a:t>="email" id</a:t>
            </a:r>
            <a:r>
              <a:rPr lang="pt-BR" sz="1600" dirty="0" smtClean="0"/>
              <a:t>="email" </a:t>
            </a:r>
            <a:r>
              <a:rPr lang="pt-BR" sz="1600" dirty="0"/>
              <a:t>size="20" </a:t>
            </a:r>
            <a:r>
              <a:rPr lang="pt-BR" sz="1600" dirty="0" err="1"/>
              <a:t>maxlength</a:t>
            </a:r>
            <a:r>
              <a:rPr lang="pt-BR" sz="1600" dirty="0"/>
              <a:t>="30" </a:t>
            </a:r>
            <a:r>
              <a:rPr lang="pt-BR" sz="1600" dirty="0" err="1"/>
              <a:t>placeholder</a:t>
            </a:r>
            <a:r>
              <a:rPr lang="pt-BR" sz="1600" dirty="0"/>
              <a:t>="exemplo@exemplo.com"&gt;&lt;/p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  <a:endParaRPr lang="pt-BR" sz="1600" dirty="0" smtClean="0"/>
          </a:p>
          <a:p>
            <a:pPr algn="l"/>
            <a:r>
              <a:rPr lang="pt-BR" sz="1600" dirty="0" smtClean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email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737" y="1916598"/>
            <a:ext cx="3008355" cy="45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 smtClean="0"/>
              <a:t>            &lt;</a:t>
            </a:r>
            <a:r>
              <a:rPr lang="pt-BR" sz="1600" dirty="0" err="1"/>
              <a:t>fieldset</a:t>
            </a:r>
            <a:r>
              <a:rPr lang="pt-BR" sz="1600" dirty="0"/>
              <a:t> id= </a:t>
            </a:r>
            <a:r>
              <a:rPr lang="pt-BR" sz="1600" dirty="0" smtClean="0"/>
              <a:t>“senha”&gt;</a:t>
            </a:r>
            <a:endParaRPr lang="pt-BR" sz="1600" dirty="0"/>
          </a:p>
          <a:p>
            <a:pPr algn="l"/>
            <a:r>
              <a:rPr lang="pt-BR" sz="1600" dirty="0"/>
              <a:t>            &lt;</a:t>
            </a:r>
            <a:r>
              <a:rPr lang="pt-BR" sz="1600" dirty="0" err="1" smtClean="0"/>
              <a:t>legend</a:t>
            </a:r>
            <a:r>
              <a:rPr lang="pt-BR" sz="1600" dirty="0" smtClean="0"/>
              <a:t>&gt;Senha&lt;/</a:t>
            </a:r>
            <a:r>
              <a:rPr lang="pt-BR" sz="1600" dirty="0" err="1"/>
              <a:t>legend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&lt;p&gt;senha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password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="Senha" id="campos" </a:t>
            </a:r>
            <a:r>
              <a:rPr lang="pt-BR" sz="1600" dirty="0" err="1"/>
              <a:t>size</a:t>
            </a:r>
            <a:r>
              <a:rPr lang="pt-BR" sz="1600" dirty="0"/>
              <a:t>="20" </a:t>
            </a:r>
            <a:r>
              <a:rPr lang="pt-BR" sz="1600" dirty="0" err="1"/>
              <a:t>maxlength</a:t>
            </a:r>
            <a:r>
              <a:rPr lang="pt-BR" sz="1600" dirty="0"/>
              <a:t>="10" </a:t>
            </a:r>
            <a:r>
              <a:rPr lang="pt-BR" sz="1600" dirty="0" err="1"/>
              <a:t>placeholder</a:t>
            </a:r>
            <a:r>
              <a:rPr lang="pt-BR" sz="1600" dirty="0"/>
              <a:t>="abc@123"&gt;&lt;/p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senha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464" y="1750140"/>
            <a:ext cx="3137750" cy="12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&lt;</a:t>
            </a:r>
            <a:r>
              <a:rPr lang="pt-BR" sz="1600" dirty="0" err="1"/>
              <a:t>forms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 smtClean="0"/>
              <a:t>            &lt;</a:t>
            </a:r>
            <a:r>
              <a:rPr lang="pt-BR" sz="1600" dirty="0" err="1"/>
              <a:t>fieldset</a:t>
            </a:r>
            <a:r>
              <a:rPr lang="pt-BR" sz="1600" dirty="0"/>
              <a:t> id= </a:t>
            </a:r>
            <a:r>
              <a:rPr lang="pt-BR" sz="1600" dirty="0" smtClean="0"/>
              <a:t>“data”&gt;</a:t>
            </a:r>
            <a:endParaRPr lang="pt-BR" sz="1600" dirty="0"/>
          </a:p>
          <a:p>
            <a:pPr algn="l"/>
            <a:r>
              <a:rPr lang="pt-BR" sz="1600" dirty="0"/>
              <a:t>            &lt;</a:t>
            </a:r>
            <a:r>
              <a:rPr lang="pt-BR" sz="1600" dirty="0" err="1" smtClean="0"/>
              <a:t>legend</a:t>
            </a:r>
            <a:r>
              <a:rPr lang="pt-BR" sz="1600" dirty="0" smtClean="0"/>
              <a:t>&gt;Data de Nascimento&lt;/</a:t>
            </a:r>
            <a:r>
              <a:rPr lang="pt-BR" sz="1600" dirty="0" err="1"/>
              <a:t>legend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        &lt;</a:t>
            </a:r>
            <a:r>
              <a:rPr lang="pt-BR" sz="1600" dirty="0" smtClean="0"/>
              <a:t>p&gt;data nascimento </a:t>
            </a:r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 smtClean="0"/>
              <a:t>=“date" </a:t>
            </a:r>
            <a:r>
              <a:rPr lang="pt-BR" sz="1600" dirty="0" err="1"/>
              <a:t>name</a:t>
            </a:r>
            <a:r>
              <a:rPr lang="pt-BR" sz="1600" dirty="0" smtClean="0"/>
              <a:t>=“date" </a:t>
            </a:r>
            <a:r>
              <a:rPr lang="pt-BR" sz="1600" dirty="0"/>
              <a:t>id="</a:t>
            </a:r>
            <a:r>
              <a:rPr lang="pt-BR" sz="1600" dirty="0" smtClean="0"/>
              <a:t>campos=d" </a:t>
            </a:r>
            <a:r>
              <a:rPr lang="pt-BR" sz="1600" dirty="0" err="1"/>
              <a:t>size</a:t>
            </a:r>
            <a:r>
              <a:rPr lang="pt-BR" sz="1600" dirty="0"/>
              <a:t>="20" </a:t>
            </a:r>
            <a:r>
              <a:rPr lang="pt-BR" sz="1600" dirty="0" err="1"/>
              <a:t>maxlength</a:t>
            </a:r>
            <a:r>
              <a:rPr lang="pt-BR" sz="1600" dirty="0"/>
              <a:t>="10" </a:t>
            </a:r>
            <a:r>
              <a:rPr lang="pt-BR" sz="1600" dirty="0" err="1"/>
              <a:t>placeholder</a:t>
            </a:r>
            <a:r>
              <a:rPr lang="pt-BR" sz="1600" dirty="0" smtClean="0"/>
              <a:t>=“00-00-0000"&gt;&lt;/</a:t>
            </a:r>
            <a:r>
              <a:rPr lang="pt-BR" sz="1600" dirty="0"/>
              <a:t>p</a:t>
            </a:r>
            <a:r>
              <a:rPr lang="pt-BR" sz="1600" dirty="0" smtClean="0"/>
              <a:t>&gt;</a:t>
            </a:r>
          </a:p>
          <a:p>
            <a:pPr algn="l"/>
            <a:r>
              <a:rPr lang="pt-BR" sz="1600" dirty="0"/>
              <a:t> &lt;/</a:t>
            </a:r>
            <a:r>
              <a:rPr lang="pt-BR" sz="1600" dirty="0" err="1"/>
              <a:t>fieldset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&lt;/</a:t>
            </a:r>
            <a:r>
              <a:rPr lang="pt-BR" sz="1600" dirty="0" err="1"/>
              <a:t>forms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Date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447122"/>
            <a:ext cx="2190166" cy="23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Define um formulário para hora</a:t>
            </a:r>
            <a:r>
              <a:rPr lang="pt-BR" sz="1600" dirty="0"/>
              <a:t>  </a:t>
            </a:r>
            <a:endParaRPr lang="pt-BR" sz="1600" dirty="0" smtClean="0"/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for="hora"&gt;Horário de atendimento:&lt;/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="time" id="hora" </a:t>
            </a:r>
            <a:r>
              <a:rPr lang="pt-BR" sz="1600" dirty="0" err="1"/>
              <a:t>name</a:t>
            </a:r>
            <a:r>
              <a:rPr lang="pt-BR" sz="1600" dirty="0"/>
              <a:t>="hora"&gt;</a:t>
            </a:r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time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23" y="1620300"/>
            <a:ext cx="2153705" cy="2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Define um formulário para data e hora</a:t>
            </a:r>
            <a:r>
              <a:rPr lang="pt-BR" sz="1600" dirty="0"/>
              <a:t>  </a:t>
            </a:r>
            <a:endParaRPr lang="pt-BR" sz="1600" dirty="0" smtClean="0"/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</a:t>
            </a:r>
            <a:r>
              <a:rPr lang="pt-BR" sz="1600" dirty="0" err="1"/>
              <a:t>datahora</a:t>
            </a:r>
            <a:r>
              <a:rPr lang="pt-BR" sz="1600" dirty="0"/>
              <a:t>"&gt;Data e Hora:&lt;/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datetime</a:t>
            </a:r>
            <a:r>
              <a:rPr lang="pt-BR" sz="1600" dirty="0"/>
              <a:t>-local" id="</a:t>
            </a:r>
            <a:r>
              <a:rPr lang="pt-BR" sz="1600" dirty="0" err="1"/>
              <a:t>datahora</a:t>
            </a:r>
            <a:r>
              <a:rPr lang="pt-BR" sz="1600" dirty="0"/>
              <a:t>" </a:t>
            </a:r>
            <a:r>
              <a:rPr lang="pt-BR" sz="1600" dirty="0" err="1"/>
              <a:t>name</a:t>
            </a:r>
            <a:r>
              <a:rPr lang="pt-BR" sz="1600" dirty="0"/>
              <a:t>="</a:t>
            </a:r>
            <a:r>
              <a:rPr lang="pt-BR" sz="1600" dirty="0" err="1"/>
              <a:t>datahora</a:t>
            </a:r>
            <a:r>
              <a:rPr lang="pt-BR" sz="1600" dirty="0"/>
              <a:t>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datetime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165" y="1563305"/>
            <a:ext cx="2547422" cy="21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dirty="0"/>
          </a:p>
          <a:p>
            <a:pPr algn="l"/>
            <a:r>
              <a:rPr lang="pt-BR" sz="1600" dirty="0" smtClean="0"/>
              <a:t>elementos </a:t>
            </a:r>
            <a:r>
              <a:rPr lang="pt-BR" sz="1600" dirty="0"/>
              <a:t>do tipo </a:t>
            </a:r>
            <a:r>
              <a:rPr lang="pt-BR" sz="1600" dirty="0" err="1" smtClean="0"/>
              <a:t>number</a:t>
            </a:r>
            <a:r>
              <a:rPr lang="pt-BR" sz="1600" dirty="0" smtClean="0"/>
              <a:t> são </a:t>
            </a:r>
            <a:r>
              <a:rPr lang="pt-BR" sz="1600" dirty="0"/>
              <a:t>usados ​​para deixar o usuário digitar um número. Eles incluem validação interna para rejeitar entradas não numéricas</a:t>
            </a:r>
            <a:r>
              <a:rPr lang="pt-BR" sz="1600" dirty="0" smtClean="0"/>
              <a:t>. É Possível definir um limite min e </a:t>
            </a:r>
            <a:r>
              <a:rPr lang="pt-BR" sz="1600" dirty="0" err="1" smtClean="0"/>
              <a:t>max</a:t>
            </a:r>
            <a:endParaRPr lang="pt-BR" sz="1600" dirty="0" smtClean="0"/>
          </a:p>
          <a:p>
            <a:pPr algn="l"/>
            <a:endParaRPr lang="pt-BR" sz="1600" dirty="0"/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for="idade"&gt;Idade:&lt;/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number</a:t>
            </a:r>
            <a:r>
              <a:rPr lang="pt-BR" sz="1600" dirty="0"/>
              <a:t>" id="idade" </a:t>
            </a:r>
            <a:r>
              <a:rPr lang="pt-BR" sz="1600" dirty="0" err="1"/>
              <a:t>name</a:t>
            </a:r>
            <a:r>
              <a:rPr lang="pt-BR" sz="1600" dirty="0"/>
              <a:t>="idade" min="0" </a:t>
            </a:r>
            <a:r>
              <a:rPr lang="pt-BR" sz="1600" dirty="0" err="1"/>
              <a:t>max</a:t>
            </a:r>
            <a:r>
              <a:rPr lang="pt-BR" sz="1600" dirty="0"/>
              <a:t>="120"&gt;&lt;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54163"/>
            <a:ext cx="2920788" cy="94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1600" dirty="0"/>
          </a:p>
          <a:p>
            <a:pPr algn="l"/>
            <a:r>
              <a:rPr lang="pt-BR" sz="1600" dirty="0" smtClean="0"/>
              <a:t>Permite </a:t>
            </a:r>
            <a:r>
              <a:rPr lang="pt-BR" sz="1600" dirty="0"/>
              <a:t>escolher uma cor usando uma paleta de cores.</a:t>
            </a:r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for="cor"&gt;Escolha uma cor:&lt;/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="color" id="cor" </a:t>
            </a:r>
            <a:r>
              <a:rPr lang="pt-BR" sz="1600" dirty="0" err="1"/>
              <a:t>name</a:t>
            </a:r>
            <a:r>
              <a:rPr lang="pt-BR" sz="1600" dirty="0"/>
              <a:t>="cor"&gt;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color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13" y="1532449"/>
            <a:ext cx="2690725" cy="21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elemento &lt;form&gt; é um contêiner para diferentes tipos de elementos de entrada, como: campos de texto, caixas de seleção, botões de opção, botões de envio, etc</a:t>
            </a:r>
            <a:r>
              <a:rPr lang="pt-PT" sz="1800" dirty="0" smtClean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99" y="1896065"/>
            <a:ext cx="2963797" cy="135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1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Campo </a:t>
            </a:r>
            <a:r>
              <a:rPr lang="pt-BR" sz="1600" dirty="0"/>
              <a:t>para upload de arquivos.</a:t>
            </a:r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for="arquivo"&gt;Carregar arquivo:&lt;/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&lt;input </a:t>
            </a:r>
            <a:r>
              <a:rPr lang="pt-BR" sz="1600" dirty="0" err="1"/>
              <a:t>type</a:t>
            </a:r>
            <a:r>
              <a:rPr lang="pt-BR" sz="1600" dirty="0"/>
              <a:t>="file" id="arquivo" </a:t>
            </a:r>
            <a:r>
              <a:rPr lang="pt-BR" sz="1600" dirty="0" err="1"/>
              <a:t>name</a:t>
            </a:r>
            <a:r>
              <a:rPr lang="pt-BR" sz="1600" dirty="0"/>
              <a:t>="arquivo"&gt;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file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327" y="2328392"/>
            <a:ext cx="3119096" cy="3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8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err="1" smtClean="0"/>
              <a:t>Dropdown</a:t>
            </a:r>
            <a:r>
              <a:rPr lang="pt-BR" sz="1600" dirty="0" smtClean="0"/>
              <a:t> </a:t>
            </a:r>
            <a:r>
              <a:rPr lang="pt-BR" sz="1600" dirty="0"/>
              <a:t>(Menu Suspenso)</a:t>
            </a:r>
          </a:p>
          <a:p>
            <a:pPr algn="l"/>
            <a:r>
              <a:rPr lang="pt-BR" sz="1600" dirty="0" smtClean="0"/>
              <a:t>Menu </a:t>
            </a:r>
            <a:r>
              <a:rPr lang="pt-BR" sz="1600" dirty="0"/>
              <a:t>de opções para escolher uma única ou múltiplas opções.</a:t>
            </a:r>
          </a:p>
          <a:p>
            <a:pPr algn="l"/>
            <a:endParaRPr lang="pt-BR" sz="1600" dirty="0" smtClean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for="pais"&gt;País:&lt;/</a:t>
            </a:r>
            <a:r>
              <a:rPr lang="pt-BR" sz="1600" dirty="0" err="1"/>
              <a:t>label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</a:t>
            </a:r>
            <a:r>
              <a:rPr lang="pt-BR" sz="1600" dirty="0" err="1"/>
              <a:t>select</a:t>
            </a:r>
            <a:r>
              <a:rPr lang="pt-BR" sz="1600" dirty="0"/>
              <a:t> id="pais" </a:t>
            </a:r>
            <a:r>
              <a:rPr lang="pt-BR" sz="1600" dirty="0" err="1"/>
              <a:t>name</a:t>
            </a:r>
            <a:r>
              <a:rPr lang="pt-BR" sz="1600" dirty="0"/>
              <a:t>="pais"&gt;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="brasil"&gt;Brasil&lt;/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eua</a:t>
            </a:r>
            <a:r>
              <a:rPr lang="pt-BR" sz="1600" dirty="0"/>
              <a:t>"&gt;Estados Unidos&lt;/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    &lt;</a:t>
            </a:r>
            <a:r>
              <a:rPr lang="pt-BR" sz="1600" dirty="0" err="1"/>
              <a:t>option</a:t>
            </a:r>
            <a:r>
              <a:rPr lang="pt-BR" sz="1600" dirty="0"/>
              <a:t> </a:t>
            </a:r>
            <a:r>
              <a:rPr lang="pt-BR" sz="1600" dirty="0" err="1"/>
              <a:t>value</a:t>
            </a:r>
            <a:r>
              <a:rPr lang="pt-BR" sz="1600" dirty="0"/>
              <a:t>="</a:t>
            </a:r>
            <a:r>
              <a:rPr lang="pt-BR" sz="1600" dirty="0" err="1"/>
              <a:t>japao</a:t>
            </a:r>
            <a:r>
              <a:rPr lang="pt-BR" sz="1600" dirty="0"/>
              <a:t>"&gt;Japão&lt;/</a:t>
            </a:r>
            <a:r>
              <a:rPr lang="pt-BR" sz="1600" dirty="0" err="1"/>
              <a:t>option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select</a:t>
            </a:r>
            <a:r>
              <a:rPr lang="pt-BR" sz="1600" dirty="0"/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DropDown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68" y="1685945"/>
            <a:ext cx="2973056" cy="17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2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O </a:t>
            </a:r>
            <a:r>
              <a:rPr lang="pt-BR" sz="1600" dirty="0"/>
              <a:t>atributo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tel</a:t>
            </a:r>
            <a:r>
              <a:rPr lang="pt-BR" sz="1600" dirty="0"/>
              <a:t>" é utilizado para coletar números de telefone. </a:t>
            </a:r>
            <a:r>
              <a:rPr lang="pt-BR" sz="1600" dirty="0" smtClean="0"/>
              <a:t>Embora </a:t>
            </a:r>
            <a:r>
              <a:rPr lang="pt-BR" sz="1600" dirty="0"/>
              <a:t>não tenha uma validação automática do formato do número, pode ser combinado com o atributo </a:t>
            </a:r>
            <a:r>
              <a:rPr lang="pt-BR" sz="1600" dirty="0" err="1"/>
              <a:t>pattern</a:t>
            </a:r>
            <a:r>
              <a:rPr lang="pt-BR" sz="1600" dirty="0"/>
              <a:t> para definir uma máscara de formato.</a:t>
            </a:r>
            <a:endParaRPr lang="pt-BR" sz="1600" dirty="0" smtClean="0"/>
          </a:p>
          <a:p>
            <a:pPr algn="l"/>
            <a:endParaRPr lang="pt-BR" sz="1600" dirty="0" smtClean="0"/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for="telefone"&gt;Telefone:&lt;/</a:t>
            </a:r>
            <a:r>
              <a:rPr lang="pt-BR" sz="1600" dirty="0" err="1"/>
              <a:t>label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tel</a:t>
            </a:r>
            <a:r>
              <a:rPr lang="pt-BR" sz="1600" dirty="0"/>
              <a:t>" id="telefone" </a:t>
            </a:r>
            <a:r>
              <a:rPr lang="pt-BR" sz="1600" dirty="0" err="1"/>
              <a:t>name</a:t>
            </a:r>
            <a:r>
              <a:rPr lang="pt-BR" sz="1600" dirty="0"/>
              <a:t>="telefone" </a:t>
            </a:r>
            <a:r>
              <a:rPr lang="pt-BR" sz="1600" dirty="0" err="1"/>
              <a:t>placeholder</a:t>
            </a:r>
            <a:r>
              <a:rPr lang="pt-BR" sz="1600" dirty="0"/>
              <a:t>="(XX) XXXX-XXXX" </a:t>
            </a:r>
            <a:endParaRPr lang="pt-BR" sz="1600" dirty="0" smtClean="0"/>
          </a:p>
          <a:p>
            <a:pPr algn="l"/>
            <a:r>
              <a:rPr lang="pt-BR" sz="1600" dirty="0" err="1" smtClean="0"/>
              <a:t>pattern</a:t>
            </a:r>
            <a:r>
              <a:rPr lang="pt-BR" sz="1600" dirty="0"/>
              <a:t>="[0-9]{2} [0-9]{4}-[0-9]{4}" </a:t>
            </a:r>
            <a:r>
              <a:rPr lang="pt-BR" sz="1600" dirty="0" err="1"/>
              <a:t>required</a:t>
            </a:r>
            <a:r>
              <a:rPr lang="pt-BR" sz="1600" dirty="0" smtClean="0"/>
              <a:t>&gt;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42" y="2015824"/>
            <a:ext cx="3218067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Este </a:t>
            </a:r>
            <a:r>
              <a:rPr lang="pt-BR" sz="1600" dirty="0"/>
              <a:t>campo é semelhante a um campo de texto, mas com algumas funcionalidades adicionais, como um botão para limpar a entrada em alguns navegadores</a:t>
            </a:r>
            <a:r>
              <a:rPr lang="pt-BR" sz="1600" dirty="0" smtClean="0"/>
              <a:t>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label</a:t>
            </a:r>
            <a:r>
              <a:rPr lang="pt-BR" sz="1600" dirty="0"/>
              <a:t> for="pesquisa"&gt;O que você está procurando?&lt;/</a:t>
            </a:r>
            <a:r>
              <a:rPr lang="pt-BR" sz="1600" dirty="0" err="1"/>
              <a:t>label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</a:t>
            </a:r>
            <a:r>
              <a:rPr lang="pt-BR" sz="1600" dirty="0"/>
              <a:t>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search</a:t>
            </a:r>
            <a:r>
              <a:rPr lang="pt-BR" sz="1600" dirty="0"/>
              <a:t>" id="pesquisa" </a:t>
            </a:r>
            <a:r>
              <a:rPr lang="pt-BR" sz="1600" dirty="0" err="1"/>
              <a:t>name</a:t>
            </a:r>
            <a:r>
              <a:rPr lang="pt-BR" sz="1600" dirty="0" smtClean="0"/>
              <a:t>=“pesquisa" </a:t>
            </a:r>
            <a:r>
              <a:rPr lang="pt-BR" sz="1600" dirty="0" err="1"/>
              <a:t>placeholder</a:t>
            </a:r>
            <a:r>
              <a:rPr lang="pt-BR" sz="1600" dirty="0"/>
              <a:t>="Digite sua busca..." </a:t>
            </a:r>
            <a:r>
              <a:rPr lang="pt-BR" sz="1600" dirty="0" err="1"/>
              <a:t>required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&gt;&lt;</a:t>
            </a:r>
            <a:r>
              <a:rPr lang="pt-BR" sz="1600" dirty="0" err="1"/>
              <a:t>br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 smtClean="0"/>
              <a:t>&lt;</a:t>
            </a:r>
            <a:r>
              <a:rPr lang="pt-BR" sz="1600" dirty="0" err="1"/>
              <a:t>button</a:t>
            </a:r>
            <a:r>
              <a:rPr lang="pt-BR" sz="1600" dirty="0"/>
              <a:t>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submit</a:t>
            </a:r>
            <a:r>
              <a:rPr lang="pt-BR" sz="1600" dirty="0"/>
              <a:t>"&gt;Pesquisar&lt;/</a:t>
            </a:r>
            <a:r>
              <a:rPr lang="pt-BR" sz="1600" dirty="0" err="1"/>
              <a:t>button</a:t>
            </a:r>
            <a:r>
              <a:rPr lang="pt-BR" sz="1600" dirty="0" smtClean="0"/>
              <a:t>&gt;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search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45" y="2079946"/>
            <a:ext cx="3155460" cy="8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smtClean="0"/>
              <a:t>Este </a:t>
            </a:r>
            <a:r>
              <a:rPr lang="pt-BR" sz="1600" dirty="0"/>
              <a:t>campo é semelhante a um campo de texto, mas </a:t>
            </a:r>
            <a:r>
              <a:rPr lang="pt-BR" sz="1600" dirty="0" smtClean="0"/>
              <a:t>com</a:t>
            </a:r>
            <a:endParaRPr lang="pt-BR" sz="16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textarea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24136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 smtClean="0"/>
              <a:t>O atributo </a:t>
            </a:r>
            <a:r>
              <a:rPr lang="pt-BR" sz="1600" dirty="0" err="1" smtClean="0"/>
              <a:t>action</a:t>
            </a:r>
            <a:r>
              <a:rPr lang="pt-BR" sz="1600" dirty="0" smtClean="0"/>
              <a:t> especifica </a:t>
            </a:r>
            <a:r>
              <a:rPr lang="pt-BR" sz="1600" dirty="0"/>
              <a:t>para onde enviar os dados do formulário quando um formulário é enviado</a:t>
            </a:r>
            <a:r>
              <a:rPr lang="pt-BR" sz="1600" dirty="0" smtClean="0"/>
              <a:t>.</a:t>
            </a:r>
          </a:p>
          <a:p>
            <a:pPr algn="just"/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 smtClean="0">
                <a:solidFill>
                  <a:srgbClr val="FF0000"/>
                </a:solidFill>
              </a:rPr>
              <a:t>form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  <a:r>
              <a:rPr lang="pt-BR" sz="1600" dirty="0" err="1" smtClean="0">
                <a:solidFill>
                  <a:srgbClr val="FF0000"/>
                </a:solidFill>
              </a:rPr>
              <a:t>action</a:t>
            </a:r>
            <a:r>
              <a:rPr lang="pt-BR" sz="1600" dirty="0" smtClean="0">
                <a:solidFill>
                  <a:srgbClr val="FF0000"/>
                </a:solidFill>
              </a:rPr>
              <a:t> = "/</a:t>
            </a:r>
            <a:r>
              <a:rPr lang="pt-BR" sz="1600" dirty="0" err="1" smtClean="0">
                <a:solidFill>
                  <a:srgbClr val="FF0000"/>
                </a:solidFill>
              </a:rPr>
              <a:t>page.php</a:t>
            </a:r>
            <a:r>
              <a:rPr lang="pt-BR" sz="1600" dirty="0">
                <a:solidFill>
                  <a:srgbClr val="FF0000"/>
                </a:solidFill>
              </a:rPr>
              <a:t>"&gt;</a:t>
            </a:r>
            <a:r>
              <a:rPr lang="pt-BR" sz="1600" dirty="0"/>
              <a:t/>
            </a:r>
            <a:br>
              <a:rPr lang="pt-BR" sz="1600" dirty="0"/>
            </a:b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85" y="1716358"/>
            <a:ext cx="3114980" cy="2065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07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 smtClean="0"/>
              <a:t>O </a:t>
            </a:r>
            <a:r>
              <a:rPr lang="pt-PT" sz="1800" dirty="0"/>
              <a:t>elemento HTML &lt;input&gt; é o elemento de formulário mais usado. </a:t>
            </a:r>
            <a:endParaRPr lang="pt-PT" sz="1800" dirty="0" smtClean="0"/>
          </a:p>
          <a:p>
            <a:pPr algn="l"/>
            <a:r>
              <a:rPr lang="pt-PT" sz="1800" dirty="0" smtClean="0"/>
              <a:t>Um </a:t>
            </a:r>
            <a:r>
              <a:rPr lang="pt-PT" sz="1800" dirty="0"/>
              <a:t>elemento &lt;input&gt; pode ser exibido de várias maneiras, dependendo do atributo type. </a:t>
            </a:r>
            <a:endParaRPr lang="pt-PT" sz="1800" dirty="0" smtClean="0"/>
          </a:p>
          <a:p>
            <a:pPr algn="l"/>
            <a:r>
              <a:rPr lang="pt-PT" sz="1800" dirty="0" smtClean="0"/>
              <a:t>aqui </a:t>
            </a:r>
            <a:r>
              <a:rPr lang="pt-PT" sz="1800" dirty="0"/>
              <a:t>estão alguns exemplos: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- input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21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O &lt;input type="text"&gt; define um campo de entrada de linha única para entrada de texto</a:t>
            </a:r>
            <a:r>
              <a:rPr lang="pt-PT" sz="1800" dirty="0" smtClean="0"/>
              <a:t>.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&lt;form</a:t>
            </a:r>
            <a:r>
              <a:rPr lang="pt-BR" sz="1400" i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400" i="1" dirty="0">
              <a:solidFill>
                <a:srgbClr val="FF0000"/>
              </a:solidFill>
            </a:endParaRP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 for="</a:t>
            </a:r>
            <a:r>
              <a:rPr lang="pt-BR" sz="1400" i="1" dirty="0" err="1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"&gt;Primeiro nome:&lt;/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&lt;input </a:t>
            </a:r>
            <a:r>
              <a:rPr lang="pt-BR" sz="1400" i="1" dirty="0" err="1">
                <a:solidFill>
                  <a:srgbClr val="FF0000"/>
                </a:solidFill>
              </a:rPr>
              <a:t>type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text</a:t>
            </a:r>
            <a:r>
              <a:rPr lang="pt-BR" sz="1400" i="1" dirty="0">
                <a:solidFill>
                  <a:srgbClr val="FF0000"/>
                </a:solidFill>
              </a:rPr>
              <a:t>" id="</a:t>
            </a:r>
            <a:r>
              <a:rPr lang="pt-BR" sz="1400" i="1" dirty="0" err="1" smtClean="0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 </a:t>
            </a:r>
            <a:r>
              <a:rPr lang="pt-BR" sz="1400" i="1" dirty="0" err="1" smtClean="0">
                <a:solidFill>
                  <a:srgbClr val="FF0000"/>
                </a:solidFill>
              </a:rPr>
              <a:t>name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fname</a:t>
            </a:r>
            <a:r>
              <a:rPr lang="pt-BR" sz="1400" i="1" dirty="0">
                <a:solidFill>
                  <a:srgbClr val="FF0000"/>
                </a:solidFill>
              </a:rPr>
              <a:t>"&gt;&lt;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 smtClean="0">
                <a:solidFill>
                  <a:srgbClr val="FF0000"/>
                </a:solidFill>
              </a:rPr>
              <a:t>&gt;</a:t>
            </a:r>
          </a:p>
          <a:p>
            <a:pPr algn="l"/>
            <a:endParaRPr lang="pt-BR" sz="1400" i="1" dirty="0">
              <a:solidFill>
                <a:srgbClr val="FF0000"/>
              </a:solidFill>
            </a:endParaRP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 for="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"&gt;Último nome:&lt;/</a:t>
            </a:r>
            <a:r>
              <a:rPr lang="pt-BR" sz="1400" i="1" dirty="0" err="1">
                <a:solidFill>
                  <a:srgbClr val="FF0000"/>
                </a:solidFill>
              </a:rPr>
              <a:t>label</a:t>
            </a:r>
            <a:r>
              <a:rPr lang="pt-BR" sz="1400" i="1" dirty="0">
                <a:solidFill>
                  <a:srgbClr val="FF0000"/>
                </a:solidFill>
              </a:rPr>
              <a:t>&gt;&lt;</a:t>
            </a:r>
            <a:r>
              <a:rPr lang="pt-BR" sz="1400" i="1" dirty="0" err="1">
                <a:solidFill>
                  <a:srgbClr val="FF0000"/>
                </a:solidFill>
              </a:rPr>
              <a:t>br</a:t>
            </a:r>
            <a:r>
              <a:rPr lang="pt-BR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i="1" dirty="0">
                <a:solidFill>
                  <a:srgbClr val="FF0000"/>
                </a:solidFill>
              </a:rPr>
              <a:t>     &lt;input </a:t>
            </a:r>
            <a:r>
              <a:rPr lang="pt-BR" sz="1400" i="1" dirty="0" err="1">
                <a:solidFill>
                  <a:srgbClr val="FF0000"/>
                </a:solidFill>
              </a:rPr>
              <a:t>type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text</a:t>
            </a:r>
            <a:r>
              <a:rPr lang="pt-BR" sz="1400" i="1" dirty="0">
                <a:solidFill>
                  <a:srgbClr val="FF0000"/>
                </a:solidFill>
              </a:rPr>
              <a:t>" id="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 </a:t>
            </a:r>
            <a:r>
              <a:rPr lang="pt-BR" sz="1400" i="1" dirty="0" err="1" smtClean="0">
                <a:solidFill>
                  <a:srgbClr val="FF0000"/>
                </a:solidFill>
              </a:rPr>
              <a:t>name</a:t>
            </a:r>
            <a:r>
              <a:rPr lang="pt-BR" sz="1400" i="1" dirty="0">
                <a:solidFill>
                  <a:srgbClr val="FF0000"/>
                </a:solidFill>
              </a:rPr>
              <a:t>="</a:t>
            </a:r>
            <a:r>
              <a:rPr lang="pt-BR" sz="1400" i="1" dirty="0" err="1">
                <a:solidFill>
                  <a:srgbClr val="FF0000"/>
                </a:solidFill>
              </a:rPr>
              <a:t>lname</a:t>
            </a:r>
            <a:r>
              <a:rPr lang="pt-BR" sz="1400" i="1" dirty="0">
                <a:solidFill>
                  <a:srgbClr val="FF0000"/>
                </a:solidFill>
              </a:rPr>
              <a:t>"&gt;</a:t>
            </a:r>
          </a:p>
          <a:p>
            <a:pPr algn="l"/>
            <a:endParaRPr lang="pt-BR" sz="1400" i="1" dirty="0" smtClean="0">
              <a:solidFill>
                <a:srgbClr val="FF0000"/>
              </a:solidFill>
            </a:endParaRPr>
          </a:p>
          <a:p>
            <a:pPr algn="l"/>
            <a:r>
              <a:rPr lang="pt-BR" sz="1400" i="1" dirty="0" smtClean="0">
                <a:solidFill>
                  <a:srgbClr val="FF0000"/>
                </a:solidFill>
              </a:rPr>
              <a:t>&lt;/</a:t>
            </a:r>
            <a:r>
              <a:rPr lang="pt-BR" sz="1400" i="1" dirty="0">
                <a:solidFill>
                  <a:srgbClr val="FF0000"/>
                </a:solidFill>
              </a:rPr>
              <a:t>form&gt;</a:t>
            </a:r>
          </a:p>
          <a:p>
            <a:pPr algn="l"/>
            <a:endParaRPr lang="pt-BR" sz="2000" i="1" dirty="0">
              <a:solidFill>
                <a:srgbClr val="FF0000"/>
              </a:solidFill>
            </a:endParaRP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input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265" y="1419622"/>
            <a:ext cx="1849361" cy="245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33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1419622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A </a:t>
            </a:r>
            <a:r>
              <a:rPr lang="pt-PT" sz="1600" dirty="0">
                <a:solidFill>
                  <a:schemeClr val="bg1">
                    <a:lumMod val="65000"/>
                  </a:schemeClr>
                </a:solidFill>
              </a:rPr>
              <a:t>tag &lt;label&gt; define um rótulo para muitos elementos de formulário. </a:t>
            </a:r>
            <a:endParaRPr lang="pt-PT" sz="1600" dirty="0" smtClean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O elemento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&lt;</a:t>
            </a:r>
            <a:r>
              <a:rPr lang="pt-BR" sz="1600" dirty="0" err="1" smtClean="0">
                <a:solidFill>
                  <a:schemeClr val="bg1">
                    <a:lumMod val="65000"/>
                  </a:schemeClr>
                </a:solidFill>
              </a:rPr>
              <a:t>label</a:t>
            </a:r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&gt; também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ajuda usuários que têm dificuldade em clicar em regiões muito pequenas (como botões de opção ou caixas de seleção) - porque quando o usuário clica no texto dentro do </a:t>
            </a:r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elemento &lt;</a:t>
            </a:r>
            <a:r>
              <a:rPr lang="pt-BR" sz="1600" dirty="0" err="1" smtClean="0">
                <a:solidFill>
                  <a:schemeClr val="bg1">
                    <a:lumMod val="65000"/>
                  </a:schemeClr>
                </a:solidFill>
              </a:rPr>
              <a:t>label</a:t>
            </a:r>
            <a:r>
              <a:rPr lang="pt-BR" sz="1600" dirty="0" smtClean="0">
                <a:solidFill>
                  <a:schemeClr val="bg1">
                    <a:lumMod val="65000"/>
                  </a:schemeClr>
                </a:solidFill>
              </a:rPr>
              <a:t>&gt;,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ele alterna o botão de opção/caixa de seleção.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</a:t>
            </a: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label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68052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1600" dirty="0"/>
          </a:p>
          <a:p>
            <a:pPr algn="just"/>
            <a:r>
              <a:rPr lang="pt-BR" sz="1600" dirty="0"/>
              <a:t>O atributo </a:t>
            </a:r>
            <a:r>
              <a:rPr lang="pt-BR" sz="1600" dirty="0">
                <a:solidFill>
                  <a:srgbClr val="FF0000"/>
                </a:solidFill>
              </a:rPr>
              <a:t>id</a:t>
            </a:r>
            <a:r>
              <a:rPr lang="pt-BR" sz="1600" dirty="0"/>
              <a:t> atribui um identificador ao elemento &lt;form&gt; .</a:t>
            </a:r>
          </a:p>
          <a:p>
            <a:pPr algn="just"/>
            <a:r>
              <a:rPr lang="pt-BR" sz="1600" dirty="0"/>
              <a:t>O id permite que o </a:t>
            </a:r>
            <a:r>
              <a:rPr lang="pt-BR" sz="1600" dirty="0" err="1"/>
              <a:t>JavaScript</a:t>
            </a:r>
            <a:r>
              <a:rPr lang="pt-BR" sz="1600" dirty="0"/>
              <a:t> acesse facilmente o elemento &lt;form&gt; .</a:t>
            </a:r>
          </a:p>
          <a:p>
            <a:pPr algn="just"/>
            <a:r>
              <a:rPr lang="pt-BR" sz="1600" dirty="0"/>
              <a:t>Também é usado para apontar para um seletor de ID específico em uma folha de estilo.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ID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464496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600" dirty="0" smtClean="0">
                <a:solidFill>
                  <a:schemeClr val="bg1">
                    <a:lumMod val="65000"/>
                  </a:schemeClr>
                </a:solidFill>
              </a:rPr>
              <a:t>O </a:t>
            </a:r>
            <a:r>
              <a:rPr lang="pt-PT" sz="1600" dirty="0">
                <a:solidFill>
                  <a:schemeClr val="bg1">
                    <a:lumMod val="65000"/>
                  </a:schemeClr>
                </a:solidFill>
              </a:rPr>
              <a:t>atributo for da tag &lt;label&gt; deve ser igual ao atributo id do elemento &lt;input&gt; para vinculá-los.</a:t>
            </a:r>
          </a:p>
          <a:p>
            <a:pPr algn="just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Desenvolvimento Web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 – FOR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864" y="2059877"/>
            <a:ext cx="3130476" cy="9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1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961DF5-24C6-43FD-995B-870B2548AB84}"/>
</file>

<file path=customXml/itemProps2.xml><?xml version="1.0" encoding="utf-8"?>
<ds:datastoreItem xmlns:ds="http://schemas.openxmlformats.org/officeDocument/2006/customXml" ds:itemID="{B37FBC15-A850-463C-AA1B-7E7AE4E343A0}"/>
</file>

<file path=customXml/itemProps3.xml><?xml version="1.0" encoding="utf-8"?>
<ds:datastoreItem xmlns:ds="http://schemas.openxmlformats.org/officeDocument/2006/customXml" ds:itemID="{9D558D14-067D-4A7C-B33B-CFCF9A76A6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10412</TotalTime>
  <Words>1248</Words>
  <Application>Microsoft Office PowerPoint</Application>
  <PresentationFormat>Apresentação na tela (16:9)</PresentationFormat>
  <Paragraphs>195</Paragraphs>
  <Slides>35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0" baseType="lpstr">
      <vt:lpstr>Arial</vt:lpstr>
      <vt:lpstr>Dosis</vt:lpstr>
      <vt:lpstr>Sniglet</vt:lpstr>
      <vt:lpstr>Calibri</vt:lpstr>
      <vt:lpstr>Tema1</vt:lpstr>
      <vt:lpstr>HTML - Forms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244</cp:revision>
  <dcterms:modified xsi:type="dcterms:W3CDTF">2024-10-19T03:33:03Z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