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56" r:id="rId10"/>
    <p:sldId id="357" r:id="rId11"/>
    <p:sldId id="358" r:id="rId12"/>
    <p:sldId id="359" r:id="rId13"/>
    <p:sldId id="278" r:id="rId14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Sniglet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86207" autoAdjust="0"/>
  </p:normalViewPr>
  <p:slideViewPr>
    <p:cSldViewPr>
      <p:cViewPr varScale="1">
        <p:scale>
          <a:sx n="64" d="100"/>
          <a:sy n="64" d="100"/>
        </p:scale>
        <p:origin x="6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Especifica que o áudio será reiniciado sempre que terminar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87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URL src Especifica a URL do arquivo de áudio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84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URL src Especifica a URL do arquivo de áudio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84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 smtClean="0"/>
              <a:t>&lt;</a:t>
            </a:r>
            <a:r>
              <a:rPr lang="pt-BR" dirty="0" err="1" smtClean="0"/>
              <a:t>video</a:t>
            </a:r>
            <a:r>
              <a:rPr lang="pt-BR" dirty="0" smtClean="0"/>
              <a:t> </a:t>
            </a:r>
            <a:r>
              <a:rPr lang="pt-BR" dirty="0" err="1" smtClean="0"/>
              <a:t>width</a:t>
            </a:r>
            <a:r>
              <a:rPr lang="pt-BR" dirty="0" smtClean="0"/>
              <a:t>="320" </a:t>
            </a:r>
            <a:r>
              <a:rPr lang="pt-BR" dirty="0" err="1" smtClean="0"/>
              <a:t>height</a:t>
            </a:r>
            <a:r>
              <a:rPr lang="pt-BR" dirty="0" smtClean="0"/>
              <a:t>="240" </a:t>
            </a:r>
            <a:r>
              <a:rPr lang="pt-BR" dirty="0" err="1" smtClean="0"/>
              <a:t>autoplay</a:t>
            </a:r>
            <a:r>
              <a:rPr lang="pt-BR" dirty="0" smtClean="0"/>
              <a:t> </a:t>
            </a:r>
            <a:r>
              <a:rPr lang="pt-BR" dirty="0" err="1" smtClean="0"/>
              <a:t>muted</a:t>
            </a:r>
            <a:r>
              <a:rPr lang="pt-BR" dirty="0" smtClean="0"/>
              <a:t>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="movie.mp4"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/mp4"&gt;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="movie.ogg"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</a:t>
            </a:r>
            <a:r>
              <a:rPr lang="pt-BR" dirty="0" err="1" smtClean="0"/>
              <a:t>ogg</a:t>
            </a:r>
            <a:r>
              <a:rPr lang="pt-BR" dirty="0" smtClean="0"/>
              <a:t>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Your browser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&lt;/</a:t>
            </a:r>
            <a:r>
              <a:rPr lang="pt-BR" dirty="0" err="1" smtClean="0"/>
              <a:t>video</a:t>
            </a:r>
            <a:r>
              <a:rPr lang="pt-BR" dirty="0" smtClean="0"/>
              <a:t>&gt;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95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 smtClean="0"/>
              <a:t>&lt;</a:t>
            </a:r>
            <a:r>
              <a:rPr lang="pt-BR" dirty="0" err="1" smtClean="0"/>
              <a:t>video</a:t>
            </a:r>
            <a:r>
              <a:rPr lang="pt-BR" dirty="0" smtClean="0"/>
              <a:t> </a:t>
            </a:r>
            <a:r>
              <a:rPr lang="pt-BR" dirty="0" err="1" smtClean="0"/>
              <a:t>width</a:t>
            </a:r>
            <a:r>
              <a:rPr lang="pt-BR" dirty="0" smtClean="0"/>
              <a:t>="320" </a:t>
            </a:r>
            <a:r>
              <a:rPr lang="pt-BR" dirty="0" err="1" smtClean="0"/>
              <a:t>height</a:t>
            </a:r>
            <a:r>
              <a:rPr lang="pt-BR" dirty="0" smtClean="0"/>
              <a:t>="240" </a:t>
            </a:r>
            <a:r>
              <a:rPr lang="pt-BR" dirty="0" err="1" smtClean="0"/>
              <a:t>autoplay</a:t>
            </a:r>
            <a:r>
              <a:rPr lang="pt-BR" dirty="0" smtClean="0"/>
              <a:t> </a:t>
            </a:r>
            <a:r>
              <a:rPr lang="pt-BR" dirty="0" err="1" smtClean="0"/>
              <a:t>muted</a:t>
            </a:r>
            <a:r>
              <a:rPr lang="pt-BR" dirty="0" smtClean="0"/>
              <a:t>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="movie.mp4"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/mp4"&gt;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="movie.ogg"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</a:t>
            </a:r>
            <a:r>
              <a:rPr lang="pt-BR" dirty="0" err="1" smtClean="0"/>
              <a:t>ogg</a:t>
            </a:r>
            <a:r>
              <a:rPr lang="pt-BR" dirty="0" smtClean="0"/>
              <a:t>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Your browser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&lt;/</a:t>
            </a:r>
            <a:r>
              <a:rPr lang="pt-BR" dirty="0" err="1" smtClean="0"/>
              <a:t>video</a:t>
            </a:r>
            <a:r>
              <a:rPr lang="pt-BR" dirty="0" smtClean="0"/>
              <a:t>&gt;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31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 smtClean="0"/>
              <a:t>&lt;</a:t>
            </a:r>
            <a:r>
              <a:rPr lang="pt-BR" dirty="0" err="1" smtClean="0"/>
              <a:t>video</a:t>
            </a:r>
            <a:r>
              <a:rPr lang="pt-BR" dirty="0" smtClean="0"/>
              <a:t> </a:t>
            </a:r>
            <a:r>
              <a:rPr lang="pt-BR" dirty="0" err="1" smtClean="0"/>
              <a:t>width</a:t>
            </a:r>
            <a:r>
              <a:rPr lang="pt-BR" dirty="0" smtClean="0"/>
              <a:t>="320" </a:t>
            </a:r>
            <a:r>
              <a:rPr lang="pt-BR" dirty="0" err="1" smtClean="0"/>
              <a:t>height</a:t>
            </a:r>
            <a:r>
              <a:rPr lang="pt-BR" dirty="0" smtClean="0"/>
              <a:t>="240" </a:t>
            </a:r>
            <a:r>
              <a:rPr lang="pt-BR" dirty="0" err="1" smtClean="0"/>
              <a:t>autoplay</a:t>
            </a:r>
            <a:r>
              <a:rPr lang="pt-BR" dirty="0" smtClean="0"/>
              <a:t> </a:t>
            </a:r>
            <a:r>
              <a:rPr lang="pt-BR" dirty="0" err="1" smtClean="0"/>
              <a:t>muted</a:t>
            </a:r>
            <a:r>
              <a:rPr lang="pt-BR" dirty="0" smtClean="0"/>
              <a:t>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="movie.mp4"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/mp4"&gt;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="movie.ogg"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</a:t>
            </a:r>
            <a:r>
              <a:rPr lang="pt-BR" dirty="0" err="1" smtClean="0"/>
              <a:t>ogg</a:t>
            </a:r>
            <a:r>
              <a:rPr lang="pt-BR" dirty="0" smtClean="0"/>
              <a:t>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Your browser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&lt;/</a:t>
            </a:r>
            <a:r>
              <a:rPr lang="pt-BR" dirty="0" err="1" smtClean="0"/>
              <a:t>video</a:t>
            </a:r>
            <a:r>
              <a:rPr lang="pt-BR" dirty="0" smtClean="0"/>
              <a:t>&gt;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 smtClean="0"/>
              <a:t>&lt;</a:t>
            </a:r>
            <a:r>
              <a:rPr lang="pt-BR" dirty="0" err="1" smtClean="0"/>
              <a:t>video</a:t>
            </a:r>
            <a:r>
              <a:rPr lang="pt-BR" dirty="0" smtClean="0"/>
              <a:t> </a:t>
            </a:r>
            <a:r>
              <a:rPr lang="pt-BR" dirty="0" err="1" smtClean="0"/>
              <a:t>width</a:t>
            </a:r>
            <a:r>
              <a:rPr lang="pt-BR" dirty="0" smtClean="0"/>
              <a:t>="320" </a:t>
            </a:r>
            <a:r>
              <a:rPr lang="pt-BR" dirty="0" err="1" smtClean="0"/>
              <a:t>height</a:t>
            </a:r>
            <a:r>
              <a:rPr lang="pt-BR" dirty="0" smtClean="0"/>
              <a:t>="240" </a:t>
            </a:r>
            <a:r>
              <a:rPr lang="pt-BR" dirty="0" err="1" smtClean="0"/>
              <a:t>autoplay</a:t>
            </a:r>
            <a:r>
              <a:rPr lang="pt-BR" dirty="0" smtClean="0"/>
              <a:t> </a:t>
            </a:r>
            <a:r>
              <a:rPr lang="pt-BR" dirty="0" err="1" smtClean="0"/>
              <a:t>muted</a:t>
            </a:r>
            <a:r>
              <a:rPr lang="pt-BR" dirty="0" smtClean="0"/>
              <a:t>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="movie.mp4"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/mp4"&gt;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="movie.ogg"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</a:t>
            </a:r>
            <a:r>
              <a:rPr lang="pt-BR" dirty="0" err="1" smtClean="0"/>
              <a:t>ogg</a:t>
            </a:r>
            <a:r>
              <a:rPr lang="pt-BR" dirty="0" smtClean="0"/>
              <a:t>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Your browser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&lt;/</a:t>
            </a:r>
            <a:r>
              <a:rPr lang="pt-BR" dirty="0" err="1" smtClean="0"/>
              <a:t>video</a:t>
            </a:r>
            <a:r>
              <a:rPr lang="pt-BR" dirty="0" smtClean="0"/>
              <a:t>&gt;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26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 smtClean="0"/>
              <a:t>&lt;</a:t>
            </a:r>
            <a:r>
              <a:rPr lang="pt-BR" dirty="0" err="1" smtClean="0"/>
              <a:t>video</a:t>
            </a:r>
            <a:r>
              <a:rPr lang="pt-BR" dirty="0" smtClean="0"/>
              <a:t> </a:t>
            </a:r>
            <a:r>
              <a:rPr lang="pt-BR" dirty="0" err="1" smtClean="0"/>
              <a:t>width</a:t>
            </a:r>
            <a:r>
              <a:rPr lang="pt-BR" dirty="0" smtClean="0"/>
              <a:t>="320" </a:t>
            </a:r>
            <a:r>
              <a:rPr lang="pt-BR" dirty="0" err="1" smtClean="0"/>
              <a:t>height</a:t>
            </a:r>
            <a:r>
              <a:rPr lang="pt-BR" dirty="0" smtClean="0"/>
              <a:t>="240" </a:t>
            </a:r>
            <a:r>
              <a:rPr lang="pt-BR" dirty="0" err="1" smtClean="0"/>
              <a:t>autoplay</a:t>
            </a:r>
            <a:r>
              <a:rPr lang="pt-BR" dirty="0" smtClean="0"/>
              <a:t> </a:t>
            </a:r>
            <a:r>
              <a:rPr lang="pt-BR" dirty="0" err="1" smtClean="0"/>
              <a:t>muted</a:t>
            </a:r>
            <a:r>
              <a:rPr lang="pt-BR" dirty="0" smtClean="0"/>
              <a:t>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="movie.mp4"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/mp4"&gt;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  &lt;</a:t>
            </a:r>
            <a:r>
              <a:rPr lang="pt-BR" dirty="0" err="1" smtClean="0"/>
              <a:t>source</a:t>
            </a:r>
            <a:r>
              <a:rPr lang="pt-BR" dirty="0" smtClean="0"/>
              <a:t> </a:t>
            </a:r>
            <a:r>
              <a:rPr lang="pt-BR" dirty="0" err="1" smtClean="0"/>
              <a:t>src</a:t>
            </a:r>
            <a:r>
              <a:rPr lang="pt-BR" dirty="0" smtClean="0"/>
              <a:t>="movie.ogg"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video</a:t>
            </a:r>
            <a:r>
              <a:rPr lang="pt-BR" dirty="0" smtClean="0"/>
              <a:t>/</a:t>
            </a:r>
            <a:r>
              <a:rPr lang="pt-BR" dirty="0" err="1" smtClean="0"/>
              <a:t>ogg</a:t>
            </a:r>
            <a:r>
              <a:rPr lang="pt-BR" dirty="0" smtClean="0"/>
              <a:t>"&gt;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Your browser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>&lt;/</a:t>
            </a:r>
            <a:r>
              <a:rPr lang="pt-BR" dirty="0" err="1" smtClean="0"/>
              <a:t>video</a:t>
            </a:r>
            <a:r>
              <a:rPr lang="pt-BR" dirty="0" smtClean="0"/>
              <a:t>&gt;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29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HTML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/>
              <a:t>Os </a:t>
            </a:r>
            <a:r>
              <a:rPr lang="pt-BR" sz="1600" dirty="0" err="1" smtClean="0"/>
              <a:t>emojis</a:t>
            </a:r>
            <a:r>
              <a:rPr lang="pt-BR" sz="1600" dirty="0" smtClean="0"/>
              <a:t> são adicionados seguindo o &amp;: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/>
              <a:t>&amp;#</a:t>
            </a:r>
            <a:r>
              <a:rPr lang="pt-BR" sz="1600" dirty="0"/>
              <a:t>x1F336</a:t>
            </a:r>
            <a:r>
              <a:rPr lang="pt-BR" sz="1600" dirty="0" smtClean="0"/>
              <a:t>; &lt;!--hexadecimal--&gt;</a:t>
            </a:r>
            <a:endParaRPr lang="pt-BR" sz="1600" dirty="0"/>
          </a:p>
          <a:p>
            <a:pPr algn="l"/>
            <a:r>
              <a:rPr lang="pt-BR" sz="1600" dirty="0"/>
              <a:t>&amp;#x1F600</a:t>
            </a:r>
            <a:r>
              <a:rPr lang="pt-BR" sz="1600" dirty="0" smtClean="0"/>
              <a:t>;</a:t>
            </a:r>
            <a:r>
              <a:rPr lang="pt-BR" sz="1600" dirty="0"/>
              <a:t> &lt;!--hexadecimal--&gt;</a:t>
            </a:r>
          </a:p>
          <a:p>
            <a:pPr algn="l"/>
            <a:endParaRPr lang="pt-BR" dirty="0"/>
          </a:p>
          <a:p>
            <a:pPr algn="l"/>
            <a:endParaRPr lang="en-US" sz="16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Emoji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8" y="1671988"/>
            <a:ext cx="3140544" cy="19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 elemento </a:t>
            </a:r>
            <a:r>
              <a:rPr lang="pt-BR" sz="1800" dirty="0" smtClean="0"/>
              <a:t>&lt;</a:t>
            </a:r>
            <a:r>
              <a:rPr lang="pt-BR" sz="1800" dirty="0" err="1"/>
              <a:t>picture</a:t>
            </a:r>
            <a:r>
              <a:rPr lang="pt-BR" sz="1800" dirty="0"/>
              <a:t>&gt; é um container usado para especificar múltiplos elementos &lt;</a:t>
            </a:r>
            <a:r>
              <a:rPr lang="pt-BR" sz="1800" dirty="0" err="1"/>
              <a:t>source</a:t>
            </a:r>
            <a:r>
              <a:rPr lang="pt-BR" sz="1800" dirty="0"/>
              <a:t>&gt; para um elemento específico &lt;</a:t>
            </a:r>
            <a:r>
              <a:rPr lang="pt-BR" sz="1800" dirty="0" err="1"/>
              <a:t>img</a:t>
            </a:r>
            <a:r>
              <a:rPr lang="pt-BR" sz="1800" dirty="0"/>
              <a:t>&gt; contido nele. </a:t>
            </a:r>
            <a:endParaRPr lang="pt-BR" sz="1800" dirty="0" smtClean="0"/>
          </a:p>
          <a:p>
            <a:pPr algn="l"/>
            <a:r>
              <a:rPr lang="pt-BR" sz="1800" dirty="0" smtClean="0"/>
              <a:t>O </a:t>
            </a:r>
            <a:r>
              <a:rPr lang="pt-BR" sz="1800" dirty="0"/>
              <a:t>navegador irá escolher a imagem mais adequada de acordo com o layout atual da página, </a:t>
            </a:r>
            <a:r>
              <a:rPr lang="pt-BR" sz="1800" dirty="0" smtClean="0"/>
              <a:t>características </a:t>
            </a:r>
            <a:r>
              <a:rPr lang="pt-BR" sz="1800" dirty="0"/>
              <a:t>do dispositivo em que será </a:t>
            </a:r>
            <a:r>
              <a:rPr lang="pt-BR" sz="1800" dirty="0" smtClean="0"/>
              <a:t>exibido.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Adaptativo - Picture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971" y="1669214"/>
            <a:ext cx="3099810" cy="18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770485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  &lt;</a:t>
            </a:r>
            <a:r>
              <a:rPr lang="pt-BR" sz="1600" dirty="0" err="1"/>
              <a:t>picture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source</a:t>
            </a:r>
            <a:r>
              <a:rPr lang="pt-BR" sz="1600" dirty="0"/>
              <a:t> media="(</a:t>
            </a:r>
            <a:r>
              <a:rPr lang="pt-BR" sz="1600" dirty="0" err="1"/>
              <a:t>max-width</a:t>
            </a:r>
            <a:r>
              <a:rPr lang="pt-BR" sz="1600" dirty="0"/>
              <a:t>: 320px)" </a:t>
            </a:r>
            <a:r>
              <a:rPr lang="pt-BR" sz="1600" dirty="0" err="1"/>
              <a:t>srcset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/mona-320.png"/&gt; 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source</a:t>
            </a:r>
            <a:r>
              <a:rPr lang="pt-BR" sz="1600" dirty="0"/>
              <a:t> media="(</a:t>
            </a:r>
            <a:r>
              <a:rPr lang="pt-BR" sz="1600" dirty="0" err="1"/>
              <a:t>max-width</a:t>
            </a:r>
            <a:r>
              <a:rPr lang="pt-BR" sz="1600" dirty="0"/>
              <a:t>: 768px)" </a:t>
            </a:r>
            <a:r>
              <a:rPr lang="pt-BR" sz="1600" dirty="0" err="1"/>
              <a:t>srcset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/mona-768.png"  /&gt;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source</a:t>
            </a:r>
            <a:r>
              <a:rPr lang="pt-BR" sz="1600" dirty="0"/>
              <a:t> media="(</a:t>
            </a:r>
            <a:r>
              <a:rPr lang="pt-BR" sz="1600" dirty="0" err="1"/>
              <a:t>max-width</a:t>
            </a:r>
            <a:r>
              <a:rPr lang="pt-BR" sz="1600" dirty="0"/>
              <a:t>: 1200px)" </a:t>
            </a:r>
            <a:r>
              <a:rPr lang="pt-BR" sz="1600" dirty="0" err="1"/>
              <a:t>srcset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/mona-1200.png"  /&gt;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img</a:t>
            </a:r>
            <a:r>
              <a:rPr lang="pt-BR" sz="1600" dirty="0"/>
              <a:t> </a:t>
            </a:r>
            <a:r>
              <a:rPr lang="pt-BR" sz="1600" dirty="0" err="1"/>
              <a:t>src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/mona-1920.png" </a:t>
            </a:r>
            <a:r>
              <a:rPr lang="pt-BR" sz="1600" dirty="0" err="1"/>
              <a:t>alt</a:t>
            </a:r>
            <a:r>
              <a:rPr lang="pt-BR" sz="1600" dirty="0"/>
              <a:t>="</a:t>
            </a:r>
            <a:r>
              <a:rPr lang="pt-BR" sz="1600" dirty="0" err="1"/>
              <a:t>Monalisa</a:t>
            </a:r>
            <a:r>
              <a:rPr lang="pt-BR" sz="1600" dirty="0"/>
              <a:t>" /&gt;</a:t>
            </a:r>
          </a:p>
          <a:p>
            <a:pPr algn="l"/>
            <a:r>
              <a:rPr lang="pt-BR" sz="1600" dirty="0"/>
              <a:t>    &lt;/</a:t>
            </a:r>
            <a:r>
              <a:rPr lang="pt-BR" sz="1600" dirty="0" err="1"/>
              <a:t>picture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Adaptativo - Picture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A </a:t>
            </a:r>
            <a:r>
              <a:rPr lang="pt-BR" sz="1800" dirty="0" err="1" smtClean="0"/>
              <a:t>tag</a:t>
            </a:r>
            <a:r>
              <a:rPr lang="pt-BR" sz="1800" dirty="0" smtClean="0"/>
              <a:t> &lt;</a:t>
            </a:r>
            <a:r>
              <a:rPr lang="pt-BR" sz="1800" dirty="0" err="1" smtClean="0"/>
              <a:t>audio</a:t>
            </a:r>
            <a:r>
              <a:rPr lang="pt-BR" sz="1800" dirty="0" smtClean="0"/>
              <a:t>&gt; </a:t>
            </a:r>
            <a:r>
              <a:rPr lang="pt-BR" sz="1800" dirty="0"/>
              <a:t>é usada para incorporar conteúdo sonoro em um documento, como música ou outros fluxos de áudio.</a:t>
            </a:r>
          </a:p>
          <a:p>
            <a:pPr algn="l"/>
            <a:r>
              <a:rPr lang="pt-BR" sz="1800" dirty="0" smtClean="0"/>
              <a:t>Contém </a:t>
            </a:r>
            <a:r>
              <a:rPr lang="pt-BR" sz="1800" dirty="0"/>
              <a:t>uma ou mais </a:t>
            </a:r>
            <a:r>
              <a:rPr lang="pt-BR" sz="1800" dirty="0" err="1" smtClean="0"/>
              <a:t>tags</a:t>
            </a:r>
            <a:r>
              <a:rPr lang="pt-BR" sz="1800" dirty="0" smtClean="0"/>
              <a:t> &lt;</a:t>
            </a:r>
            <a:r>
              <a:rPr lang="pt-BR" sz="1800" dirty="0" err="1" smtClean="0"/>
              <a:t>source</a:t>
            </a:r>
            <a:r>
              <a:rPr lang="pt-BR" sz="1800" dirty="0" smtClean="0"/>
              <a:t>&gt;  </a:t>
            </a:r>
            <a:r>
              <a:rPr lang="pt-BR" sz="1800" dirty="0"/>
              <a:t>com diferentes fontes de áudio. </a:t>
            </a:r>
            <a:endParaRPr lang="pt-BR" sz="1800" dirty="0" smtClean="0"/>
          </a:p>
          <a:p>
            <a:pPr algn="l"/>
            <a:r>
              <a:rPr lang="pt-BR" sz="1800" dirty="0" smtClean="0"/>
              <a:t>O </a:t>
            </a:r>
            <a:r>
              <a:rPr lang="pt-BR" sz="1800" dirty="0"/>
              <a:t>navegador escolherá a primeira fonte compatível.</a:t>
            </a:r>
          </a:p>
          <a:p>
            <a:pPr algn="l"/>
            <a:r>
              <a:rPr lang="pt-BR" sz="1800" dirty="0" smtClean="0"/>
              <a:t>O </a:t>
            </a:r>
            <a:r>
              <a:rPr lang="pt-BR" sz="1800" dirty="0"/>
              <a:t>texto entre as </a:t>
            </a:r>
            <a:r>
              <a:rPr lang="pt-BR" sz="1800" dirty="0" err="1"/>
              <a:t>tags</a:t>
            </a:r>
            <a:r>
              <a:rPr lang="pt-BR" sz="1800" dirty="0"/>
              <a:t> &lt;</a:t>
            </a:r>
            <a:r>
              <a:rPr lang="pt-BR" sz="1800" dirty="0" err="1"/>
              <a:t>audio</a:t>
            </a:r>
            <a:r>
              <a:rPr lang="pt-BR" sz="1800" dirty="0"/>
              <a:t>&gt;e &lt;/</a:t>
            </a:r>
            <a:r>
              <a:rPr lang="pt-BR" sz="1800" dirty="0" err="1"/>
              <a:t>audio</a:t>
            </a:r>
            <a:r>
              <a:rPr lang="pt-BR" sz="1800" dirty="0"/>
              <a:t>&gt; só será exibido em navegadores que não suportam o &lt;</a:t>
            </a:r>
            <a:r>
              <a:rPr lang="pt-BR" sz="1800" dirty="0" err="1"/>
              <a:t>audio</a:t>
            </a:r>
            <a:r>
              <a:rPr lang="pt-BR" sz="1800" dirty="0"/>
              <a:t>&gt;elemento.</a:t>
            </a:r>
          </a:p>
          <a:p>
            <a:pPr algn="l"/>
            <a:r>
              <a:rPr lang="pt-BR" sz="1800" dirty="0" smtClean="0"/>
              <a:t>Existem </a:t>
            </a:r>
            <a:r>
              <a:rPr lang="pt-BR" sz="1800" dirty="0"/>
              <a:t>três formatos de áudio suportados em HTML: MP3, WAV e OGG.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 err="1" smtClean="0">
                <a:solidFill>
                  <a:schemeClr val="bg1">
                    <a:lumMod val="50000"/>
                  </a:schemeClr>
                </a:solidFill>
              </a:rPr>
              <a:t>Autoplay</a:t>
            </a:r>
            <a:endParaRPr lang="pt-BR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Especifica que o áudio começará a ser reproduzido assim que estiver </a:t>
            </a:r>
            <a:r>
              <a:rPr lang="pt-BR" sz="1800" i="1" dirty="0" smtClean="0">
                <a:solidFill>
                  <a:schemeClr val="bg1">
                    <a:lumMod val="50000"/>
                  </a:schemeClr>
                </a:solidFill>
              </a:rPr>
              <a:t>pronto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 err="1" smtClean="0">
                <a:solidFill>
                  <a:schemeClr val="bg1">
                    <a:lumMod val="50000"/>
                  </a:schemeClr>
                </a:solidFill>
              </a:rPr>
              <a:t>Controls</a:t>
            </a:r>
            <a:endParaRPr lang="pt-B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PT" sz="1800" dirty="0"/>
              <a:t>Especifica que os controles de áudio </a:t>
            </a:r>
            <a:r>
              <a:rPr lang="pt-PT" sz="1800" dirty="0" smtClean="0"/>
              <a:t>devem ser </a:t>
            </a:r>
            <a:r>
              <a:rPr lang="pt-PT" sz="1800" dirty="0"/>
              <a:t>exibidos (como um botão reproduzir/pausar, etc</a:t>
            </a:r>
            <a:r>
              <a:rPr lang="pt-PT" sz="1800" dirty="0" smtClean="0"/>
              <a:t>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b="1" dirty="0" smtClean="0"/>
              <a:t>Loop</a:t>
            </a:r>
          </a:p>
          <a:p>
            <a:pPr algn="just"/>
            <a:r>
              <a:rPr lang="pt-PT" sz="1800" dirty="0" smtClean="0"/>
              <a:t>Especifica </a:t>
            </a:r>
            <a:r>
              <a:rPr lang="pt-PT" sz="1800" dirty="0"/>
              <a:t>que o áudio será reiniciado sempre que terminar</a:t>
            </a:r>
            <a:endParaRPr lang="pt-BR" sz="1800" dirty="0"/>
          </a:p>
          <a:p>
            <a:pPr algn="just"/>
            <a:endParaRPr lang="pt-PT" sz="1800" dirty="0" smtClean="0"/>
          </a:p>
          <a:p>
            <a:pPr algn="just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b="1" dirty="0"/>
              <a:t>URL src </a:t>
            </a:r>
            <a:endParaRPr lang="pt-PT" sz="1800" b="1" dirty="0" smtClean="0"/>
          </a:p>
          <a:p>
            <a:pPr algn="just"/>
            <a:r>
              <a:rPr lang="pt-PT" sz="1800" dirty="0" smtClean="0"/>
              <a:t>Especifica </a:t>
            </a:r>
            <a:r>
              <a:rPr lang="pt-PT" sz="1800" dirty="0"/>
              <a:t>a URL do arquivo de áudio</a:t>
            </a:r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audio</a:t>
            </a:r>
            <a:r>
              <a:rPr lang="pt-BR" sz="1600" dirty="0"/>
              <a:t> </a:t>
            </a:r>
            <a:r>
              <a:rPr lang="pt-BR" sz="1600" dirty="0" err="1" smtClean="0"/>
              <a:t>autoplay</a:t>
            </a:r>
            <a:r>
              <a:rPr lang="pt-BR" sz="1600" dirty="0" smtClean="0"/>
              <a:t> </a:t>
            </a:r>
            <a:r>
              <a:rPr lang="pt-BR" sz="1600" dirty="0" err="1" smtClean="0"/>
              <a:t>controls</a:t>
            </a:r>
            <a:r>
              <a:rPr lang="pt-BR" sz="1600" dirty="0" smtClean="0"/>
              <a:t> </a:t>
            </a:r>
            <a:r>
              <a:rPr lang="pt-BR" sz="1600" dirty="0" err="1" smtClean="0"/>
              <a:t>muted</a:t>
            </a:r>
            <a:r>
              <a:rPr lang="pt-BR" sz="1600" dirty="0" smtClean="0"/>
              <a:t> loop&gt;</a:t>
            </a:r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source</a:t>
            </a:r>
            <a:r>
              <a:rPr lang="pt-BR" sz="1600" dirty="0"/>
              <a:t> </a:t>
            </a:r>
            <a:r>
              <a:rPr lang="pt-BR" sz="1600" dirty="0" err="1"/>
              <a:t>src</a:t>
            </a:r>
            <a:r>
              <a:rPr lang="pt-BR" sz="1600" dirty="0" smtClean="0"/>
              <a:t>=“audio.ogg</a:t>
            </a:r>
            <a:r>
              <a:rPr lang="pt-BR" sz="1600" dirty="0"/>
              <a:t>"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audio</a:t>
            </a:r>
            <a:r>
              <a:rPr lang="pt-BR" sz="1600" dirty="0"/>
              <a:t>/</a:t>
            </a:r>
            <a:r>
              <a:rPr lang="pt-BR" sz="1600" dirty="0" err="1"/>
              <a:t>ogg</a:t>
            </a:r>
            <a:r>
              <a:rPr lang="pt-BR" sz="1600" dirty="0"/>
              <a:t>"&gt;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source</a:t>
            </a:r>
            <a:r>
              <a:rPr lang="pt-BR" sz="1600" dirty="0"/>
              <a:t> </a:t>
            </a:r>
            <a:r>
              <a:rPr lang="pt-BR" sz="1600" dirty="0" err="1"/>
              <a:t>src</a:t>
            </a:r>
            <a:r>
              <a:rPr lang="pt-BR" sz="1600" dirty="0" smtClean="0"/>
              <a:t>=“audio.mp3</a:t>
            </a:r>
            <a:r>
              <a:rPr lang="pt-BR" sz="1600" dirty="0"/>
              <a:t>"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audio</a:t>
            </a:r>
            <a:r>
              <a:rPr lang="pt-BR" sz="1600" dirty="0"/>
              <a:t>/</a:t>
            </a:r>
            <a:r>
              <a:rPr lang="pt-BR" sz="1600" dirty="0" err="1"/>
              <a:t>mpeg</a:t>
            </a:r>
            <a:r>
              <a:rPr lang="pt-BR" sz="1600" dirty="0"/>
              <a:t>"&gt;</a:t>
            </a:r>
            <a:br>
              <a:rPr lang="pt-BR" sz="1600" dirty="0"/>
            </a:br>
            <a:endParaRPr lang="pt-BR" sz="1600" dirty="0" smtClean="0"/>
          </a:p>
          <a:p>
            <a:pPr algn="l"/>
            <a:r>
              <a:rPr lang="pt-BR" sz="1600" dirty="0"/>
              <a:t>  Your browser does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support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audio</a:t>
            </a:r>
            <a:r>
              <a:rPr lang="pt-BR" sz="1600" dirty="0"/>
              <a:t> </a:t>
            </a:r>
            <a:r>
              <a:rPr lang="pt-BR" sz="1600" dirty="0" err="1"/>
              <a:t>tag</a:t>
            </a:r>
            <a:r>
              <a:rPr lang="pt-BR" sz="1600" dirty="0"/>
              <a:t>.</a:t>
            </a:r>
            <a:br>
              <a:rPr lang="pt-BR" sz="1600" dirty="0"/>
            </a:br>
            <a:endParaRPr lang="pt-BR" sz="1600" dirty="0" smtClean="0"/>
          </a:p>
          <a:p>
            <a:pPr algn="l"/>
            <a:r>
              <a:rPr lang="pt-BR" sz="1600" dirty="0" smtClean="0"/>
              <a:t>&lt;/</a:t>
            </a:r>
            <a:r>
              <a:rPr lang="pt-BR" sz="1600" dirty="0" err="1"/>
              <a:t>audio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A tag &lt;video&gt;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especifica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adição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uma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mídia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de video.</a:t>
            </a: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Segue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mesmos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principios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da tag &lt;audio&gt;</a:t>
            </a:r>
          </a:p>
          <a:p>
            <a:pPr marL="139700" algn="l">
              <a:spcBef>
                <a:spcPts val="0"/>
              </a:spcBef>
              <a:buSzPts val="1400"/>
              <a:defRPr/>
            </a:pPr>
            <a:endParaRPr lang="pt-BR" sz="1600" dirty="0"/>
          </a:p>
          <a:p>
            <a:pPr marL="139700" algn="l">
              <a:spcBef>
                <a:spcPts val="0"/>
              </a:spcBef>
              <a:buSzPts val="1400"/>
              <a:defRPr/>
            </a:pPr>
            <a:r>
              <a:rPr lang="pt-BR" sz="1600" dirty="0" smtClean="0"/>
              <a:t>Existem </a:t>
            </a:r>
            <a:r>
              <a:rPr lang="pt-BR" sz="1600" dirty="0"/>
              <a:t>três formatos de vídeo suportados: MP4, </a:t>
            </a:r>
            <a:r>
              <a:rPr lang="pt-BR" sz="1600" dirty="0" err="1"/>
              <a:t>WebM</a:t>
            </a:r>
            <a:r>
              <a:rPr lang="pt-BR" sz="1600" dirty="0"/>
              <a:t> e </a:t>
            </a:r>
            <a:r>
              <a:rPr lang="pt-BR" sz="1600" dirty="0" err="1"/>
              <a:t>Ogg</a:t>
            </a:r>
            <a:r>
              <a:rPr lang="pt-BR" sz="1600" dirty="0"/>
              <a:t>. O suporte do navegador para os diferentes formatos é:</a:t>
            </a:r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 descr="HTML Video – How to Embed a Video Player with the HTML 5 Video Ta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4" t="16076" r="6696" b="-1693"/>
          <a:stretch/>
        </p:blipFill>
        <p:spPr bwMode="auto">
          <a:xfrm>
            <a:off x="5269382" y="1876672"/>
            <a:ext cx="3089396" cy="15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500" dirty="0" smtClean="0"/>
              <a:t>&lt;</a:t>
            </a:r>
            <a:r>
              <a:rPr lang="pt-BR" sz="1500" dirty="0" err="1"/>
              <a:t>video</a:t>
            </a:r>
            <a:r>
              <a:rPr lang="pt-BR" sz="1500" dirty="0"/>
              <a:t> </a:t>
            </a:r>
            <a:r>
              <a:rPr lang="pt-BR" sz="1500" dirty="0" err="1"/>
              <a:t>width</a:t>
            </a:r>
            <a:r>
              <a:rPr lang="pt-BR" sz="1500" dirty="0"/>
              <a:t>="320" </a:t>
            </a:r>
            <a:r>
              <a:rPr lang="pt-BR" sz="1500" dirty="0" err="1"/>
              <a:t>height</a:t>
            </a:r>
            <a:r>
              <a:rPr lang="pt-BR" sz="1500" dirty="0"/>
              <a:t>="240" </a:t>
            </a:r>
            <a:r>
              <a:rPr lang="pt-BR" sz="1500" dirty="0" err="1"/>
              <a:t>autoplay</a:t>
            </a:r>
            <a:r>
              <a:rPr lang="pt-BR" sz="1500" dirty="0"/>
              <a:t> </a:t>
            </a:r>
            <a:r>
              <a:rPr lang="pt-BR" sz="1500" dirty="0" err="1"/>
              <a:t>muted</a:t>
            </a:r>
            <a:r>
              <a:rPr lang="pt-BR" sz="1500" dirty="0"/>
              <a:t>&gt;</a:t>
            </a:r>
            <a:br>
              <a:rPr lang="pt-BR" sz="1500" dirty="0"/>
            </a:br>
            <a:endParaRPr lang="pt-BR" sz="1500" dirty="0" smtClean="0"/>
          </a:p>
          <a:p>
            <a:pPr algn="l">
              <a:spcBef>
                <a:spcPts val="0"/>
              </a:spcBef>
              <a:buSzPts val="1400"/>
              <a:defRPr/>
            </a:pPr>
            <a:r>
              <a:rPr lang="pt-BR" sz="1500" dirty="0" smtClean="0"/>
              <a:t>   &lt;</a:t>
            </a:r>
            <a:r>
              <a:rPr lang="pt-BR" sz="1500" dirty="0" err="1"/>
              <a:t>source</a:t>
            </a:r>
            <a:r>
              <a:rPr lang="pt-BR" sz="1500" dirty="0"/>
              <a:t> </a:t>
            </a:r>
            <a:r>
              <a:rPr lang="pt-BR" sz="1500" dirty="0" err="1"/>
              <a:t>src</a:t>
            </a:r>
            <a:r>
              <a:rPr lang="pt-BR" sz="1500" dirty="0"/>
              <a:t>="movie.mp4" 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video</a:t>
            </a:r>
            <a:r>
              <a:rPr lang="pt-BR" sz="1500" dirty="0"/>
              <a:t>/mp4</a:t>
            </a:r>
            <a:r>
              <a:rPr lang="pt-BR" sz="1500" dirty="0" smtClean="0"/>
              <a:t>"&gt;</a:t>
            </a:r>
            <a:br>
              <a:rPr lang="pt-BR" sz="1500" dirty="0" smtClean="0"/>
            </a:br>
            <a:r>
              <a:rPr lang="pt-BR" sz="1500" dirty="0" smtClean="0"/>
              <a:t>   &lt;</a:t>
            </a:r>
            <a:r>
              <a:rPr lang="pt-BR" sz="1500" dirty="0" err="1"/>
              <a:t>source</a:t>
            </a:r>
            <a:r>
              <a:rPr lang="pt-BR" sz="1500" dirty="0"/>
              <a:t> </a:t>
            </a:r>
            <a:r>
              <a:rPr lang="pt-BR" sz="1500" dirty="0" err="1"/>
              <a:t>src</a:t>
            </a:r>
            <a:r>
              <a:rPr lang="pt-BR" sz="1500" dirty="0"/>
              <a:t>="movie.ogg" 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video</a:t>
            </a:r>
            <a:r>
              <a:rPr lang="pt-BR" sz="1500" dirty="0"/>
              <a:t>/</a:t>
            </a:r>
            <a:r>
              <a:rPr lang="pt-BR" sz="1500" dirty="0" err="1"/>
              <a:t>ogg</a:t>
            </a:r>
            <a:r>
              <a:rPr lang="pt-BR" sz="1500" dirty="0"/>
              <a:t>"&gt;</a:t>
            </a:r>
            <a:br>
              <a:rPr lang="pt-BR" sz="1500" dirty="0"/>
            </a:br>
            <a:r>
              <a:rPr lang="pt-BR" sz="1500" dirty="0" smtClean="0"/>
              <a:t>   Your </a:t>
            </a:r>
            <a:r>
              <a:rPr lang="pt-BR" sz="1500" dirty="0"/>
              <a:t>browser does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support</a:t>
            </a:r>
            <a:r>
              <a:rPr lang="pt-BR" sz="1500" dirty="0"/>
              <a:t> </a:t>
            </a:r>
            <a:r>
              <a:rPr lang="pt-BR" sz="1500" dirty="0" err="1"/>
              <a:t>the</a:t>
            </a:r>
            <a:r>
              <a:rPr lang="pt-BR" sz="1500" dirty="0"/>
              <a:t> </a:t>
            </a:r>
            <a:r>
              <a:rPr lang="pt-BR" sz="1500" dirty="0" err="1"/>
              <a:t>video</a:t>
            </a:r>
            <a:r>
              <a:rPr lang="pt-BR" sz="1500" dirty="0"/>
              <a:t> </a:t>
            </a:r>
            <a:r>
              <a:rPr lang="pt-BR" sz="1500" dirty="0" err="1"/>
              <a:t>tag</a:t>
            </a:r>
            <a:r>
              <a:rPr lang="pt-BR" sz="1500" dirty="0"/>
              <a:t>.</a:t>
            </a:r>
            <a:br>
              <a:rPr lang="pt-BR" sz="1500" dirty="0"/>
            </a:br>
            <a:endParaRPr lang="pt-BR" sz="1500" dirty="0" smtClean="0"/>
          </a:p>
          <a:p>
            <a:pPr algn="l">
              <a:spcBef>
                <a:spcPts val="0"/>
              </a:spcBef>
              <a:buSzPts val="1400"/>
              <a:defRPr/>
            </a:pPr>
            <a:r>
              <a:rPr lang="pt-BR" sz="1500" dirty="0" smtClean="0"/>
              <a:t>&lt;/</a:t>
            </a:r>
            <a:r>
              <a:rPr lang="pt-BR" sz="1500" dirty="0" err="1"/>
              <a:t>video</a:t>
            </a:r>
            <a:r>
              <a:rPr lang="pt-BR" sz="1500" dirty="0"/>
              <a:t>&gt;</a:t>
            </a:r>
            <a:endParaRPr lang="en-US" sz="15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5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endParaRPr lang="en-US" sz="15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5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 descr="HTML Video – How to Embed a Video Player with the HTML 5 Video Ta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4" t="16076" r="6696" b="-1693"/>
          <a:stretch/>
        </p:blipFill>
        <p:spPr bwMode="auto">
          <a:xfrm>
            <a:off x="5269382" y="1876672"/>
            <a:ext cx="3089396" cy="15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O </a:t>
            </a:r>
            <a:r>
              <a:rPr lang="pt-BR" sz="1600" b="1" dirty="0"/>
              <a:t>elemento</a:t>
            </a:r>
            <a:r>
              <a:rPr lang="pt-BR" sz="1600" dirty="0"/>
              <a:t> </a:t>
            </a:r>
            <a:r>
              <a:rPr lang="pt-BR" sz="1600" b="1" dirty="0" smtClean="0"/>
              <a:t>&lt;</a:t>
            </a:r>
            <a:r>
              <a:rPr lang="pt-BR" sz="1600" b="1" dirty="0" err="1"/>
              <a:t>iframe</a:t>
            </a:r>
            <a:r>
              <a:rPr lang="pt-BR" sz="1600" b="1" dirty="0"/>
              <a:t>&gt;</a:t>
            </a:r>
            <a:r>
              <a:rPr lang="pt-BR" sz="1600" dirty="0"/>
              <a:t> (ou </a:t>
            </a:r>
            <a:r>
              <a:rPr lang="pt-BR" sz="1600" i="1" dirty="0"/>
              <a:t>elemento HTML</a:t>
            </a:r>
            <a:r>
              <a:rPr lang="pt-BR" sz="1600" dirty="0"/>
              <a:t> </a:t>
            </a:r>
            <a:r>
              <a:rPr lang="pt-BR" sz="1600" i="1" dirty="0" err="1"/>
              <a:t>inline</a:t>
            </a:r>
            <a:r>
              <a:rPr lang="pt-BR" sz="1600" i="1" dirty="0"/>
              <a:t> frame</a:t>
            </a:r>
            <a:r>
              <a:rPr lang="pt-BR" sz="1600" dirty="0"/>
              <a:t>) representa um contexto de navegação aninhado, efetivamente incorporando outra página HTML para a página atual.</a:t>
            </a:r>
            <a:endParaRPr lang="en-US" sz="16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endParaRPr lang="en-US" sz="16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iframe</a:t>
            </a:r>
            <a:r>
              <a:rPr lang="pt-BR" sz="1600" dirty="0"/>
              <a:t> </a:t>
            </a:r>
            <a:r>
              <a:rPr lang="pt-BR" sz="1600" dirty="0" err="1"/>
              <a:t>width</a:t>
            </a:r>
            <a:r>
              <a:rPr lang="pt-BR" sz="1600" dirty="0" smtClean="0"/>
              <a:t>=“768" </a:t>
            </a:r>
            <a:r>
              <a:rPr lang="pt-BR" sz="1600" dirty="0" err="1"/>
              <a:t>height</a:t>
            </a:r>
            <a:r>
              <a:rPr lang="pt-BR" sz="1600" dirty="0" smtClean="0"/>
              <a:t>=“567" </a:t>
            </a:r>
            <a:r>
              <a:rPr lang="pt-BR" sz="1600" dirty="0" err="1"/>
              <a:t>src</a:t>
            </a:r>
            <a:r>
              <a:rPr lang="pt-BR" sz="1600" dirty="0"/>
              <a:t>="https://www.youtube.com/embed/h0MgOVgaBK8?si=vTIm-RQHgz37eRde" </a:t>
            </a:r>
            <a:r>
              <a:rPr lang="pt-BR" sz="1600" dirty="0" err="1"/>
              <a:t>title</a:t>
            </a:r>
            <a:r>
              <a:rPr lang="pt-BR" sz="1600" dirty="0"/>
              <a:t>="</a:t>
            </a:r>
            <a:r>
              <a:rPr lang="pt-BR" sz="1600" dirty="0" err="1"/>
              <a:t>YouTube</a:t>
            </a:r>
            <a:r>
              <a:rPr lang="pt-BR" sz="1600" dirty="0"/>
              <a:t> </a:t>
            </a:r>
            <a:r>
              <a:rPr lang="pt-BR" sz="1600" dirty="0" err="1"/>
              <a:t>video</a:t>
            </a:r>
            <a:r>
              <a:rPr lang="pt-BR" sz="1600" dirty="0"/>
              <a:t> player" </a:t>
            </a:r>
            <a:r>
              <a:rPr lang="pt-BR" sz="1600" dirty="0" err="1"/>
              <a:t>frameborder</a:t>
            </a:r>
            <a:r>
              <a:rPr lang="pt-BR" sz="1600" dirty="0"/>
              <a:t>="0" </a:t>
            </a:r>
            <a:r>
              <a:rPr lang="pt-BR" sz="1600" dirty="0" err="1"/>
              <a:t>allow</a:t>
            </a:r>
            <a:r>
              <a:rPr lang="pt-BR" sz="1600" dirty="0"/>
              <a:t>="</a:t>
            </a:r>
            <a:r>
              <a:rPr lang="pt-BR" sz="1600" dirty="0" err="1"/>
              <a:t>accelerometer</a:t>
            </a:r>
            <a:r>
              <a:rPr lang="pt-BR" sz="1600" dirty="0"/>
              <a:t>; </a:t>
            </a:r>
            <a:r>
              <a:rPr lang="pt-BR" sz="1600" dirty="0" err="1"/>
              <a:t>autoplay</a:t>
            </a:r>
            <a:r>
              <a:rPr lang="pt-BR" sz="1600" dirty="0"/>
              <a:t>; clipboard-</a:t>
            </a:r>
            <a:r>
              <a:rPr lang="pt-BR" sz="1600" dirty="0" err="1"/>
              <a:t>write</a:t>
            </a:r>
            <a:r>
              <a:rPr lang="pt-BR" sz="1600" dirty="0"/>
              <a:t>; </a:t>
            </a:r>
            <a:r>
              <a:rPr lang="pt-BR" sz="1600" dirty="0" err="1"/>
              <a:t>encrypted</a:t>
            </a:r>
            <a:r>
              <a:rPr lang="pt-BR" sz="1600" dirty="0"/>
              <a:t>-media; </a:t>
            </a:r>
            <a:r>
              <a:rPr lang="pt-BR" sz="1600" dirty="0" err="1"/>
              <a:t>gyroscope</a:t>
            </a:r>
            <a:r>
              <a:rPr lang="pt-BR" sz="1600" dirty="0"/>
              <a:t>; </a:t>
            </a:r>
            <a:r>
              <a:rPr lang="pt-BR" sz="1600" dirty="0" err="1"/>
              <a:t>picture</a:t>
            </a:r>
            <a:r>
              <a:rPr lang="pt-BR" sz="1600" dirty="0"/>
              <a:t>-</a:t>
            </a:r>
            <a:r>
              <a:rPr lang="pt-BR" sz="1600" dirty="0" err="1"/>
              <a:t>in-picture</a:t>
            </a:r>
            <a:r>
              <a:rPr lang="pt-BR" sz="1600" dirty="0"/>
              <a:t>; web-</a:t>
            </a:r>
            <a:r>
              <a:rPr lang="pt-BR" sz="1600" dirty="0" err="1"/>
              <a:t>share</a:t>
            </a:r>
            <a:r>
              <a:rPr lang="pt-BR" sz="1600" dirty="0"/>
              <a:t>" </a:t>
            </a:r>
            <a:r>
              <a:rPr lang="pt-BR" sz="1600" dirty="0" err="1"/>
              <a:t>referrerpolicy</a:t>
            </a:r>
            <a:r>
              <a:rPr lang="pt-BR" sz="1600" dirty="0"/>
              <a:t>="</a:t>
            </a:r>
            <a:r>
              <a:rPr lang="pt-BR" sz="1600" dirty="0" err="1"/>
              <a:t>strict-origin-when-cross-origin</a:t>
            </a:r>
            <a:r>
              <a:rPr lang="pt-BR" sz="1600" dirty="0"/>
              <a:t>" </a:t>
            </a:r>
            <a:r>
              <a:rPr lang="pt-BR" sz="1600" dirty="0" err="1"/>
              <a:t>allowfullscreen</a:t>
            </a:r>
            <a:r>
              <a:rPr lang="pt-BR" sz="1600" dirty="0"/>
              <a:t>&gt;&lt;/</a:t>
            </a:r>
            <a:r>
              <a:rPr lang="pt-BR" sz="1600" dirty="0" err="1"/>
              <a:t>iframe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 smtClean="0">
                <a:solidFill>
                  <a:srgbClr val="FF0000"/>
                </a:solidFill>
              </a:rPr>
              <a:t>Benefícios: Economiza recursos do Servidor</a:t>
            </a:r>
            <a:endParaRPr lang="pt-BR" sz="1600" dirty="0">
              <a:solidFill>
                <a:srgbClr val="FF0000"/>
              </a:solidFill>
            </a:endParaRPr>
          </a:p>
          <a:p>
            <a:pPr algn="l"/>
            <a:endParaRPr lang="en-US" sz="16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iframe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05" y="1707375"/>
            <a:ext cx="3210320" cy="18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Uma entidade funciona sendo chamada com o caractere </a:t>
            </a:r>
            <a:r>
              <a:rPr lang="pt-BR" sz="1600" b="1" dirty="0"/>
              <a:t>&amp;</a:t>
            </a:r>
            <a:r>
              <a:rPr lang="pt-BR" sz="1600" dirty="0"/>
              <a:t> (e comercial) seguido do seu nome, número decimal ou número hexadecimal e finalizado com o </a:t>
            </a:r>
            <a:r>
              <a:rPr lang="pt-BR" sz="1600" b="1" dirty="0"/>
              <a:t>; </a:t>
            </a:r>
            <a:r>
              <a:rPr lang="pt-BR" sz="1600" dirty="0"/>
              <a:t>(ponto e vírgula). </a:t>
            </a:r>
            <a:endParaRPr lang="pt-BR" sz="1600" dirty="0" smtClean="0"/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/>
              <a:t>Por </a:t>
            </a:r>
            <a:r>
              <a:rPr lang="pt-BR" sz="1600" dirty="0"/>
              <a:t>exemplo: se você quiser utilizar o símbolo do copyright (</a:t>
            </a:r>
            <a:r>
              <a:rPr lang="pt-BR" sz="1600" b="1" dirty="0"/>
              <a:t>©</a:t>
            </a:r>
            <a:r>
              <a:rPr lang="pt-BR" sz="1600" dirty="0"/>
              <a:t>) em uma frase, basta utilizar o seu código como entidade dentro da frase</a:t>
            </a:r>
            <a:r>
              <a:rPr lang="pt-BR" sz="1600" dirty="0" smtClean="0"/>
              <a:t>.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/>
              <a:t>Para </a:t>
            </a:r>
            <a:r>
              <a:rPr lang="pt-BR" sz="1600" dirty="0"/>
              <a:t>esse exemplo, vamos utilizar o hexadecimal do caractere especial copyright</a:t>
            </a:r>
            <a:r>
              <a:rPr lang="pt-BR" sz="1600" dirty="0" smtClean="0"/>
              <a:t>:</a:t>
            </a: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>
                <a:solidFill>
                  <a:srgbClr val="FF0000"/>
                </a:solidFill>
              </a:rPr>
              <a:t>&amp;#</a:t>
            </a:r>
            <a:r>
              <a:rPr lang="pt-BR" sz="1600" dirty="0">
                <a:solidFill>
                  <a:srgbClr val="FF0000"/>
                </a:solidFill>
              </a:rPr>
              <a:t>169</a:t>
            </a:r>
            <a:r>
              <a:rPr lang="pt-BR" sz="1600" dirty="0" smtClean="0">
                <a:solidFill>
                  <a:srgbClr val="FF0000"/>
                </a:solidFill>
              </a:rPr>
              <a:t>; &lt;!—Decimal--&gt;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>
                <a:solidFill>
                  <a:srgbClr val="FF0000"/>
                </a:solidFill>
              </a:rPr>
              <a:t>&amp;</a:t>
            </a:r>
            <a:r>
              <a:rPr lang="pt-BR" sz="1600" dirty="0" err="1">
                <a:solidFill>
                  <a:srgbClr val="FF0000"/>
                </a:solidFill>
              </a:rPr>
              <a:t>copy</a:t>
            </a:r>
            <a:r>
              <a:rPr lang="pt-BR" sz="1600" dirty="0" smtClean="0">
                <a:solidFill>
                  <a:srgbClr val="FF0000"/>
                </a:solidFill>
              </a:rPr>
              <a:t>; &lt;!—Nominal--&gt;</a:t>
            </a:r>
            <a:endParaRPr lang="pt-BR" sz="1600" dirty="0"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endParaRPr lang="pt-BR" sz="1600" dirty="0" smtClean="0"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 smtClean="0">
                <a:solidFill>
                  <a:srgbClr val="FF0000"/>
                </a:solidFill>
              </a:rPr>
              <a:t>https</a:t>
            </a:r>
            <a:r>
              <a:rPr lang="pt-BR" sz="1600" dirty="0">
                <a:solidFill>
                  <a:srgbClr val="FF0000"/>
                </a:solidFill>
              </a:rPr>
              <a:t>://fap.if.usp.br/~vvuolo/A%20-%20HOME%20-%20Fisica/simbolos.htm</a:t>
            </a:r>
          </a:p>
          <a:p>
            <a:pPr algn="l"/>
            <a:endParaRPr lang="en-US" sz="1600" dirty="0" smtClean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Caracteres Especiais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5096" t="18199" r="16240" b="58176"/>
          <a:stretch/>
        </p:blipFill>
        <p:spPr>
          <a:xfrm>
            <a:off x="5364088" y="1583912"/>
            <a:ext cx="3083092" cy="6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8D1343-084D-48FD-91BE-369AC80FEAAE}"/>
</file>

<file path=customXml/itemProps2.xml><?xml version="1.0" encoding="utf-8"?>
<ds:datastoreItem xmlns:ds="http://schemas.openxmlformats.org/officeDocument/2006/customXml" ds:itemID="{C3C68BC7-1700-48DB-B140-324751AA14D5}"/>
</file>

<file path=customXml/itemProps3.xml><?xml version="1.0" encoding="utf-8"?>
<ds:datastoreItem xmlns:ds="http://schemas.openxmlformats.org/officeDocument/2006/customXml" ds:itemID="{0B67B7F1-E96A-4A60-8181-613BB25840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9538</TotalTime>
  <Words>323</Words>
  <Application>Microsoft Office PowerPoint</Application>
  <PresentationFormat>Apresentação na tela (16:9)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Dosis</vt:lpstr>
      <vt:lpstr>Sniglet</vt:lpstr>
      <vt:lpstr>Calibri</vt:lpstr>
      <vt:lpstr>Tema1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229</cp:revision>
  <dcterms:modified xsi:type="dcterms:W3CDTF">2024-10-21T01:01:16Z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